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0" r:id="rId5"/>
    <p:sldId id="261" r:id="rId6"/>
    <p:sldId id="272" r:id="rId7"/>
    <p:sldId id="271" r:id="rId8"/>
    <p:sldId id="273" r:id="rId9"/>
    <p:sldId id="274" r:id="rId10"/>
    <p:sldId id="275" r:id="rId11"/>
    <p:sldId id="277" r:id="rId12"/>
    <p:sldId id="278" r:id="rId13"/>
    <p:sldId id="279" r:id="rId14"/>
    <p:sldId id="280" r:id="rId15"/>
    <p:sldId id="270" r:id="rId16"/>
    <p:sldId id="276" r:id="rId17"/>
    <p:sldId id="262" r:id="rId18"/>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9" d="100"/>
          <a:sy n="89" d="100"/>
        </p:scale>
        <p:origin x="662"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C75914A-EA74-4EBA-91EE-2507CA162DD5}" type="datetimeFigureOut">
              <a:rPr lang="fr-CA" smtClean="0"/>
              <a:pPr/>
              <a:t>2021-06-15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88A2AB5-AFA9-4EB9-BEC7-BA8BAF8ED95A}" type="slidenum">
              <a:rPr lang="fr-CA" smtClean="0"/>
              <a:pPr/>
              <a:t>‹N°›</a:t>
            </a:fld>
            <a:endParaRPr lang="fr-CA"/>
          </a:p>
        </p:txBody>
      </p:sp>
    </p:spTree>
    <p:extLst>
      <p:ext uri="{BB962C8B-B14F-4D97-AF65-F5344CB8AC3E}">
        <p14:creationId xmlns:p14="http://schemas.microsoft.com/office/powerpoint/2010/main" val="3342019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C75914A-EA74-4EBA-91EE-2507CA162DD5}" type="datetimeFigureOut">
              <a:rPr lang="fr-CA" smtClean="0"/>
              <a:pPr/>
              <a:t>2021-06-15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88A2AB5-AFA9-4EB9-BEC7-BA8BAF8ED95A}" type="slidenum">
              <a:rPr lang="fr-CA" smtClean="0"/>
              <a:pPr/>
              <a:t>‹N°›</a:t>
            </a:fld>
            <a:endParaRPr lang="fr-CA"/>
          </a:p>
        </p:txBody>
      </p:sp>
    </p:spTree>
    <p:extLst>
      <p:ext uri="{BB962C8B-B14F-4D97-AF65-F5344CB8AC3E}">
        <p14:creationId xmlns:p14="http://schemas.microsoft.com/office/powerpoint/2010/main" val="104972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9C75914A-EA74-4EBA-91EE-2507CA162DD5}" type="datetimeFigureOut">
              <a:rPr lang="fr-CA" smtClean="0"/>
              <a:pPr/>
              <a:t>2021-06-15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88A2AB5-AFA9-4EB9-BEC7-BA8BAF8ED95A}" type="slidenum">
              <a:rPr lang="fr-CA" smtClean="0"/>
              <a:pPr/>
              <a:t>‹N°›</a:t>
            </a:fld>
            <a:endParaRPr lang="fr-CA"/>
          </a:p>
        </p:txBody>
      </p:sp>
    </p:spTree>
    <p:extLst>
      <p:ext uri="{BB962C8B-B14F-4D97-AF65-F5344CB8AC3E}">
        <p14:creationId xmlns:p14="http://schemas.microsoft.com/office/powerpoint/2010/main" val="195306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C75914A-EA74-4EBA-91EE-2507CA162DD5}" type="datetimeFigureOut">
              <a:rPr lang="fr-CA" smtClean="0"/>
              <a:pPr/>
              <a:t>2021-06-15</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88A2AB5-AFA9-4EB9-BEC7-BA8BAF8ED95A}" type="slidenum">
              <a:rPr lang="fr-CA" smtClean="0"/>
              <a:pPr/>
              <a:t>‹N°›</a:t>
            </a:fld>
            <a:endParaRPr lang="fr-CA"/>
          </a:p>
        </p:txBody>
      </p:sp>
    </p:spTree>
    <p:extLst>
      <p:ext uri="{BB962C8B-B14F-4D97-AF65-F5344CB8AC3E}">
        <p14:creationId xmlns:p14="http://schemas.microsoft.com/office/powerpoint/2010/main" val="392690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C75914A-EA74-4EBA-91EE-2507CA162DD5}" type="datetimeFigureOut">
              <a:rPr lang="fr-CA" smtClean="0"/>
              <a:pPr/>
              <a:t>2021-06-15</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C88A2AB5-AFA9-4EB9-BEC7-BA8BAF8ED95A}" type="slidenum">
              <a:rPr lang="fr-CA" smtClean="0"/>
              <a:pPr/>
              <a:t>‹N°›</a:t>
            </a:fld>
            <a:endParaRPr lang="fr-CA"/>
          </a:p>
        </p:txBody>
      </p:sp>
    </p:spTree>
    <p:extLst>
      <p:ext uri="{BB962C8B-B14F-4D97-AF65-F5344CB8AC3E}">
        <p14:creationId xmlns:p14="http://schemas.microsoft.com/office/powerpoint/2010/main" val="3697214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C75914A-EA74-4EBA-91EE-2507CA162DD5}" type="datetimeFigureOut">
              <a:rPr lang="fr-CA" smtClean="0"/>
              <a:pPr/>
              <a:t>2021-06-15</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C88A2AB5-AFA9-4EB9-BEC7-BA8BAF8ED95A}" type="slidenum">
              <a:rPr lang="fr-CA" smtClean="0"/>
              <a:pPr/>
              <a:t>‹N°›</a:t>
            </a:fld>
            <a:endParaRPr lang="fr-CA"/>
          </a:p>
        </p:txBody>
      </p:sp>
    </p:spTree>
    <p:extLst>
      <p:ext uri="{BB962C8B-B14F-4D97-AF65-F5344CB8AC3E}">
        <p14:creationId xmlns:p14="http://schemas.microsoft.com/office/powerpoint/2010/main" val="3523841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75914A-EA74-4EBA-91EE-2507CA162DD5}" type="datetimeFigureOut">
              <a:rPr lang="fr-CA" smtClean="0"/>
              <a:pPr/>
              <a:t>2021-06-15</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C88A2AB5-AFA9-4EB9-BEC7-BA8BAF8ED95A}" type="slidenum">
              <a:rPr lang="fr-CA" smtClean="0"/>
              <a:pPr/>
              <a:t>‹N°›</a:t>
            </a:fld>
            <a:endParaRPr lang="fr-CA"/>
          </a:p>
        </p:txBody>
      </p:sp>
    </p:spTree>
    <p:extLst>
      <p:ext uri="{BB962C8B-B14F-4D97-AF65-F5344CB8AC3E}">
        <p14:creationId xmlns:p14="http://schemas.microsoft.com/office/powerpoint/2010/main" val="1402276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9C75914A-EA74-4EBA-91EE-2507CA162DD5}" type="datetimeFigureOut">
              <a:rPr lang="fr-CA" smtClean="0"/>
              <a:pPr/>
              <a:t>2021-06-15</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88A2AB5-AFA9-4EB9-BEC7-BA8BAF8ED95A}" type="slidenum">
              <a:rPr lang="fr-CA" smtClean="0"/>
              <a:pPr/>
              <a:t>‹N°›</a:t>
            </a:fld>
            <a:endParaRPr lang="fr-CA"/>
          </a:p>
        </p:txBody>
      </p:sp>
    </p:spTree>
    <p:extLst>
      <p:ext uri="{BB962C8B-B14F-4D97-AF65-F5344CB8AC3E}">
        <p14:creationId xmlns:p14="http://schemas.microsoft.com/office/powerpoint/2010/main" val="3109896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9C75914A-EA74-4EBA-91EE-2507CA162DD5}" type="datetimeFigureOut">
              <a:rPr lang="fr-CA" smtClean="0"/>
              <a:pPr/>
              <a:t>2021-06-15</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88A2AB5-AFA9-4EB9-BEC7-BA8BAF8ED95A}" type="slidenum">
              <a:rPr lang="fr-CA" smtClean="0"/>
              <a:pPr/>
              <a:t>‹N°›</a:t>
            </a:fld>
            <a:endParaRPr lang="fr-CA"/>
          </a:p>
        </p:txBody>
      </p:sp>
    </p:spTree>
    <p:extLst>
      <p:ext uri="{BB962C8B-B14F-4D97-AF65-F5344CB8AC3E}">
        <p14:creationId xmlns:p14="http://schemas.microsoft.com/office/powerpoint/2010/main" val="1639412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C75914A-EA74-4EBA-91EE-2507CA162DD5}" type="datetimeFigureOut">
              <a:rPr lang="fr-CA" smtClean="0"/>
              <a:pPr/>
              <a:t>2021-06-15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88A2AB5-AFA9-4EB9-BEC7-BA8BAF8ED95A}" type="slidenum">
              <a:rPr lang="fr-CA" smtClean="0"/>
              <a:pPr/>
              <a:t>‹N°›</a:t>
            </a:fld>
            <a:endParaRPr lang="fr-CA"/>
          </a:p>
        </p:txBody>
      </p:sp>
    </p:spTree>
    <p:extLst>
      <p:ext uri="{BB962C8B-B14F-4D97-AF65-F5344CB8AC3E}">
        <p14:creationId xmlns:p14="http://schemas.microsoft.com/office/powerpoint/2010/main" val="2570786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C75914A-EA74-4EBA-91EE-2507CA162DD5}" type="datetimeFigureOut">
              <a:rPr lang="fr-CA" smtClean="0"/>
              <a:pPr/>
              <a:t>2021-06-15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88A2AB5-AFA9-4EB9-BEC7-BA8BAF8ED95A}" type="slidenum">
              <a:rPr lang="fr-CA" smtClean="0"/>
              <a:pPr/>
              <a:t>‹N°›</a:t>
            </a:fld>
            <a:endParaRPr lang="fr-CA"/>
          </a:p>
        </p:txBody>
      </p:sp>
    </p:spTree>
    <p:extLst>
      <p:ext uri="{BB962C8B-B14F-4D97-AF65-F5344CB8AC3E}">
        <p14:creationId xmlns:p14="http://schemas.microsoft.com/office/powerpoint/2010/main" val="668434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75914A-EA74-4EBA-91EE-2507CA162DD5}" type="datetimeFigureOut">
              <a:rPr lang="fr-CA" smtClean="0"/>
              <a:pPr/>
              <a:t>2021-06-15</a:t>
            </a:fld>
            <a:endParaRPr lang="fr-C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8A2AB5-AFA9-4EB9-BEC7-BA8BAF8ED95A}" type="slidenum">
              <a:rPr lang="fr-CA" smtClean="0"/>
              <a:pPr/>
              <a:t>‹N°›</a:t>
            </a:fld>
            <a:endParaRPr lang="fr-CA"/>
          </a:p>
        </p:txBody>
      </p:sp>
    </p:spTree>
    <p:extLst>
      <p:ext uri="{BB962C8B-B14F-4D97-AF65-F5344CB8AC3E}">
        <p14:creationId xmlns:p14="http://schemas.microsoft.com/office/powerpoint/2010/main" val="20532784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13" Type="http://schemas.microsoft.com/office/2007/relationships/hdphoto" Target="../media/hdphoto5.wdp"/><Relationship Id="rId3" Type="http://schemas.openxmlformats.org/officeDocument/2006/relationships/image" Target="../media/image30.png"/><Relationship Id="rId7" Type="http://schemas.microsoft.com/office/2007/relationships/hdphoto" Target="../media/hdphoto2.wdp"/><Relationship Id="rId12"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2.png"/><Relationship Id="rId11" Type="http://schemas.microsoft.com/office/2007/relationships/hdphoto" Target="../media/hdphoto4.wdp"/><Relationship Id="rId5" Type="http://schemas.microsoft.com/office/2007/relationships/hdphoto" Target="../media/hdphoto1.wdp"/><Relationship Id="rId15" Type="http://schemas.microsoft.com/office/2007/relationships/hdphoto" Target="../media/hdphoto6.wdp"/><Relationship Id="rId10" Type="http://schemas.openxmlformats.org/officeDocument/2006/relationships/image" Target="../media/image34.png"/><Relationship Id="rId4" Type="http://schemas.openxmlformats.org/officeDocument/2006/relationships/image" Target="../media/image31.png"/><Relationship Id="rId9" Type="http://schemas.microsoft.com/office/2007/relationships/hdphoto" Target="../media/hdphoto3.wdp"/><Relationship Id="rId1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55374" y="136192"/>
            <a:ext cx="874960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32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BILAN des actions Culturelles     2020 / 2021</a:t>
            </a:r>
          </a:p>
        </p:txBody>
      </p:sp>
      <p:sp>
        <p:nvSpPr>
          <p:cNvPr id="5" name="AutoShape 2" descr="data:image/png;base64,iVBORw0KGgoAAAANSUhEUgAAAZ8AAADICAMAAAAAwBxdAAADAFBMVEUWSlUfR1MZTVgeUVwaVWUeZHMiSlYgU14lV2IhW2shZnUnanoqYnMsb35SZyZYbSxVazBZbzRbcC5dcjJcdD5gdTNjfTNheUNifEskcYUheo0qdIkveI0lfpExfo1pgzlwiDd0jDt0kjxmgE5phVl+m0FujWZxk3F5l3wJkJsdipYWmp4am58fnqIGo6YUqKofo6Amgo8ijZgphJEplpsipKI0q685rrI/s7dStrx3nYB/oIpgv8txxNJ3yth5zdrZbgLccAXcdgraeQvYfxzhehL8A/uDnz6cvRuIozuOrTOOsi+Sry2TtSmYuSOAnkSFoUCdwxKfwB+kwxWmxRiiwyOpySyyyzC1zz68zz++0UG/00zahiHXmizZkyjYoTHhgATmhAztjwrnihPohhDpjBbrkwzwlxTynhv2oQ/2oxP0oB72rRr4oxT2sgz0sR33vhv5tRT4uhjXrEDVs0TXvkzYuUn7wQ38zgT5xhL4yRb6zRv60gr13xv61hL43Bf92xr05ATH1E/K11HL2VvXxFDUylLXy1zU0F7S2V3T1WLU2WXV3WjS4WmBooyIrJyMtKmMuLKRvriTxMOdydCe0NyI0eCU0+SZ2OmgzdSk1eKk2uyo3vGw3vKp4PKo4/v8A/sAAAD///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D2tx+1AAAAR3RSTlP/////////////////////////////////////////////////////////////////////////////////////////////AMecVm8AABPdSURBVHic7ZyJe9zEGcYl0aocbXafhkLpOiFtWWg51mk4ylUq2SCTprB27UCggXIUcpWWlvBQMHEOkhbw+mkphW5Yx/lXO/d8Mxodu9buaqV5ndiSdlYazU/v932aPZzIaliFQTixYzkTO1JVFITBBAFZPkMqRHDCIJjU4SyfoRQgOESTAmT5DCFBB2lCh7R88isEeCYFyPJR1ENKeChQ8UwoBVk+UL1eEqBAgZPJ5xRWET2yfIB6vSRAYYxPSoQ7xVVAlywfqV4vAZCBTZh0D3QKqIA+WT5CvQQ+oZZ5UgCdUlVApywfpp4i8IAJDcWj8TkV1+67ZflQ9XpmQEFoNo9uHwMcy6c46XgYoMBUFsTLAzMcy6cwxfEQQMlswPxOIpxCAFk+kRlPL8U88t4nFY7lU4yMeF7NTDxZbCyfYmSi836SdwKeePLQKQCQ5WOg8/liYllAQ1tOOJbPrpUQ2lLKgvxsbHwbUaurfGkzBmfrbJJ5UL3wzInTk8VTSz6rqxzQ5paO59Onk+CEC28OxaaQ6es68lld5YDi7nnVXFQj57x9cvJwojryWV3lgDa3VEBb7y0Y4CBir71xcqi4VmBva8eH41l9YVOLbv88HvcO2vLMm6enBSeqHx+B50VMZ1MNbYawdmKoqFYwnKh2fDidlWOqeXBoC7T3FwSvnxgqrI2lw/Xiw+isrb5E6Aj7XDmu0gmChdfeHkNY27iAtLFB/5BfWc+oFR8R3C5tbgI+n78SADx46TV0n3MmJ5gzZ84kHA6joEAIDrKsKwtQnfgIPJe3aHQjBdzWe4vAOySsITRZdM6cOslE980YcBBoldgkgQpQRp9rxIfTWbsMc8+V49A6C6+fMIU1huLU6dOn//SXP//13b+9+8EHH320/vHHGxcYixwkjLL+4ZJ1taSz2ROhDU8QvJ5UD7z74UeIxTkwrKOwMCqj17XhY8LTO0voBKR2ezNxguDkB0VDsXx0cTygrt4SVVuw8Fba7M3Jc2MhQ2TjG5G8K5Uzoa/woi344zuppfTJTDysZLZ8RhTH85J0z/uypg4ypj6z+GygzHSOUhoeU0bPa8GHTxpcEniuPB0IPkGQMYlz8u8ZfC4ynRue0XpG1+vAh7vnE35HSkIbKKvfyuDzYcYgX1R04cK5jY318/n4nM/oew34cDzEPJu8akP3OuJDCc+8sys+6xcNwnzWz2eayeYfta7e6v1jMaR8xPveg4wEFGUNsokP9xJyUtrTa89H4sHW2fz81QB+HoEXcClwsNZT7XMumQ/VOnKSjmmd/Kt5fdDleF5klcFZhkQgYvc/aXCQUpPJ+Sw8Ii0RTphLVlUgVWk+3aWjoK7eJKFNGAcCClPYYH2cxmcjm43UsKdQYT7d7vLv+MsJW7E3fyiAgjdS4ERRcgIibhiGz7CUqsxnmbnn9zj3bJ7VXr+GgIIojU4U4am3dfaP/tBfF87j/D48n/yUqsune/h5cduDtBj/BLYo36LMz/SS1w/OJxRbo/LJQ6mqfLoi93xG3HM8/s4p/tE40j4NTpZ2xyedUkX5dJdY7jn6GX2t1PTONuId+VGeUY9VBJ5ESNXks8SD2wvsLYibV0zvngqK+RKQ4gDFKVWST7fbPspfTkDuQYg2jQGuoK9oUUY3591QXkpV5NNdou5ZOSZfi+t9qhuoIPNwFYRFp1RBPkvd5WeJe15msY3O7PxB5zOOYxcOqHp8RHC7pH14RHkL4li/fcrySVZ3qUvdc1m8lE1S0Cb4TGnBoS1BF4tIRlXjg3IPxrOivsmNvpdqUbhncv25uDtKVcs/KLgR96ypHx5hL5uyd+tMvlv6sOcmVjE+3SWK5wXMBHx4hBbZPcJnCniYRoBULT7dpaVnV9dWV16kJbX28cVost8snqS81qkeH1QakPueY2pYY4vT7p2qGvJBwQ3jWXlZzztkadq9M6pGfBpt6p6VSzCsieVpdy9NKXgqw+f77WUa3D7Rq+rS46GqNp9Gu0uC2+pnvZ4B0LS7l1vV5NNsMPccjX8hCAY07f4Nq4rxae5FeJ5bQ3elcTqlLQ2yRV5jqACf5t7D3e6RFTwjasIz7e7tTrPPp4lKA5p7Vl+Kf6HOjOOZeT7N5g/wfc8a/QDJ5arhmXU+CM/hpfZza/yj2Xr5Nu3+7VqzzQfhWcJ4VvhnSI5WDM9s82k2b2u3hXvW+Mx1hfDMNJ9m47al9jLFI36BTwBPu39FaLb4DJD4chO5Z6kNcg/7e6xKeGaKz2AA+GA83W6X4WH2WZNV9lR7WpxmiM9gAAA1Gw2ChxcGwj5IFcIzQ3wGAwCI4fktZ7PGfuO/6OFZndKJa1b4MDTXyO9Go9m8fbkN3CO1Nu2eFqsZ4SPNM7j2zU8RnjuXUWkg3bMG3VMlzQSfAXTPfxGd5q0IzxE976xWD89M8BF0+oPB9hd7EJ47Dy+1j0gylXXPLPAZQF2/p9HY0zyA3bMm0FTXPTPARykMBnc1WO75DcAi7DPtvo5BpePTUdYU82xfbTQxnrbEo9hnSj0eq5zIwfKJHB8vOf70utNBAquqeb7AlUHzQLvdPQKDWmVzDxbi43sOF4FEEPEfusWh//0xd6ZDxVdV8+w8wfG0l59TyVTWPdw/HvtJkEf/+5QgQwdgFtOVTkflo5pncHcD554D7S7S8yugsK6wewgfTyFh+lFAKWbz6QLBxdiRdbI2TD86UHiDap7BN7cy92A87eU13T5jGZwSiPjHQCLmIP6o3jb2HBAtc/ei09H5qObZ+c9eiqdL1T68urIG7TO28Zm2NP+kO0gjyFbjLfmSn68PCpt5/L/PjYPvSBGefzUUPNhBR1dA+TbWIZqqWP2Wz0EqwST7yHa5etCJ6ZEdNfMM7uF42gLQ8nKlb0uFUKLQqeR1UKJ9xGPGI7aQ5lp8TUOD3HPwqWvENNvMPIPBD0ll0Dyw3JX+QSFupeKlAZGBSl4HJdqHb/T1g2Eyc6395IdsiHtn/tH+QEQ3knq+pKmnAfGQCHf4aBVfUNDE/DOqg1Ls4yl8kGVaFM0cEeYT906n86trA1Vf0NgGcg8H1Kbf7zalgZuQSEG8Gwcl24fHN0yEOAfxmWNqzT0Q9w7KPP3t/oBFN/Jv5x6OZ1nn011uR5XHI/0zYhWXZB/fdd0bbmFc5iQW8ru1/yETnc6vBrruoqmn0W7H8HTb0x67SQj4pwAHkajmO653w43f/h5LNOCH0dl337wptP2y399W6VylN6XN5k9MfKY9dBMRuf/x8N2+J+YAhnCQ+iid8LnxZmSQlsg0ipCd9j0QR4P1JKvWZHD7ktFptmuLR76+wLiwiVA6m02n19IcBIRsc8NNt9xBqgATGornXmPe6Ryc7+uh7foTLPU06uueHK//EBL85Qc6SUrI8dcjiGtc/zs3fRcHNJxbEtggOvsOdR42BDZsnp1Y6rl7T6P27tnF63MOg+R43rduvoOSQbbZP5fgHVQpHHo45htGqd8XZTWLbV/ttcENa7evn7boPadWoZnw3GfgQmPbk4NrsqqmEqmnEcezVCM8u+HTammVWXJga+176GCCdzqPfL2j5x4+H1p794zKB7sGQ2kl+gXCmdt3v15QY+vQbY9dQ1U1sA7++zhPPc1lA5064RmeT4vaZX9yKNPxPJjkHKz/Dbb7aurB86EiuMVnDWpFZzg+LWqbVj7fMDqHTAU1s9PBJ1FZ0Ndm3MRNabN5Zzdun7GNRDmVkw+542yB+c18dH50KMU6B+d/vd1HP+x1BBrgdv69R+SeZvNwPPuMdzhKp2w+3DMkpg0DpzWXQIe557HrA20+B60+3gB4mnfqeCYwIuVSBh9WnQ1jGo5n3/0JXJi+1l9JIPOh0D0kwtUbTyYfMtTDw2k9aJ6h5mXbwcdQXaAVBtuDq7erdMQbdmqLJxef4en84oH4VAF0z/xTOwoadlO6R6eD9ON2nfGMg0/rXmyQlMKg8+jgmkqGVAZPGOiQ1xbYtMFkBqRkys4/QxkH/fu5wTuqe566Tso2tTTYuTsW25rNW5vNKGrTSZ3JjEfZlMFnGDjGNxWYzIN9w3MPTz1fxVMPEe5EbYNblO2fPPM3pA1pnoAEmgcnHm4e6aGriM6eBDzEQWMehtIq6/4nj3N420zrdOj7dre3VThwPlQJbmM+91lQFp9E/5BcMwdaJkKZl3Su6XekNLj9zFS4NS2eaCT/0Jd85tR2GcaZp29676PQps1Vo9+PJ6ee2mtY/xA2sVbpZKh3wCdG+kp4u77X4klU5vybANQicAwt0tBIOhEIaSDI4U8nmOhYPFTZfMRrCebHMwIbpxP1tYpN3KBG5LuoLB2zcvAxu4YpT2CLMB11ukAukoctniTt9v0heayjfFhR5cR3s8fiMWscfETe4Y36Bt8QTnI/Fo9Zu/5+ikzvRNg+25pxtqF5sCwds4rnM6/TibQPY3NM6n4sHqN2//0uGd6hGsQU288ei8egIvnE8o7UQA9xhh1ZPAYV8P1IGdahUsObuY2lE1dxfJKsw5Qa26ySVMT3i2V5hwgEuAIOWRsVySe9lTXPKCqOT2YzS2cEFfL9iXno0BquiKPVSqX7fksrRZZPuWX5lFuWT7ll+ZRblk+5ZfmUW5ZPuWX5lFuWT7ll+ZRblk+5ZfmUW5ZPuWX5lFuWT7ll+ZRblk+5ZfmUW5ZPuZXOJwiCCfXDyqwsPhPqhlWCHMaAOIXbJRDbtAV9RSzpO4G70/aq7pdvDpRjWHE58aHi44d+LYRGPqEccfkM/kfnI56bxicILCCjnCAMyUKgDDYb2NDIB20NZQPIgPIJ487gD0ZRpGO1fNLk0KFGIxQCLGJLxJZC+QwxppIGbhDSx0LdSWY+YoG3sqWIWdI/2BRkrBkeYpSIPyafgaIe5EMgAqNxUmj7At+2mMInRs8KSvhH2AVsCAOxSasPaExCKChUToUYiC0saOFSxyIWGMZFy8cgR5qEDa3kI8cODzZ/Bs0/ETMNbcL9A4IjYBAl81kQ6K1/jAL+kWkn4gsCnRLfAhD2mJVCPRSScCk9EkSROb6F4rKwfEyCfGTRzBeM+UcUC6AGkKWEnr0IncUkPiFMXYWfXAXkiCwTK3+1/BO7J43oxa81lUzluMNsQxYWlQLQ8kkW5hOqfGjYoSPMxy4MQ0AlEg0XUDFHtoULepIBe43xCSyfnHKMW3MPlR3TMcvMx6ossnzKLcun3LJ8yi3Lp9yyfMoty6fcsnzKLcun3LJ8yq0i+DguUgH7sYrLiRzHRQPs4D8jwnKwYtvYLt0xO9Rx5OHZkqN0iJycK8+OPurKFobus56PvfPZwnw89IPkuf5oLoifIDl9x3EMp160XHAUMvBokysPC3tCm4gN3PPxTrqT636WHNo918P/PNcbaR/6aTiKiuloklxwGMYF8AHdIF5gI+8ySkndx9bhkKYbuREfbB/fRe7BFhqlN/oJ8kvUVcLICLvNfXA2jK7uHx63OR8adOUv4TpH3yMJii602XTkyO7hKOf7rIuu0jHSV1cJ4JEIJ/oJJpwVvWzhPh0lKaDdu/RipcMT8aKDHNuV2cJVjidDkYxvHuigYgDXFetyN1r3oetLwQf7h3fGc0W/SFIiaxiNRzbQ4eOXp5t8gvHEKuK+bMSuU7jqwJYuha/EGfgQ65wIV7H8o+NxXLCuXGYJ3Qcum5Kkf3wfQ2BbXQ+tOpyHh8F5vKsZfCQFUndLAC5ZFxaRhCKFD90IYMFEwJ7hqv5hLTgf0nVocNg1V+FjsL8C1dEenLiYfxyKwwPD7DPDOJRM5LseBUg3REl8XHF++rjK0+WjrMYY0IankogVuSy8yjayn4Kmy4/m+pA0OFnSwudPzOp+fG0KcuTQoOEX3WJD6/ksmuNHMCB8dkb/gLwiggjgI26G6LrKzZG+cGUS4b8dVPazPYlm4ARIC09iwv5x1atBdg1uEP1UW6lQ6SgUNNajiNdvPjYQi7RoRDx+UxTLtrSOUPi48RNk8Y2fLL8EuF8EQsiHH52VCvSJ8E7EkeuSEIMi2gD/qIVEpI296KfWSlll9Kcndk36OJ55/FpH5+c7NJ5RPiTu4c3EP56rXnjqgClXqVLxyhEULfgQwkERGceF1RnnowOiDpMtYf7Ro5PyTPGggU+sVJ2aZP1GqPh0wcMdhFGcFRByzOCJ4Q0gc7ngDMlDEbju8Y0WICrGXY6DwMhrERc9CfWMzW7wrCVOgO+Lh2Tpn4jdxERK1zzZM1quGvjwDeqlMA2B+k0MN00zpD6gQ+eRpOqz02dx3hXhg561HAdSQLgw3+g1t5KHtBhD7nZ8fu+I+6IMcMSgOXBXsv8w/4iueg67gxLkadew70DJzljKRuQ8vGnz4fc/PrvjcUl4c3xl7GjMYHnfc9j9kAOjlAzaSlSS1yiBxg4LmqjXMLsI9H2xG2eXcPfhwcRTxd6Ef+TNk8MKa9gzj5VysLOOvj7qnGRRAvMHJL04LM/AMxDrbOBEdcdnbxw15GjDzwIZrTN81kDOusg4F4klOP4+4CN3auBDl3yQf0ipoz4FDr0WUMWOHEOjaQn4hwYT/NfxPZ/8d8QDuL4TTvdx9eB7ZM6O7UabaCNnRgzm+wyqQwMNb+F6nuvKQ2t8PLk/mhd9MfODf0DIAzNRvHBRrhZ6ibjCunQH2Bc+aKHw4YmrDC9rmS8Ph5Wn2hYplxSd4hRzylVLVfPUluuKa55v8uHBXX/IoxIPKs9xcnQ8T5sJaMr2Ncr1RX1de5WRD5aW0Gqrso6B61n/YJWUz9Tn9cuiso4BqqD8afehDPo/6SwmvfZOFZoAAAAASUVORK5CYII="/>
          <p:cNvSpPr>
            <a:spLocks noChangeAspect="1" noChangeArrowheads="1"/>
          </p:cNvSpPr>
          <p:nvPr/>
        </p:nvSpPr>
        <p:spPr bwMode="auto">
          <a:xfrm>
            <a:off x="2051809" y="1576319"/>
            <a:ext cx="1571625" cy="781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 name="AutoShape 3" descr="data:image/png;base64,iVBORw0KGgoAAAANSUhEUgAAAPQAAAAaCAYAAACAYXEMAAAACXBIWXMAAA7FAAAO+wEGqfeCAAAJmElEQVR4nO1cT2gb2R3+Dqaw3R6UXeFYuN6VjQ1bqBKEsWERwStYEZKDDnF7iChYMSSX5jSLa0p09FJCWJ9yyoJlXeRDsQ8+OBgdRLoYF7eucdRCqN1Eu65xvFW77mHpbruH/t6b92bevJmRPbKzseX5wEh6b+b3vt+f92ekL+n447N/fLD+18YHCBEixJlHx8Lv6r/809/+9bM33/zB6+YSIkSIY+Dbb79DB3vz9ls/xMXOH71uPiFChDgGDv79jTmhQ4QI0R4IJ3SIEG0E54T+soz85hXMZnqa31WbwtzLMdw87DoNB5UxzJSfIpZbDHxvILTI78TGOu74dP/09BbS90tIdrbIoUV45uik7B9m51Xk7fuqhe+z5prAntBEaHIdeIrn+GQ2jY/yKZ9bdrCxOA8Mjx1u3eHkDl7gDoxiymyvBHCerq+ggEziKBcLfthCpat0xHsCQuWTKOCmPoZXWxMcVKbw4nJBTF7J/9LxOBwFrrgqOVIh7QfKQ1CeAeoqCNiYIA41weFVTbyj5KCV+AWEY4fufDKPD9mbkbRooSB/nEV1W7mofwLjtyfQ2ATf0ecmH2CP3iaMDStgFVoYak/mxQ3zNLE2MPSygCqt/NW1S4htP6V7zPYM9OvJ1sgof2VtzO7A+jy9BwaKBcR5zwoqt+6iRu9iuQlEyw8AYxHRxSwaWbJJ/KqM13SSX5NQ++R4u33kB/DYg//c4hb2iCNvA9st5128GDgfXiB9nIPJh3Y2Wkh40bBX1dZF73jNlMke/TV4Ww+SPL5XzAleU8Y3HgLTpt8SFgfyCcRrjxYCvrPv23G1xoIzZw4bYAuLyNHuQxiDVYffje4xvL+r5aGVWFk8lRgonGLDn1FutXxaE0DJO7Ov+WvZ7h9Fguqrtk19uQHySXC434fV6Xm79lwxccfOUffZ55jx8E/6znJ+jSbsTHmA7IyRnZKSO6WOGQ8lB771eS+HCILBntC0wnxEAzmP3FRc9zaQ1O+iADDUl2xStfUVCtA7fJWtdT/EjZF5LDxR+vJTSOMLXNi9i4Vt2V5GdNfjehbIESoq4lPZXEGkmxJkyMnMCq+K6P0NGPI42vWcVj7imh2lVxMxSk7UKJkBsvp2LH7GvRTqs0mNP1BhCaBJadz7ApXZFSBfwHhuix9DTV6U2Nwo/tDF+Jj29qhw3rP4sEWQ7TR9Llt16PFK8bhL+55Q+huLVTHODsWg5OJwo7iBOCvOJcqPiKsZwx2y0+PKGTevxDWSMXOUzLAdOuXwO5ZLa3lYaTFW9tgyBvWlZe7XTZSJ6xVkDHc+9bzXZ6cAzV+Qv9eKY3jxcQG4TdftywXmEueNJT3fKRGT53jfI3bjOZgnJzbBQZOL6sPpn12jG2v26SKW68OF/R4ttztW/FQeJrzrsxU4n6E7czSZ1Qa/HVp+GKUiYsmi5M4KYrS7YJ/IrOt93vd4Xk+rMAaZQ5/T3zuIdPnRJ34VKkClvzY9xVfAaL/76tp0CTfuTyC9L4Olc0xRMY3yYgIVNgN7pnxMi4JBi0OF7cRdbNWcEveb/j6bXHbyETusLExpyz2eZt/DQ7V/btFuf8EKKFuwOLATyVdfAvHOdxGlVlYgDcgY+sSfxdkHut/uPLQWqyrF6kax5FEXJhrlEuqG/Znns2gvOiZ2sEoT6r3rBdtfUUcR6kP3VfSyxXWf5hSd4LAm8+NXk1vO2ElbFz+n3CZR5fdp/rHTgFKjSXFqjWRKuMa+h1h/F+MvHym57VHi550Dd30GxyHfcnvv0Myx2howdLsPj28lsSCOKgxsB6ju0kqm99Fxix19WIAbSnt96a7r+hhNxj1aQQdoR6tR31DWmdhIJs1tTMM8yoBCXhPHa3bkjWwW6LhFqyK7x4CjD0tZPl5vIof49T7MafzNwLLrRdvmI+yVs3wsDuLWq/AB2/H66XmXJ97kw3yyedu24pR8r/Es+/19GCJe2Fw245vJaf3KOHTkUzkwVHmfHdca7bdWDDPm8c3hM+2eVXXC1Eo8Rw32iKSOK/zW89BKrBgWbrGKsmMQHxzAgvCL5SiOEhaUnMmxHHnPTYjJ5qyj3ovAsycP0Bi8QsdYduwWN4uFftUj/vHrV+kI7LZ1YXhZ7KR0epxNY7xbi4kS3+iu/VplJ80Rj9xm7Q1n1ZED7/qMIDha+tmKrUKG2MlvFnOOvniejjrw6OsswGBJZcgo7X7Xc9h9RlFtp92hyJ43JBTbHDY/8161z7bJTiTuMeF85sw4bdk23fxtA6KNFjGHLbjHi3jZV9t8xuddeYVDXuu0eGn8NJ+Tqu2EEsfEIX7LW4LGSuepj8uhf5bQ8n5YHSXcm1HcI9+uOhC2Dmq0yxZTfGLVK2Uf/+S4OTEWvVo+plzXy1jEHTnwqc8WEP4O7YB8hklbz1enw9ZpRLv7RxN6/S6dFMz35hdfpx/hhHbA50vA127rNKLd/ROnzfzrZhEM5oT+52+R3/zQ/nY7FJgcfxy97ZQID46MV823mf2a/AmopPw+36Ktc4YO/Pk30Qe//w5/eaNkCkoGq6HAJCiPZuIS61qPa05CaPCqxAqHCSWONW6z2glWV76xPafgO3RsbREx9kYISkKBidOnWP8l7G0LsUBnD+o6DyGwiHYPuIQGlhjDAFaF2ESKDSS4HU3w0VRs0EQc4iuSYPcqwojjCiVOgnts2Kt2epSfgGh3ZsKaSbewhp3uXLG9/JmvQMT55WT7ogM//XXjF7/6MSb/Lo/cqVBgwsUOtk9MCRXLXTXFAp07Gg9bMLHXfUcTGkgxxhi+ogLnu44iNoj1jyKaNe3ogo9mYoNm4hA/kQS7l0lM0xSvkxBKtM5dFZF41Y5bduoW1phxP6g4Y+vruyauaWeYz9Bv/xyzP1H+PfS5F5i424bwiIsFDCo4Jw+xo3y67CE0kJztXcclTvCKx6Fig2biEG+RBEPkct/JCSVa5m6DiUgw4lcfJryFNWq+7di6fPcV17Qvjvgt9/kTmKhtsf6nmFHEAgwqD+YrFzAoXKXQQHIGnTzY54FhTZwgj+4uwYe/2KCZOMRPJNErBCsnJpRolbsmIsmwY7IW+4OjCGusfNuxHbrt9t1LXNPOONbPVm0tMPERnXBwIYT90fnzhi40kJwLgmfOWyjiEnw0ERs0E4f4iCQYDrrunLhQIjB3l4jkELFNE2GNmW/zVV7i7fvxxBpnCeHv0OcIZ1EoESIYwgl9jnAWhRIhgiGc0CFCtBHCCR0iRBuBT+j/fPM//l+AhggR4uzi66//i/8DipagY2mygYgAAAAASUVORK5CYII="/>
          <p:cNvSpPr>
            <a:spLocks noChangeAspect="1" noChangeArrowheads="1"/>
          </p:cNvSpPr>
          <p:nvPr/>
        </p:nvSpPr>
        <p:spPr bwMode="auto">
          <a:xfrm>
            <a:off x="1786696" y="271931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 name="Rectangle 7"/>
          <p:cNvSpPr/>
          <p:nvPr/>
        </p:nvSpPr>
        <p:spPr>
          <a:xfrm>
            <a:off x="599692" y="1995376"/>
            <a:ext cx="8260971" cy="3416320"/>
          </a:xfrm>
          <a:prstGeom prst="rect">
            <a:avLst/>
          </a:prstGeom>
        </p:spPr>
        <p:txBody>
          <a:bodyPr wrap="square">
            <a:spAutoFit/>
          </a:bodyPr>
          <a:lstStyle/>
          <a:p>
            <a:pPr lvl="0" eaLnBrk="0" fontAlgn="base" hangingPunct="0">
              <a:spcBef>
                <a:spcPct val="0"/>
              </a:spcBef>
              <a:spcAft>
                <a:spcPct val="0"/>
              </a:spcAft>
            </a:pPr>
            <a:r>
              <a:rPr kumimoji="0" lang="fr-FR" sz="2400" b="1" i="0" u="sng"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Octobre 2020</a:t>
            </a:r>
            <a:endParaRPr kumimoji="0" lang="fr-FR" sz="1000" b="0" i="0" u="none" strike="noStrike" cap="none" normalizeH="0" baseline="0" dirty="0">
              <a:ln>
                <a:noFill/>
              </a:ln>
              <a:solidFill>
                <a:srgbClr val="000000"/>
              </a:solidFill>
              <a:effectLst/>
            </a:endParaRPr>
          </a:p>
          <a:p>
            <a:pPr lvl="0" eaLnBrk="0" fontAlgn="base" hangingPunct="0">
              <a:spcBef>
                <a:spcPct val="0"/>
              </a:spcBef>
              <a:spcAft>
                <a:spcPct val="0"/>
              </a:spcAft>
            </a:pPr>
            <a:endParaRPr kumimoji="0" lang="fr-FR" sz="900" b="0" i="0" u="none" strike="noStrike" cap="none" normalizeH="0" baseline="0" dirty="0">
              <a:ln>
                <a:noFill/>
              </a:ln>
              <a:solidFill>
                <a:schemeClr val="tx1"/>
              </a:solidFill>
              <a:effectLst/>
            </a:endParaRPr>
          </a:p>
          <a:p>
            <a:pPr marL="285750" lvl="0" indent="-285750" eaLnBrk="0" fontAlgn="base" hangingPunct="0">
              <a:spcBef>
                <a:spcPct val="0"/>
              </a:spcBef>
              <a:spcAft>
                <a:spcPct val="0"/>
              </a:spcAft>
              <a:buFont typeface="Arial" panose="020B0604020202020204" pitchFamily="34" charset="0"/>
              <a:buChar char="•"/>
            </a:pPr>
            <a:r>
              <a:rPr lang="fr-FR" sz="2000" b="1" dirty="0">
                <a:solidFill>
                  <a:srgbClr val="000000"/>
                </a:solidFill>
                <a:latin typeface="Times New Roman" panose="02020603050405020304" pitchFamily="18" charset="0"/>
                <a:cs typeface="Times New Roman" panose="02020603050405020304" pitchFamily="18" charset="0"/>
              </a:rPr>
              <a:t>Deux architectes Parisiens au lycée</a:t>
            </a:r>
            <a:endParaRPr kumimoji="0" lang="fr-FR" sz="1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r>
              <a:rPr lang="fr-FR" sz="1400" dirty="0">
                <a:solidFill>
                  <a:srgbClr val="000000"/>
                </a:solidFill>
                <a:latin typeface="Times New Roman" panose="02020603050405020304" pitchFamily="18" charset="0"/>
                <a:cs typeface="Times New Roman" panose="02020603050405020304" pitchFamily="18" charset="0"/>
              </a:rPr>
              <a:t>Le jeudi 1er Octobre 2020, à l’initiative de l’équipe des professeurs d’Arts Appliqués, les élèves de première et terminale STD2A ont rencontré deux architectes professionnels de Paris. De passage sur notre territoire pour accompagner l'évolution des villes guadeloupéennes, ils étaient accompagnés par un responsable local. Mr Lionel </a:t>
            </a:r>
            <a:r>
              <a:rPr lang="fr-FR" sz="1400" dirty="0" err="1">
                <a:solidFill>
                  <a:srgbClr val="000000"/>
                </a:solidFill>
                <a:latin typeface="Times New Roman" panose="02020603050405020304" pitchFamily="18" charset="0"/>
                <a:cs typeface="Times New Roman" panose="02020603050405020304" pitchFamily="18" charset="0"/>
              </a:rPr>
              <a:t>Osi</a:t>
            </a:r>
            <a:r>
              <a:rPr lang="fr-FR" sz="1400" dirty="0">
                <a:solidFill>
                  <a:srgbClr val="000000"/>
                </a:solidFill>
                <a:latin typeface="Times New Roman" panose="02020603050405020304" pitchFamily="18" charset="0"/>
                <a:cs typeface="Times New Roman" panose="02020603050405020304" pitchFamily="18" charset="0"/>
              </a:rPr>
              <a:t> architecte-conseil,  </a:t>
            </a:r>
            <a:r>
              <a:rPr lang="fr-FR" sz="1400" dirty="0" err="1">
                <a:solidFill>
                  <a:srgbClr val="000000"/>
                </a:solidFill>
                <a:latin typeface="Times New Roman" panose="02020603050405020304" pitchFamily="18" charset="0"/>
                <a:cs typeface="Times New Roman" panose="02020603050405020304" pitchFamily="18" charset="0"/>
              </a:rPr>
              <a:t>M.Olivier</a:t>
            </a:r>
            <a:r>
              <a:rPr lang="fr-FR" sz="1400" dirty="0">
                <a:solidFill>
                  <a:srgbClr val="000000"/>
                </a:solidFill>
                <a:latin typeface="Times New Roman" panose="02020603050405020304" pitchFamily="18" charset="0"/>
                <a:cs typeface="Times New Roman" panose="02020603050405020304" pitchFamily="18" charset="0"/>
              </a:rPr>
              <a:t> Van </a:t>
            </a:r>
            <a:r>
              <a:rPr lang="fr-FR" sz="1400" dirty="0" err="1">
                <a:solidFill>
                  <a:srgbClr val="000000"/>
                </a:solidFill>
                <a:latin typeface="Times New Roman" panose="02020603050405020304" pitchFamily="18" charset="0"/>
                <a:cs typeface="Times New Roman" panose="02020603050405020304" pitchFamily="18" charset="0"/>
              </a:rPr>
              <a:t>Pouck</a:t>
            </a:r>
            <a:r>
              <a:rPr lang="fr-FR" sz="1400" dirty="0">
                <a:solidFill>
                  <a:srgbClr val="000000"/>
                </a:solidFill>
                <a:latin typeface="Times New Roman" panose="02020603050405020304" pitchFamily="18" charset="0"/>
                <a:cs typeface="Times New Roman" panose="02020603050405020304" pitchFamily="18" charset="0"/>
              </a:rPr>
              <a:t>, paysagiste-conseil, et M. Emmanuel Cros de la DEAL Guadeloupe. Ils  ont pu présenter aux élèves leurs missions et projets respectifs et ouvrir sur de nouveaux  métiers possibles. Les élèves ont ensuite exposé, maquettes et planches en main, "La ville de Basse-Terre demain". Un nouveau jeu de façades et un parcours de points de vue tracé par une ligne de mobiliers urbains contemporains ont été au cœur d' échanges passionnants durant presque 2 heures. La prochaine rencontre proposée par M. </a:t>
            </a:r>
            <a:r>
              <a:rPr lang="fr-FR" sz="1400" dirty="0" err="1">
                <a:solidFill>
                  <a:srgbClr val="000000"/>
                </a:solidFill>
                <a:latin typeface="Times New Roman" panose="02020603050405020304" pitchFamily="18" charset="0"/>
                <a:cs typeface="Times New Roman" panose="02020603050405020304" pitchFamily="18" charset="0"/>
              </a:rPr>
              <a:t>Orsi</a:t>
            </a:r>
            <a:r>
              <a:rPr lang="fr-FR" sz="1400" dirty="0">
                <a:solidFill>
                  <a:srgbClr val="000000"/>
                </a:solidFill>
                <a:latin typeface="Times New Roman" panose="02020603050405020304" pitchFamily="18" charset="0"/>
                <a:cs typeface="Times New Roman" panose="02020603050405020304" pitchFamily="18" charset="0"/>
              </a:rPr>
              <a:t> et Van </a:t>
            </a:r>
            <a:r>
              <a:rPr lang="fr-FR" sz="1400" dirty="0" err="1">
                <a:solidFill>
                  <a:srgbClr val="000000"/>
                </a:solidFill>
                <a:latin typeface="Times New Roman" panose="02020603050405020304" pitchFamily="18" charset="0"/>
                <a:cs typeface="Times New Roman" panose="02020603050405020304" pitchFamily="18" charset="0"/>
              </a:rPr>
              <a:t>Pouck</a:t>
            </a:r>
            <a:r>
              <a:rPr lang="fr-FR" sz="1400" dirty="0">
                <a:solidFill>
                  <a:srgbClr val="000000"/>
                </a:solidFill>
                <a:latin typeface="Times New Roman" panose="02020603050405020304" pitchFamily="18" charset="0"/>
                <a:cs typeface="Times New Roman" panose="02020603050405020304" pitchFamily="18" charset="0"/>
              </a:rPr>
              <a:t> sera sous la forme d'un workshop élèves-architectes et augure de belles surprises.</a:t>
            </a:r>
          </a:p>
          <a:p>
            <a:pPr lvl="0" eaLnBrk="0" fontAlgn="base" hangingPunct="0">
              <a:spcBef>
                <a:spcPct val="0"/>
              </a:spcBef>
              <a:spcAft>
                <a:spcPct val="0"/>
              </a:spcAft>
            </a:pPr>
            <a:r>
              <a:rPr kumimoji="0" lang="fr-FR" sz="1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r>
            <a:br>
              <a:rPr kumimoji="0" lang="fr-FR" sz="1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br>
            <a:endParaRPr kumimoji="0" lang="fr-FR" sz="900" b="0" i="0" u="none" strike="noStrike" cap="none" normalizeH="0" baseline="0" dirty="0">
              <a:ln>
                <a:noFill/>
              </a:ln>
              <a:solidFill>
                <a:srgbClr val="000000"/>
              </a:solidFill>
              <a:effectLst/>
            </a:endParaRPr>
          </a:p>
        </p:txBody>
      </p:sp>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73653" y="1181204"/>
            <a:ext cx="2563807" cy="1235570"/>
          </a:xfrm>
          <a:prstGeom prst="rect">
            <a:avLst/>
          </a:prstGeom>
        </p:spPr>
      </p:pic>
      <p:sp>
        <p:nvSpPr>
          <p:cNvPr id="3" name="ZoneTexte 2"/>
          <p:cNvSpPr txBox="1"/>
          <p:nvPr/>
        </p:nvSpPr>
        <p:spPr>
          <a:xfrm>
            <a:off x="5622834" y="793919"/>
            <a:ext cx="3031770" cy="338554"/>
          </a:xfrm>
          <a:prstGeom prst="rect">
            <a:avLst/>
          </a:prstGeom>
          <a:noFill/>
        </p:spPr>
        <p:txBody>
          <a:bodyPr wrap="square" rtlCol="0">
            <a:spAutoFit/>
          </a:bodyPr>
          <a:lstStyle/>
          <a:p>
            <a:r>
              <a:rPr lang="fr-CA" sz="1600" dirty="0"/>
              <a:t>Hélène PALAYSI, Référent Culture</a:t>
            </a:r>
          </a:p>
        </p:txBody>
      </p:sp>
      <p:pic>
        <p:nvPicPr>
          <p:cNvPr id="9" name="Image 8"/>
          <p:cNvPicPr>
            <a:picLocks noChangeAspect="1"/>
          </p:cNvPicPr>
          <p:nvPr/>
        </p:nvPicPr>
        <p:blipFill>
          <a:blip r:embed="rId3"/>
          <a:stretch>
            <a:fillRect/>
          </a:stretch>
        </p:blipFill>
        <p:spPr>
          <a:xfrm>
            <a:off x="756389" y="5095629"/>
            <a:ext cx="3361905" cy="1590476"/>
          </a:xfrm>
          <a:prstGeom prst="rect">
            <a:avLst/>
          </a:prstGeom>
        </p:spPr>
      </p:pic>
      <p:pic>
        <p:nvPicPr>
          <p:cNvPr id="12" name="Image 11"/>
          <p:cNvPicPr>
            <a:picLocks noChangeAspect="1"/>
          </p:cNvPicPr>
          <p:nvPr/>
        </p:nvPicPr>
        <p:blipFill>
          <a:blip r:embed="rId4"/>
          <a:stretch>
            <a:fillRect/>
          </a:stretch>
        </p:blipFill>
        <p:spPr>
          <a:xfrm>
            <a:off x="3852703" y="4811316"/>
            <a:ext cx="2701629" cy="1861876"/>
          </a:xfrm>
          <a:prstGeom prst="rect">
            <a:avLst/>
          </a:prstGeom>
        </p:spPr>
      </p:pic>
      <p:pic>
        <p:nvPicPr>
          <p:cNvPr id="13" name="Image 12"/>
          <p:cNvPicPr>
            <a:picLocks noChangeAspect="1"/>
          </p:cNvPicPr>
          <p:nvPr/>
        </p:nvPicPr>
        <p:blipFill>
          <a:blip r:embed="rId5"/>
          <a:stretch>
            <a:fillRect/>
          </a:stretch>
        </p:blipFill>
        <p:spPr>
          <a:xfrm>
            <a:off x="6554332" y="4811316"/>
            <a:ext cx="1861876" cy="1861876"/>
          </a:xfrm>
          <a:prstGeom prst="rect">
            <a:avLst/>
          </a:prstGeom>
        </p:spPr>
      </p:pic>
    </p:spTree>
    <p:extLst>
      <p:ext uri="{BB962C8B-B14F-4D97-AF65-F5344CB8AC3E}">
        <p14:creationId xmlns:p14="http://schemas.microsoft.com/office/powerpoint/2010/main" val="801302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4017" y="231789"/>
            <a:ext cx="7630732" cy="2646878"/>
          </a:xfrm>
          <a:prstGeom prst="rect">
            <a:avLst/>
          </a:prstGeom>
        </p:spPr>
        <p:txBody>
          <a:bodyPr wrap="square">
            <a:spAutoFit/>
          </a:bodyPr>
          <a:lstStyle/>
          <a:p>
            <a:pPr marL="342900" indent="-342900">
              <a:buFont typeface="Arial" panose="020B0604020202020204" pitchFamily="34" charset="0"/>
              <a:buChar char="•"/>
            </a:pPr>
            <a:r>
              <a:rPr lang="fr-FR" sz="2000" b="1" dirty="0">
                <a:solidFill>
                  <a:srgbClr val="000000"/>
                </a:solidFill>
                <a:effectLst/>
                <a:latin typeface="Times New Roman" panose="02020603050405020304" pitchFamily="18" charset="0"/>
                <a:cs typeface="Times New Roman" panose="02020603050405020304" pitchFamily="18" charset="0"/>
              </a:rPr>
              <a:t>L’exposition « Apport de l’Afrique ancienne au développement des sciences et des techniques » vient au LPO RGN</a:t>
            </a:r>
            <a:endParaRPr lang="fr-FR" sz="1600" b="1" dirty="0">
              <a:solidFill>
                <a:srgbClr val="000000"/>
              </a:solidFill>
              <a:effectLst/>
              <a:latin typeface="Times New Roman" panose="02020603050405020304" pitchFamily="18" charset="0"/>
              <a:cs typeface="Times New Roman" panose="02020603050405020304" pitchFamily="18" charset="0"/>
            </a:endParaRPr>
          </a:p>
          <a:p>
            <a:r>
              <a:rPr lang="fr-FR" sz="1400" dirty="0">
                <a:solidFill>
                  <a:srgbClr val="000000"/>
                </a:solidFill>
                <a:effectLst/>
                <a:latin typeface="Times New Roman" panose="02020603050405020304" pitchFamily="18" charset="0"/>
                <a:cs typeface="Times New Roman" panose="02020603050405020304" pitchFamily="18" charset="0"/>
              </a:rPr>
              <a:t/>
            </a:r>
            <a:br>
              <a:rPr lang="fr-FR" sz="1400" dirty="0">
                <a:solidFill>
                  <a:srgbClr val="000000"/>
                </a:solidFill>
                <a:effectLst/>
                <a:latin typeface="Times New Roman" panose="02020603050405020304" pitchFamily="18" charset="0"/>
                <a:cs typeface="Times New Roman" panose="02020603050405020304" pitchFamily="18" charset="0"/>
              </a:rPr>
            </a:br>
            <a:r>
              <a:rPr lang="fr-FR" sz="1400" dirty="0">
                <a:solidFill>
                  <a:srgbClr val="000000"/>
                </a:solidFill>
                <a:latin typeface="Times New Roman" panose="02020603050405020304" pitchFamily="18" charset="0"/>
                <a:cs typeface="Times New Roman" panose="02020603050405020304" pitchFamily="18" charset="0"/>
              </a:rPr>
              <a:t>L'exposition temporaire hors les murs de la Maison de l'Architecture et du Patrimoine de Basse-Terre intitulée "Apport de l'Afrique ancienne au développement des sciences et techniques" s’est installé au Hall d'exposition du CDI du LPO Raoul Georges NICOLO du mercredi 07 au jeudi 15 octobre 2020.</a:t>
            </a:r>
          </a:p>
          <a:p>
            <a:r>
              <a:rPr lang="fr-FR" sz="1400" dirty="0">
                <a:solidFill>
                  <a:srgbClr val="000000"/>
                </a:solidFill>
                <a:latin typeface="Times New Roman" panose="02020603050405020304" pitchFamily="18" charset="0"/>
                <a:cs typeface="Times New Roman" panose="02020603050405020304" pitchFamily="18" charset="0"/>
              </a:rPr>
              <a:t> </a:t>
            </a:r>
          </a:p>
          <a:p>
            <a:r>
              <a:rPr lang="fr-FR" sz="1400" dirty="0">
                <a:solidFill>
                  <a:srgbClr val="000000"/>
                </a:solidFill>
                <a:latin typeface="Times New Roman" panose="02020603050405020304" pitchFamily="18" charset="0"/>
                <a:cs typeface="Times New Roman" panose="02020603050405020304" pitchFamily="18" charset="0"/>
              </a:rPr>
              <a:t>Cette exposition a été conçue par CHEIK M'BACKE DIOP et AHMADOU WAGUE, scientifiques de renom et est valorisée par l'association </a:t>
            </a:r>
            <a:r>
              <a:rPr lang="fr-FR" sz="1400" dirty="0" err="1">
                <a:solidFill>
                  <a:srgbClr val="000000"/>
                </a:solidFill>
                <a:latin typeface="Times New Roman" panose="02020603050405020304" pitchFamily="18" charset="0"/>
                <a:cs typeface="Times New Roman" panose="02020603050405020304" pitchFamily="18" charset="0"/>
              </a:rPr>
              <a:t>Karucréa</a:t>
            </a:r>
            <a:r>
              <a:rPr lang="fr-FR" sz="1400" dirty="0">
                <a:solidFill>
                  <a:srgbClr val="000000"/>
                </a:solidFill>
                <a:latin typeface="Times New Roman" panose="02020603050405020304" pitchFamily="18" charset="0"/>
                <a:cs typeface="Times New Roman" panose="02020603050405020304" pitchFamily="18" charset="0"/>
              </a:rPr>
              <a:t> depuis 2019.</a:t>
            </a:r>
            <a:r>
              <a:rPr lang="fr-FR" sz="1400" dirty="0"/>
              <a:t> </a:t>
            </a:r>
          </a:p>
          <a:p>
            <a:r>
              <a:rPr lang="fr-FR" sz="1400" b="1" dirty="0"/>
              <a:t>Visite guidée </a:t>
            </a:r>
            <a:r>
              <a:rPr lang="fr-FR" sz="1400" dirty="0"/>
              <a:t>de l’exposition par Mikaël-Issa TIROLIEN, Directeur de l'association </a:t>
            </a:r>
            <a:r>
              <a:rPr lang="fr-FR" sz="1400" b="1" dirty="0" err="1"/>
              <a:t>KaruCréa</a:t>
            </a:r>
            <a:r>
              <a:rPr lang="fr-FR" sz="1400" dirty="0"/>
              <a:t>. 	</a:t>
            </a:r>
          </a:p>
          <a:p>
            <a:endParaRPr lang="fr-FR" sz="1400" u="none" strike="noStrike" dirty="0">
              <a:solidFill>
                <a:srgbClr val="000000"/>
              </a:solidFill>
              <a:effectLst/>
              <a:latin typeface="Times New Roman" panose="02020603050405020304" pitchFamily="18" charset="0"/>
              <a:cs typeface="Times New Roman" panose="02020603050405020304" pitchFamily="18" charset="0"/>
            </a:endParaRPr>
          </a:p>
        </p:txBody>
      </p:sp>
      <p:pic>
        <p:nvPicPr>
          <p:cNvPr id="9" name="Image 8"/>
          <p:cNvPicPr>
            <a:picLocks noChangeAspect="1"/>
          </p:cNvPicPr>
          <p:nvPr/>
        </p:nvPicPr>
        <p:blipFill>
          <a:blip r:embed="rId2"/>
          <a:stretch>
            <a:fillRect/>
          </a:stretch>
        </p:blipFill>
        <p:spPr>
          <a:xfrm>
            <a:off x="495800" y="2759518"/>
            <a:ext cx="2487975" cy="4029834"/>
          </a:xfrm>
          <a:prstGeom prst="rect">
            <a:avLst/>
          </a:prstGeom>
        </p:spPr>
      </p:pic>
      <p:pic>
        <p:nvPicPr>
          <p:cNvPr id="2" name="Image 1"/>
          <p:cNvPicPr>
            <a:picLocks noChangeAspect="1"/>
          </p:cNvPicPr>
          <p:nvPr/>
        </p:nvPicPr>
        <p:blipFill>
          <a:blip r:embed="rId3"/>
          <a:stretch>
            <a:fillRect/>
          </a:stretch>
        </p:blipFill>
        <p:spPr>
          <a:xfrm>
            <a:off x="3215558" y="2759518"/>
            <a:ext cx="2846527" cy="2161090"/>
          </a:xfrm>
          <a:prstGeom prst="rect">
            <a:avLst/>
          </a:prstGeom>
        </p:spPr>
      </p:pic>
      <p:pic>
        <p:nvPicPr>
          <p:cNvPr id="3" name="Image 2"/>
          <p:cNvPicPr>
            <a:picLocks noChangeAspect="1"/>
          </p:cNvPicPr>
          <p:nvPr/>
        </p:nvPicPr>
        <p:blipFill>
          <a:blip r:embed="rId4"/>
          <a:stretch>
            <a:fillRect/>
          </a:stretch>
        </p:blipFill>
        <p:spPr>
          <a:xfrm>
            <a:off x="3215558" y="4311385"/>
            <a:ext cx="5488826" cy="2465430"/>
          </a:xfrm>
          <a:prstGeom prst="rect">
            <a:avLst/>
          </a:prstGeom>
        </p:spPr>
      </p:pic>
    </p:spTree>
    <p:extLst>
      <p:ext uri="{BB962C8B-B14F-4D97-AF65-F5344CB8AC3E}">
        <p14:creationId xmlns:p14="http://schemas.microsoft.com/office/powerpoint/2010/main" val="3269022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9925" y="233998"/>
            <a:ext cx="6394361" cy="892552"/>
          </a:xfrm>
          <a:prstGeom prst="rect">
            <a:avLst/>
          </a:prstGeom>
        </p:spPr>
        <p:txBody>
          <a:bodyPr wrap="square">
            <a:spAutoFit/>
          </a:bodyPr>
          <a:lstStyle/>
          <a:p>
            <a:r>
              <a:rPr lang="fr-FR" sz="2400" b="1" u="sng" dirty="0">
                <a:solidFill>
                  <a:srgbClr val="000000"/>
                </a:solidFill>
                <a:effectLst/>
                <a:latin typeface="Times New Roman" panose="02020603050405020304" pitchFamily="18" charset="0"/>
              </a:rPr>
              <a:t>Novembre 2020</a:t>
            </a:r>
            <a:endParaRPr lang="fr-FR" sz="1600" dirty="0">
              <a:solidFill>
                <a:srgbClr val="000000"/>
              </a:solidFill>
              <a:effectLst/>
              <a:latin typeface="Times New Roman" panose="02020603050405020304" pitchFamily="18" charset="0"/>
            </a:endParaRPr>
          </a:p>
          <a:p>
            <a:endParaRPr lang="fr-FR" sz="1400" dirty="0">
              <a:solidFill>
                <a:srgbClr val="000000"/>
              </a:solidFill>
              <a:effectLst/>
              <a:latin typeface="Times New Roman" panose="02020603050405020304" pitchFamily="18" charset="0"/>
            </a:endParaRPr>
          </a:p>
          <a:p>
            <a:endParaRPr lang="fr-FR" sz="1400" b="0" u="none" strike="noStrike" dirty="0">
              <a:solidFill>
                <a:srgbClr val="000000"/>
              </a:solidFill>
              <a:effectLst/>
              <a:latin typeface="Times New Roman" panose="02020603050405020304" pitchFamily="18" charset="0"/>
            </a:endParaRPr>
          </a:p>
        </p:txBody>
      </p:sp>
      <p:sp>
        <p:nvSpPr>
          <p:cNvPr id="10" name="Rectangle 9"/>
          <p:cNvSpPr/>
          <p:nvPr/>
        </p:nvSpPr>
        <p:spPr>
          <a:xfrm>
            <a:off x="484393" y="1126550"/>
            <a:ext cx="7630732" cy="1908215"/>
          </a:xfrm>
          <a:prstGeom prst="rect">
            <a:avLst/>
          </a:prstGeom>
        </p:spPr>
        <p:txBody>
          <a:bodyPr wrap="square">
            <a:spAutoFit/>
          </a:bodyPr>
          <a:lstStyle/>
          <a:p>
            <a:pPr marL="342900" indent="-342900">
              <a:buFont typeface="Arial" panose="020B0604020202020204" pitchFamily="34" charset="0"/>
              <a:buChar char="•"/>
            </a:pPr>
            <a:r>
              <a:rPr lang="fr-FR" sz="2000" b="1" dirty="0">
                <a:solidFill>
                  <a:srgbClr val="000000"/>
                </a:solidFill>
                <a:effectLst/>
                <a:latin typeface="Times New Roman" panose="02020603050405020304" pitchFamily="18" charset="0"/>
                <a:cs typeface="Times New Roman" panose="02020603050405020304" pitchFamily="18" charset="0"/>
              </a:rPr>
              <a:t>Conférence sur le climat</a:t>
            </a:r>
            <a:endParaRPr lang="fr-FR" sz="1600" b="1" dirty="0">
              <a:solidFill>
                <a:srgbClr val="FF0000"/>
              </a:solidFill>
              <a:effectLst/>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fr-FR" sz="1400" dirty="0">
                <a:solidFill>
                  <a:srgbClr val="000000"/>
                </a:solidFill>
                <a:effectLst/>
                <a:latin typeface="Times New Roman" panose="02020603050405020304" pitchFamily="18" charset="0"/>
                <a:cs typeface="Times New Roman" panose="02020603050405020304" pitchFamily="18" charset="0"/>
              </a:rPr>
              <a:t/>
            </a:r>
            <a:br>
              <a:rPr lang="fr-FR" sz="1400" dirty="0">
                <a:solidFill>
                  <a:srgbClr val="000000"/>
                </a:solidFill>
                <a:effectLst/>
                <a:latin typeface="Times New Roman" panose="02020603050405020304" pitchFamily="18" charset="0"/>
                <a:cs typeface="Times New Roman" panose="02020603050405020304" pitchFamily="18" charset="0"/>
              </a:rPr>
            </a:br>
            <a:r>
              <a:rPr lang="fr-FR" sz="1400" dirty="0">
                <a:solidFill>
                  <a:srgbClr val="000000"/>
                </a:solidFill>
                <a:latin typeface="Times New Roman" panose="02020603050405020304" pitchFamily="18" charset="0"/>
                <a:cs typeface="Times New Roman" panose="02020603050405020304" pitchFamily="18" charset="0"/>
              </a:rPr>
              <a:t>Lundi 30 novembre, une conférence sur le climat est organisée par les enseignants de la matière « Enseignement Scientifique » en filière générale. Mr FLOWERS Jean Marie, Docteur en Ecologie et Président Fondateur de l'association « Fleur de carbone » a pu apporter des connaissances sur ce thème à tous les élèves de Terminales générales et une classe de </a:t>
            </a:r>
            <a:r>
              <a:rPr lang="fr-FR" sz="1400" dirty="0" err="1">
                <a:solidFill>
                  <a:srgbClr val="000000"/>
                </a:solidFill>
                <a:latin typeface="Times New Roman" panose="02020603050405020304" pitchFamily="18" charset="0"/>
                <a:cs typeface="Times New Roman" panose="02020603050405020304" pitchFamily="18" charset="0"/>
              </a:rPr>
              <a:t>Bts</a:t>
            </a:r>
            <a:r>
              <a:rPr lang="fr-FR" sz="1400" dirty="0">
                <a:solidFill>
                  <a:srgbClr val="000000"/>
                </a:solidFill>
                <a:latin typeface="Times New Roman" panose="02020603050405020304" pitchFamily="18" charset="0"/>
                <a:cs typeface="Times New Roman" panose="02020603050405020304" pitchFamily="18" charset="0"/>
              </a:rPr>
              <a:t> pendant deux heures. Les échanges en fin de conférence ont été très enrichissants pour tous, nous rappelant ainsi la richesse des interventions en présentiel.</a:t>
            </a:r>
          </a:p>
        </p:txBody>
      </p:sp>
      <p:pic>
        <p:nvPicPr>
          <p:cNvPr id="6" name="Image 5">
            <a:extLst>
              <a:ext uri="{FF2B5EF4-FFF2-40B4-BE49-F238E27FC236}">
                <a16:creationId xmlns:a16="http://schemas.microsoft.com/office/drawing/2014/main" xmlns="" id="{B5B7C8B0-D6D4-419F-B249-4001AA2E2F32}"/>
              </a:ext>
            </a:extLst>
          </p:cNvPr>
          <p:cNvPicPr>
            <a:picLocks noChangeAspect="1"/>
          </p:cNvPicPr>
          <p:nvPr/>
        </p:nvPicPr>
        <p:blipFill>
          <a:blip r:embed="rId2"/>
          <a:stretch>
            <a:fillRect/>
          </a:stretch>
        </p:blipFill>
        <p:spPr>
          <a:xfrm>
            <a:off x="1574331" y="3310063"/>
            <a:ext cx="5455644" cy="2651747"/>
          </a:xfrm>
          <a:prstGeom prst="rect">
            <a:avLst/>
          </a:prstGeom>
        </p:spPr>
      </p:pic>
    </p:spTree>
    <p:extLst>
      <p:ext uri="{BB962C8B-B14F-4D97-AF65-F5344CB8AC3E}">
        <p14:creationId xmlns:p14="http://schemas.microsoft.com/office/powerpoint/2010/main" val="30669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2992" y="268459"/>
            <a:ext cx="8654603" cy="2123658"/>
          </a:xfrm>
          <a:prstGeom prst="rect">
            <a:avLst/>
          </a:prstGeom>
        </p:spPr>
        <p:txBody>
          <a:bodyPr wrap="square">
            <a:spAutoFit/>
          </a:bodyPr>
          <a:lstStyle/>
          <a:p>
            <a:r>
              <a:rPr lang="fr-FR" sz="2400" b="1" u="sng" dirty="0">
                <a:solidFill>
                  <a:srgbClr val="000000"/>
                </a:solidFill>
                <a:effectLst/>
                <a:latin typeface="Times New Roman" panose="02020603050405020304" pitchFamily="18" charset="0"/>
                <a:cs typeface="Times New Roman" panose="02020603050405020304" pitchFamily="18" charset="0"/>
              </a:rPr>
              <a:t>Décembre 2020</a:t>
            </a:r>
            <a:endParaRPr lang="fr-FR" sz="1600" dirty="0">
              <a:solidFill>
                <a:srgbClr val="000000"/>
              </a:solidFill>
              <a:effectLst/>
              <a:latin typeface="Times New Roman" panose="02020603050405020304" pitchFamily="18" charset="0"/>
              <a:cs typeface="Times New Roman" panose="02020603050405020304" pitchFamily="18" charset="0"/>
            </a:endParaRPr>
          </a:p>
          <a:p>
            <a:r>
              <a:rPr lang="fr-FR" sz="1600" dirty="0">
                <a:solidFill>
                  <a:srgbClr val="000000"/>
                </a:solidFill>
                <a:effectLst/>
                <a:latin typeface="Times New Roman" panose="02020603050405020304" pitchFamily="18" charset="0"/>
                <a:cs typeface="Times New Roman" panose="02020603050405020304" pitchFamily="18" charset="0"/>
              </a:rPr>
              <a:t/>
            </a:r>
            <a:br>
              <a:rPr lang="fr-FR" sz="1600" dirty="0">
                <a:solidFill>
                  <a:srgbClr val="000000"/>
                </a:solidFill>
                <a:effectLst/>
                <a:latin typeface="Times New Roman" panose="02020603050405020304" pitchFamily="18" charset="0"/>
                <a:cs typeface="Times New Roman" panose="02020603050405020304" pitchFamily="18" charset="0"/>
              </a:rPr>
            </a:br>
            <a:endParaRPr lang="fr-FR" sz="1600" dirty="0">
              <a:solidFill>
                <a:srgbClr val="000000"/>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fr-FR" sz="2000" b="1" dirty="0">
                <a:solidFill>
                  <a:srgbClr val="000000"/>
                </a:solidFill>
                <a:effectLst/>
                <a:latin typeface="Times New Roman" panose="02020603050405020304" pitchFamily="18" charset="0"/>
                <a:cs typeface="Times New Roman" panose="02020603050405020304" pitchFamily="18" charset="0"/>
              </a:rPr>
              <a:t>L’orchestre au </a:t>
            </a:r>
            <a:r>
              <a:rPr lang="fr-FR" sz="2000" b="1" dirty="0" smtClean="0">
                <a:solidFill>
                  <a:srgbClr val="000000"/>
                </a:solidFill>
                <a:effectLst/>
                <a:latin typeface="Times New Roman" panose="02020603050405020304" pitchFamily="18" charset="0"/>
                <a:cs typeface="Times New Roman" panose="02020603050405020304" pitchFamily="18" charset="0"/>
              </a:rPr>
              <a:t>studio</a:t>
            </a:r>
            <a:endParaRPr lang="fr-FR" sz="1600" b="1" dirty="0">
              <a:solidFill>
                <a:srgbClr val="000000"/>
              </a:solidFill>
              <a:effectLst/>
              <a:latin typeface="Times New Roman" panose="02020603050405020304" pitchFamily="18" charset="0"/>
              <a:cs typeface="Times New Roman" panose="02020603050405020304" pitchFamily="18" charset="0"/>
            </a:endParaRPr>
          </a:p>
          <a:p>
            <a:endParaRPr lang="fr-FR" sz="1400" b="0" u="none" strike="noStrike" dirty="0">
              <a:solidFill>
                <a:srgbClr val="000000"/>
              </a:solidFill>
              <a:effectLst/>
              <a:latin typeface="Times New Roman" panose="02020603050405020304" pitchFamily="18" charset="0"/>
              <a:cs typeface="Times New Roman" panose="02020603050405020304" pitchFamily="18" charset="0"/>
            </a:endParaRPr>
          </a:p>
          <a:p>
            <a:r>
              <a:rPr lang="fr-FR" sz="1400" dirty="0">
                <a:solidFill>
                  <a:srgbClr val="000000"/>
                </a:solidFill>
                <a:latin typeface="Times New Roman" panose="02020603050405020304" pitchFamily="18" charset="0"/>
                <a:cs typeface="Times New Roman" panose="02020603050405020304" pitchFamily="18" charset="0"/>
              </a:rPr>
              <a:t>Le </a:t>
            </a:r>
            <a:r>
              <a:rPr lang="fr-FR" sz="1400" b="1" u="sng" dirty="0">
                <a:solidFill>
                  <a:srgbClr val="000000"/>
                </a:solidFill>
                <a:latin typeface="Times New Roman" panose="02020603050405020304" pitchFamily="18" charset="0"/>
                <a:cs typeface="Times New Roman" panose="02020603050405020304" pitchFamily="18" charset="0"/>
              </a:rPr>
              <a:t>vendredi 11 décembre</a:t>
            </a:r>
            <a:r>
              <a:rPr lang="fr-FR" sz="1400" dirty="0">
                <a:solidFill>
                  <a:srgbClr val="000000"/>
                </a:solidFill>
                <a:latin typeface="Times New Roman" panose="02020603050405020304" pitchFamily="18" charset="0"/>
                <a:cs typeface="Times New Roman" panose="02020603050405020304" pitchFamily="18" charset="0"/>
              </a:rPr>
              <a:t> de 12h30 à 14h30, l’orchestre enregistre. Une façon de partager les productions et de permettre aux musiciens en herbe de s’écouter, pour mieux progresser. Les productions sont en ligne sur le site du studio : www.bouillanterecords.org/youngstars</a:t>
            </a:r>
          </a:p>
        </p:txBody>
      </p:sp>
      <p:pic>
        <p:nvPicPr>
          <p:cNvPr id="3" name="Image 2"/>
          <p:cNvPicPr>
            <a:picLocks noChangeAspect="1"/>
          </p:cNvPicPr>
          <p:nvPr/>
        </p:nvPicPr>
        <p:blipFill>
          <a:blip r:embed="rId2"/>
          <a:stretch>
            <a:fillRect/>
          </a:stretch>
        </p:blipFill>
        <p:spPr>
          <a:xfrm>
            <a:off x="1071682" y="3197158"/>
            <a:ext cx="3270065" cy="2200229"/>
          </a:xfrm>
          <a:prstGeom prst="rect">
            <a:avLst/>
          </a:prstGeom>
        </p:spPr>
      </p:pic>
      <p:pic>
        <p:nvPicPr>
          <p:cNvPr id="5" name="Image 4"/>
          <p:cNvPicPr>
            <a:picLocks noChangeAspect="1"/>
          </p:cNvPicPr>
          <p:nvPr/>
        </p:nvPicPr>
        <p:blipFill>
          <a:blip r:embed="rId3"/>
          <a:stretch>
            <a:fillRect/>
          </a:stretch>
        </p:blipFill>
        <p:spPr>
          <a:xfrm>
            <a:off x="2783660" y="4680611"/>
            <a:ext cx="2441641" cy="1627760"/>
          </a:xfrm>
          <a:prstGeom prst="rect">
            <a:avLst/>
          </a:prstGeom>
        </p:spPr>
      </p:pic>
      <p:pic>
        <p:nvPicPr>
          <p:cNvPr id="6" name="Image 5"/>
          <p:cNvPicPr>
            <a:picLocks noChangeAspect="1"/>
          </p:cNvPicPr>
          <p:nvPr/>
        </p:nvPicPr>
        <p:blipFill>
          <a:blip r:embed="rId4"/>
          <a:stretch>
            <a:fillRect/>
          </a:stretch>
        </p:blipFill>
        <p:spPr>
          <a:xfrm>
            <a:off x="698069" y="5111152"/>
            <a:ext cx="2085591" cy="1390393"/>
          </a:xfrm>
          <a:prstGeom prst="rect">
            <a:avLst/>
          </a:prstGeom>
        </p:spPr>
      </p:pic>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58856" y="2807426"/>
            <a:ext cx="3678739" cy="3678739"/>
          </a:xfrm>
          <a:prstGeom prst="rect">
            <a:avLst/>
          </a:prstGeom>
        </p:spPr>
      </p:pic>
    </p:spTree>
    <p:extLst>
      <p:ext uri="{BB962C8B-B14F-4D97-AF65-F5344CB8AC3E}">
        <p14:creationId xmlns:p14="http://schemas.microsoft.com/office/powerpoint/2010/main" val="1307711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7729" y="130894"/>
            <a:ext cx="8937939" cy="1477328"/>
          </a:xfrm>
          <a:prstGeom prst="rect">
            <a:avLst/>
          </a:prstGeom>
        </p:spPr>
        <p:txBody>
          <a:bodyPr wrap="square">
            <a:spAutoFit/>
          </a:bodyPr>
          <a:lstStyle/>
          <a:p>
            <a:pPr marL="342900" indent="-342900">
              <a:buFont typeface="Arial" panose="020B0604020202020204" pitchFamily="34" charset="0"/>
              <a:buChar char="•"/>
            </a:pPr>
            <a:r>
              <a:rPr lang="fr-FR" sz="2000" b="1" dirty="0" smtClean="0">
                <a:solidFill>
                  <a:srgbClr val="000000"/>
                </a:solidFill>
                <a:latin typeface="Times New Roman" panose="02020603050405020304" pitchFamily="18" charset="0"/>
                <a:cs typeface="Times New Roman" panose="02020603050405020304" pitchFamily="18" charset="0"/>
              </a:rPr>
              <a:t>Noel Solidaire</a:t>
            </a:r>
          </a:p>
          <a:p>
            <a:pPr marL="342900" indent="-342900">
              <a:buFont typeface="Arial" panose="020B0604020202020204" pitchFamily="34" charset="0"/>
              <a:buChar char="•"/>
            </a:pPr>
            <a:endParaRPr lang="fr-FR" sz="1400" b="0" u="none" strike="noStrike" dirty="0">
              <a:solidFill>
                <a:srgbClr val="000000"/>
              </a:solidFill>
              <a:effectLst/>
              <a:latin typeface="Times New Roman" panose="02020603050405020304" pitchFamily="18" charset="0"/>
              <a:cs typeface="Times New Roman" panose="02020603050405020304" pitchFamily="18" charset="0"/>
            </a:endParaRPr>
          </a:p>
          <a:p>
            <a:r>
              <a:rPr lang="fr-FR" sz="1400" b="0" u="none" strike="noStrike" dirty="0">
                <a:solidFill>
                  <a:srgbClr val="000000"/>
                </a:solidFill>
                <a:effectLst/>
                <a:latin typeface="Times New Roman" panose="02020603050405020304" pitchFamily="18" charset="0"/>
                <a:cs typeface="Times New Roman" panose="02020603050405020304" pitchFamily="18" charset="0"/>
              </a:rPr>
              <a:t>Cause COVID, pas de traditionnelle fête cette année. Cependant, la MDL a tenu à faire une action, avec le projet « Noël solidaire ». Une collecte a été organisée, et des jouets ont été collectés pour les enfants défavorisés. Les produits de la collecte sont remis officiellement à l’association « Les apprentis écolos » le vendredi 18 décembre de 14h à 15h.</a:t>
            </a:r>
          </a:p>
          <a:p>
            <a:r>
              <a:rPr lang="fr-FR" sz="1400" dirty="0">
                <a:solidFill>
                  <a:srgbClr val="000000"/>
                </a:solidFill>
                <a:latin typeface="Times New Roman" panose="02020603050405020304" pitchFamily="18" charset="0"/>
                <a:cs typeface="Times New Roman" panose="02020603050405020304" pitchFamily="18" charset="0"/>
              </a:rPr>
              <a:t>L’occasion pour l’orchestre de sortir et de présenter quelques chansons…</a:t>
            </a:r>
            <a:endParaRPr lang="fr-FR" sz="1400" b="0" u="none" strike="noStrike" dirty="0">
              <a:solidFill>
                <a:srgbClr val="000000"/>
              </a:solidFill>
              <a:effectLst/>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2"/>
          <a:stretch>
            <a:fillRect/>
          </a:stretch>
        </p:blipFill>
        <p:spPr>
          <a:xfrm>
            <a:off x="347729" y="3967670"/>
            <a:ext cx="3130826" cy="2304929"/>
          </a:xfrm>
          <a:prstGeom prst="rect">
            <a:avLst/>
          </a:prstGeom>
        </p:spPr>
      </p:pic>
      <p:pic>
        <p:nvPicPr>
          <p:cNvPr id="3" name="Image 2"/>
          <p:cNvPicPr>
            <a:picLocks noChangeAspect="1"/>
          </p:cNvPicPr>
          <p:nvPr/>
        </p:nvPicPr>
        <p:blipFill>
          <a:blip r:embed="rId3"/>
          <a:stretch>
            <a:fillRect/>
          </a:stretch>
        </p:blipFill>
        <p:spPr>
          <a:xfrm>
            <a:off x="5947646" y="1624622"/>
            <a:ext cx="2467294" cy="4369613"/>
          </a:xfrm>
          <a:prstGeom prst="rect">
            <a:avLst/>
          </a:prstGeom>
        </p:spPr>
      </p:pic>
      <p:pic>
        <p:nvPicPr>
          <p:cNvPr id="5" name="Image 4"/>
          <p:cNvPicPr>
            <a:picLocks noChangeAspect="1"/>
          </p:cNvPicPr>
          <p:nvPr/>
        </p:nvPicPr>
        <p:blipFill>
          <a:blip r:embed="rId4"/>
          <a:stretch>
            <a:fillRect/>
          </a:stretch>
        </p:blipFill>
        <p:spPr>
          <a:xfrm>
            <a:off x="1066298" y="1624622"/>
            <a:ext cx="4881348" cy="2343048"/>
          </a:xfrm>
          <a:prstGeom prst="rect">
            <a:avLst/>
          </a:prstGeom>
        </p:spPr>
      </p:pic>
      <p:pic>
        <p:nvPicPr>
          <p:cNvPr id="6" name="Image 5"/>
          <p:cNvPicPr>
            <a:picLocks noChangeAspect="1"/>
          </p:cNvPicPr>
          <p:nvPr/>
        </p:nvPicPr>
        <p:blipFill>
          <a:blip r:embed="rId5"/>
          <a:stretch>
            <a:fillRect/>
          </a:stretch>
        </p:blipFill>
        <p:spPr>
          <a:xfrm>
            <a:off x="3480352" y="3094636"/>
            <a:ext cx="2467294" cy="3700941"/>
          </a:xfrm>
          <a:prstGeom prst="rect">
            <a:avLst/>
          </a:prstGeom>
        </p:spPr>
      </p:pic>
    </p:spTree>
    <p:extLst>
      <p:ext uri="{BB962C8B-B14F-4D97-AF65-F5344CB8AC3E}">
        <p14:creationId xmlns:p14="http://schemas.microsoft.com/office/powerpoint/2010/main" val="1337454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9567" y="311482"/>
            <a:ext cx="7998977" cy="4678204"/>
          </a:xfrm>
          <a:prstGeom prst="rect">
            <a:avLst/>
          </a:prstGeom>
        </p:spPr>
        <p:txBody>
          <a:bodyPr wrap="square">
            <a:spAutoFit/>
          </a:bodyPr>
          <a:lstStyle/>
          <a:p>
            <a:r>
              <a:rPr lang="fr-FR" sz="2000" b="1" u="sng" dirty="0">
                <a:solidFill>
                  <a:srgbClr val="000000"/>
                </a:solidFill>
                <a:latin typeface="Times New Roman" panose="02020603050405020304" pitchFamily="18" charset="0"/>
                <a:cs typeface="Times New Roman" panose="02020603050405020304" pitchFamily="18" charset="0"/>
              </a:rPr>
              <a:t>Janvier 2021</a:t>
            </a:r>
            <a:endParaRPr lang="fr-FR" sz="1400" dirty="0">
              <a:solidFill>
                <a:srgbClr val="000000"/>
              </a:solidFill>
              <a:latin typeface="Times New Roman" panose="02020603050405020304" pitchFamily="18" charset="0"/>
              <a:cs typeface="Times New Roman" panose="02020603050405020304" pitchFamily="18" charset="0"/>
            </a:endParaRPr>
          </a:p>
          <a:p>
            <a:endParaRPr lang="fr-FR" sz="2000" b="1"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fr-FR" sz="2000" b="1" dirty="0">
                <a:solidFill>
                  <a:srgbClr val="000000"/>
                </a:solidFill>
                <a:latin typeface="Times New Roman" panose="02020603050405020304" pitchFamily="18" charset="0"/>
                <a:cs typeface="Times New Roman" panose="02020603050405020304" pitchFamily="18" charset="0"/>
              </a:rPr>
              <a:t>Expositions au CDI</a:t>
            </a:r>
            <a:endParaRPr lang="fr-FR" sz="2000" b="1" dirty="0">
              <a:solidFill>
                <a:srgbClr val="FF0000"/>
              </a:solidFill>
              <a:latin typeface="Times New Roman" panose="02020603050405020304" pitchFamily="18" charset="0"/>
              <a:cs typeface="Times New Roman" panose="02020603050405020304" pitchFamily="18" charset="0"/>
            </a:endParaRPr>
          </a:p>
          <a:p>
            <a:r>
              <a:rPr lang="fr-FR" sz="1400" dirty="0">
                <a:solidFill>
                  <a:srgbClr val="000000"/>
                </a:solidFill>
                <a:latin typeface="Times New Roman" panose="02020603050405020304" pitchFamily="18" charset="0"/>
                <a:cs typeface="Times New Roman" panose="02020603050405020304" pitchFamily="18" charset="0"/>
              </a:rPr>
              <a:t>Deux expositions sont visibles au CDI en janvier : </a:t>
            </a:r>
          </a:p>
          <a:p>
            <a:pPr marL="285750" indent="-285750">
              <a:buFont typeface="Arial" panose="020B0604020202020204" pitchFamily="34" charset="0"/>
              <a:buChar char="•"/>
            </a:pPr>
            <a:r>
              <a:rPr lang="fr-FR" sz="1400" dirty="0">
                <a:solidFill>
                  <a:srgbClr val="000000"/>
                </a:solidFill>
                <a:latin typeface="Times New Roman" panose="02020603050405020304" pitchFamily="18" charset="0"/>
                <a:cs typeface="Times New Roman" panose="02020603050405020304" pitchFamily="18" charset="0"/>
              </a:rPr>
              <a:t>du 8 au 18 janvier, l’exposition  itinérante « </a:t>
            </a:r>
            <a:r>
              <a:rPr lang="fr-FR" sz="1400" dirty="0" err="1">
                <a:solidFill>
                  <a:srgbClr val="000000"/>
                </a:solidFill>
                <a:latin typeface="Times New Roman" panose="02020603050405020304" pitchFamily="18" charset="0"/>
                <a:cs typeface="Times New Roman" panose="02020603050405020304" pitchFamily="18" charset="0"/>
              </a:rPr>
              <a:t>Catooning</a:t>
            </a:r>
            <a:r>
              <a:rPr lang="fr-FR" sz="1400" dirty="0">
                <a:solidFill>
                  <a:srgbClr val="000000"/>
                </a:solidFill>
                <a:latin typeface="Times New Roman" panose="02020603050405020304" pitchFamily="18" charset="0"/>
                <a:cs typeface="Times New Roman" panose="02020603050405020304" pitchFamily="18" charset="0"/>
              </a:rPr>
              <a:t> for </a:t>
            </a:r>
            <a:r>
              <a:rPr lang="fr-FR" sz="1400" dirty="0" err="1">
                <a:solidFill>
                  <a:srgbClr val="000000"/>
                </a:solidFill>
                <a:latin typeface="Times New Roman" panose="02020603050405020304" pitchFamily="18" charset="0"/>
                <a:cs typeface="Times New Roman" panose="02020603050405020304" pitchFamily="18" charset="0"/>
              </a:rPr>
              <a:t>peace</a:t>
            </a:r>
            <a:r>
              <a:rPr lang="fr-FR" sz="1400" dirty="0">
                <a:solidFill>
                  <a:srgbClr val="000000"/>
                </a:solidFill>
                <a:latin typeface="Times New Roman" panose="02020603050405020304" pitchFamily="18" charset="0"/>
                <a:cs typeface="Times New Roman" panose="02020603050405020304" pitchFamily="18" charset="0"/>
              </a:rPr>
              <a:t> », gracieusement prêtée par la MGEN. Il s’agit  de 11 panneaux (de format 100 x 200 cm) réalisés par douze des plus célèbres dessinateurs de presse du monde. Les thématiques fondamentales de société abordées sont : la liberté d’expression, la censure, les droits des femmes et des enfants, les discriminations ou encore l’avenir de notre planète.</a:t>
            </a:r>
          </a:p>
          <a:p>
            <a:endParaRPr lang="fr-FR" sz="1400" dirty="0">
              <a:solidFill>
                <a:srgbClr val="000000"/>
              </a:solidFill>
              <a:latin typeface="Times New Roman" panose="02020603050405020304" pitchFamily="18" charset="0"/>
              <a:cs typeface="Times New Roman" panose="02020603050405020304" pitchFamily="18" charset="0"/>
            </a:endParaRPr>
          </a:p>
          <a:p>
            <a:endParaRPr lang="fr-FR" sz="1400" dirty="0">
              <a:solidFill>
                <a:srgbClr val="000000"/>
              </a:solidFill>
              <a:latin typeface="Times New Roman" panose="02020603050405020304" pitchFamily="18" charset="0"/>
              <a:cs typeface="Times New Roman" panose="02020603050405020304" pitchFamily="18" charset="0"/>
            </a:endParaRPr>
          </a:p>
          <a:p>
            <a:endParaRPr lang="fr-FR" sz="1400" dirty="0">
              <a:solidFill>
                <a:srgbClr val="000000"/>
              </a:solidFill>
              <a:latin typeface="Times New Roman" panose="02020603050405020304" pitchFamily="18" charset="0"/>
              <a:cs typeface="Times New Roman" panose="02020603050405020304" pitchFamily="18" charset="0"/>
            </a:endParaRPr>
          </a:p>
          <a:p>
            <a:endParaRPr lang="fr-FR" sz="1400" dirty="0">
              <a:solidFill>
                <a:srgbClr val="000000"/>
              </a:solidFill>
              <a:latin typeface="Times New Roman" panose="02020603050405020304" pitchFamily="18" charset="0"/>
              <a:cs typeface="Times New Roman" panose="02020603050405020304" pitchFamily="18" charset="0"/>
            </a:endParaRPr>
          </a:p>
          <a:p>
            <a:endParaRPr lang="fr-FR" sz="1400" dirty="0">
              <a:solidFill>
                <a:srgbClr val="000000"/>
              </a:solidFill>
              <a:latin typeface="Times New Roman" panose="02020603050405020304" pitchFamily="18" charset="0"/>
              <a:cs typeface="Times New Roman" panose="02020603050405020304" pitchFamily="18" charset="0"/>
            </a:endParaRPr>
          </a:p>
          <a:p>
            <a:endParaRPr lang="fr-FR" sz="1400" dirty="0">
              <a:solidFill>
                <a:srgbClr val="000000"/>
              </a:solidFill>
              <a:latin typeface="Times New Roman" panose="02020603050405020304" pitchFamily="18" charset="0"/>
              <a:cs typeface="Times New Roman" panose="02020603050405020304" pitchFamily="18" charset="0"/>
            </a:endParaRPr>
          </a:p>
          <a:p>
            <a:endParaRPr lang="fr-FR" sz="1400" dirty="0">
              <a:solidFill>
                <a:srgbClr val="000000"/>
              </a:solidFill>
              <a:latin typeface="Times New Roman" panose="02020603050405020304" pitchFamily="18" charset="0"/>
              <a:cs typeface="Times New Roman" panose="02020603050405020304" pitchFamily="18" charset="0"/>
            </a:endParaRPr>
          </a:p>
          <a:p>
            <a:endParaRPr lang="fr-FR" sz="1400" dirty="0">
              <a:solidFill>
                <a:srgbClr val="00000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fr-FR" sz="1400" dirty="0">
                <a:solidFill>
                  <a:srgbClr val="000000"/>
                </a:solidFill>
                <a:latin typeface="Times New Roman" panose="02020603050405020304" pitchFamily="18" charset="0"/>
                <a:cs typeface="Times New Roman" panose="02020603050405020304" pitchFamily="18" charset="0"/>
              </a:rPr>
              <a:t>Concours « Photographier une échelle de la biodiversité » </a:t>
            </a:r>
          </a:p>
          <a:p>
            <a:r>
              <a:rPr lang="fr-FR" sz="1400" dirty="0">
                <a:solidFill>
                  <a:srgbClr val="000000"/>
                </a:solidFill>
                <a:latin typeface="Times New Roman" panose="02020603050405020304" pitchFamily="18" charset="0"/>
                <a:cs typeface="Times New Roman" panose="02020603050405020304" pitchFamily="18" charset="0"/>
              </a:rPr>
              <a:t>organisé par l’équipe de SVT</a:t>
            </a:r>
          </a:p>
          <a:p>
            <a:endParaRPr lang="fr-FR" sz="1400" dirty="0">
              <a:solidFill>
                <a:srgbClr val="000000"/>
              </a:solidFill>
              <a:latin typeface="Times New Roman" panose="02020603050405020304" pitchFamily="18" charset="0"/>
              <a:cs typeface="Times New Roman" panose="02020603050405020304" pitchFamily="18" charset="0"/>
            </a:endParaRPr>
          </a:p>
          <a:p>
            <a:endParaRPr lang="fr-FR" sz="1400" dirty="0">
              <a:solidFill>
                <a:srgbClr val="000000"/>
              </a:solidFill>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2"/>
          <a:stretch>
            <a:fillRect/>
          </a:stretch>
        </p:blipFill>
        <p:spPr>
          <a:xfrm>
            <a:off x="1249796" y="2600106"/>
            <a:ext cx="1325229" cy="1304841"/>
          </a:xfrm>
          <a:prstGeom prst="rect">
            <a:avLst/>
          </a:prstGeom>
        </p:spPr>
      </p:pic>
      <p:pic>
        <p:nvPicPr>
          <p:cNvPr id="7" name="Image 6"/>
          <p:cNvPicPr>
            <a:picLocks noChangeAspect="1"/>
          </p:cNvPicPr>
          <p:nvPr/>
        </p:nvPicPr>
        <p:blipFill>
          <a:blip r:embed="rId3"/>
          <a:stretch>
            <a:fillRect/>
          </a:stretch>
        </p:blipFill>
        <p:spPr>
          <a:xfrm>
            <a:off x="3790278" y="2400332"/>
            <a:ext cx="2158128" cy="1621228"/>
          </a:xfrm>
          <a:prstGeom prst="rect">
            <a:avLst/>
          </a:prstGeom>
        </p:spPr>
      </p:pic>
      <p:pic>
        <p:nvPicPr>
          <p:cNvPr id="8" name="Image 7"/>
          <p:cNvPicPr>
            <a:picLocks noChangeAspect="1"/>
          </p:cNvPicPr>
          <p:nvPr/>
        </p:nvPicPr>
        <p:blipFill rotWithShape="1">
          <a:blip r:embed="rId4" cstate="print">
            <a:extLst>
              <a:ext uri="{28A0092B-C50C-407E-A947-70E740481C1C}">
                <a14:useLocalDpi xmlns:a14="http://schemas.microsoft.com/office/drawing/2010/main" val="0"/>
              </a:ext>
            </a:extLst>
          </a:blip>
          <a:srcRect l="3062" t="4411" r="9558" b="4411"/>
          <a:stretch/>
        </p:blipFill>
        <p:spPr>
          <a:xfrm rot="5400000">
            <a:off x="4863767" y="4653986"/>
            <a:ext cx="2285100" cy="1788340"/>
          </a:xfrm>
          <a:prstGeom prst="rect">
            <a:avLst/>
          </a:prstGeom>
        </p:spPr>
      </p:pic>
      <p:pic>
        <p:nvPicPr>
          <p:cNvPr id="9"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61280" y="2376908"/>
            <a:ext cx="2334981" cy="1751236"/>
          </a:xfrm>
          <a:prstGeom prst="rect">
            <a:avLst/>
          </a:prstGeom>
        </p:spPr>
      </p:pic>
      <p:pic>
        <p:nvPicPr>
          <p:cNvPr id="10" name="Imag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72750" y="4550373"/>
            <a:ext cx="2853777" cy="2140333"/>
          </a:xfrm>
          <a:prstGeom prst="rect">
            <a:avLst/>
          </a:prstGeom>
        </p:spPr>
      </p:pic>
    </p:spTree>
    <p:extLst>
      <p:ext uri="{BB962C8B-B14F-4D97-AF65-F5344CB8AC3E}">
        <p14:creationId xmlns:p14="http://schemas.microsoft.com/office/powerpoint/2010/main" val="2370044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2992" y="268459"/>
            <a:ext cx="8654603" cy="2554545"/>
          </a:xfrm>
          <a:prstGeom prst="rect">
            <a:avLst/>
          </a:prstGeom>
        </p:spPr>
        <p:txBody>
          <a:bodyPr wrap="square">
            <a:spAutoFit/>
          </a:bodyPr>
          <a:lstStyle/>
          <a:p>
            <a:r>
              <a:rPr lang="fr-FR" sz="2400" b="1" u="sng" dirty="0">
                <a:solidFill>
                  <a:srgbClr val="000000"/>
                </a:solidFill>
                <a:effectLst/>
                <a:latin typeface="Times New Roman" panose="02020603050405020304" pitchFamily="18" charset="0"/>
                <a:cs typeface="Times New Roman" panose="02020603050405020304" pitchFamily="18" charset="0"/>
              </a:rPr>
              <a:t>Janvier 2021</a:t>
            </a:r>
            <a:endParaRPr lang="fr-FR" sz="1600" dirty="0">
              <a:solidFill>
                <a:srgbClr val="000000"/>
              </a:solidFill>
              <a:effectLst/>
              <a:latin typeface="Times New Roman" panose="02020603050405020304" pitchFamily="18" charset="0"/>
              <a:cs typeface="Times New Roman" panose="02020603050405020304" pitchFamily="18" charset="0"/>
            </a:endParaRPr>
          </a:p>
          <a:p>
            <a:r>
              <a:rPr lang="fr-FR" sz="1600" dirty="0">
                <a:solidFill>
                  <a:srgbClr val="000000"/>
                </a:solidFill>
                <a:effectLst/>
                <a:latin typeface="Times New Roman" panose="02020603050405020304" pitchFamily="18" charset="0"/>
                <a:cs typeface="Times New Roman" panose="02020603050405020304" pitchFamily="18" charset="0"/>
              </a:rPr>
              <a:t/>
            </a:r>
            <a:br>
              <a:rPr lang="fr-FR" sz="1600" dirty="0">
                <a:solidFill>
                  <a:srgbClr val="000000"/>
                </a:solidFill>
                <a:effectLst/>
                <a:latin typeface="Times New Roman" panose="02020603050405020304" pitchFamily="18" charset="0"/>
                <a:cs typeface="Times New Roman" panose="02020603050405020304" pitchFamily="18" charset="0"/>
              </a:rPr>
            </a:br>
            <a:endParaRPr lang="fr-FR" sz="1600" dirty="0">
              <a:solidFill>
                <a:srgbClr val="000000"/>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fr-FR" sz="2000" b="1" dirty="0">
                <a:solidFill>
                  <a:srgbClr val="000000"/>
                </a:solidFill>
                <a:latin typeface="Times New Roman" panose="02020603050405020304" pitchFamily="18" charset="0"/>
                <a:cs typeface="Times New Roman" panose="02020603050405020304" pitchFamily="18" charset="0"/>
              </a:rPr>
              <a:t>Conférence « énergies de la nature » pour les STI2D</a:t>
            </a:r>
            <a:endParaRPr lang="fr-FR" sz="2000" b="1" dirty="0">
              <a:solidFill>
                <a:srgbClr val="FF0000"/>
              </a:solidFill>
              <a:latin typeface="Times New Roman" panose="02020603050405020304" pitchFamily="18" charset="0"/>
              <a:cs typeface="Times New Roman" panose="02020603050405020304" pitchFamily="18" charset="0"/>
            </a:endParaRPr>
          </a:p>
          <a:p>
            <a:r>
              <a:rPr lang="fr-FR" sz="1400" dirty="0">
                <a:solidFill>
                  <a:srgbClr val="000000"/>
                </a:solidFill>
                <a:latin typeface="Times New Roman" panose="02020603050405020304" pitchFamily="18" charset="0"/>
                <a:cs typeface="Times New Roman" panose="02020603050405020304" pitchFamily="18" charset="0"/>
              </a:rPr>
              <a:t>Le deux classes de TSTI2D sont réunies le lundi 25 janvier 2021 10h à 12h pour une conférence organisée par l’équipe de la spécialité  physique chimie et mathématiques. M. Pioche, ingénieur et inventeur a pu leur montrer comment les connaissances et outils mathématiques ont pu l’aider dans une démarche de conception d’un four solaire parabolique et d’un </a:t>
            </a:r>
            <a:r>
              <a:rPr lang="fr-FR" sz="1400" dirty="0" err="1">
                <a:solidFill>
                  <a:srgbClr val="000000"/>
                </a:solidFill>
                <a:latin typeface="Times New Roman" panose="02020603050405020304" pitchFamily="18" charset="0"/>
                <a:cs typeface="Times New Roman" panose="02020603050405020304" pitchFamily="18" charset="0"/>
              </a:rPr>
              <a:t>houlomètre</a:t>
            </a:r>
            <a:r>
              <a:rPr lang="fr-FR" sz="1400" dirty="0">
                <a:solidFill>
                  <a:srgbClr val="000000"/>
                </a:solidFill>
                <a:latin typeface="Times New Roman" panose="02020603050405020304" pitchFamily="18" charset="0"/>
                <a:cs typeface="Times New Roman" panose="02020603050405020304" pitchFamily="18" charset="0"/>
              </a:rPr>
              <a:t>. Une connexion très intéressante entre les objets techniques et leurs principes physiques. Des objets qui de plus utilisent les énergies renouvelables de notre territoire (soleil, mer) pour produire de l’énergie.</a:t>
            </a:r>
          </a:p>
        </p:txBody>
      </p:sp>
      <p:pic>
        <p:nvPicPr>
          <p:cNvPr id="2" name="Image 1"/>
          <p:cNvPicPr>
            <a:picLocks noChangeAspect="1"/>
          </p:cNvPicPr>
          <p:nvPr/>
        </p:nvPicPr>
        <p:blipFill>
          <a:blip r:embed="rId2"/>
          <a:stretch>
            <a:fillRect/>
          </a:stretch>
        </p:blipFill>
        <p:spPr>
          <a:xfrm>
            <a:off x="2955146" y="2760295"/>
            <a:ext cx="5519277" cy="2460207"/>
          </a:xfrm>
          <a:prstGeom prst="rect">
            <a:avLst/>
          </a:prstGeom>
        </p:spPr>
      </p:pic>
      <p:pic>
        <p:nvPicPr>
          <p:cNvPr id="3" name="Image 2"/>
          <p:cNvPicPr>
            <a:picLocks noChangeAspect="1"/>
          </p:cNvPicPr>
          <p:nvPr/>
        </p:nvPicPr>
        <p:blipFill>
          <a:blip r:embed="rId3"/>
          <a:stretch>
            <a:fillRect/>
          </a:stretch>
        </p:blipFill>
        <p:spPr>
          <a:xfrm>
            <a:off x="282992" y="3005699"/>
            <a:ext cx="2672154" cy="2574705"/>
          </a:xfrm>
          <a:prstGeom prst="rect">
            <a:avLst/>
          </a:prstGeom>
        </p:spPr>
      </p:pic>
    </p:spTree>
    <p:extLst>
      <p:ext uri="{BB962C8B-B14F-4D97-AF65-F5344CB8AC3E}">
        <p14:creationId xmlns:p14="http://schemas.microsoft.com/office/powerpoint/2010/main" val="54438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2992" y="268459"/>
            <a:ext cx="8654603" cy="3016210"/>
          </a:xfrm>
          <a:prstGeom prst="rect">
            <a:avLst/>
          </a:prstGeom>
        </p:spPr>
        <p:txBody>
          <a:bodyPr wrap="square">
            <a:spAutoFit/>
          </a:bodyPr>
          <a:lstStyle/>
          <a:p>
            <a:r>
              <a:rPr lang="fr-FR" sz="2400" b="1" u="sng" dirty="0">
                <a:solidFill>
                  <a:srgbClr val="000000"/>
                </a:solidFill>
                <a:effectLst/>
                <a:latin typeface="Times New Roman" panose="02020603050405020304" pitchFamily="18" charset="0"/>
                <a:cs typeface="Times New Roman" panose="02020603050405020304" pitchFamily="18" charset="0"/>
              </a:rPr>
              <a:t>Février </a:t>
            </a:r>
            <a:r>
              <a:rPr lang="fr-FR" sz="2400" b="1" u="sng" dirty="0" smtClean="0">
                <a:solidFill>
                  <a:srgbClr val="000000"/>
                </a:solidFill>
                <a:effectLst/>
                <a:latin typeface="Times New Roman" panose="02020603050405020304" pitchFamily="18" charset="0"/>
                <a:cs typeface="Times New Roman" panose="02020603050405020304" pitchFamily="18" charset="0"/>
              </a:rPr>
              <a:t>2021</a:t>
            </a:r>
            <a:endParaRPr lang="fr-FR" sz="1600" b="1" dirty="0">
              <a:solidFill>
                <a:srgbClr val="000000"/>
              </a:solidFill>
              <a:latin typeface="Times New Roman" panose="02020603050405020304" pitchFamily="18" charset="0"/>
              <a:cs typeface="Times New Roman" panose="02020603050405020304" pitchFamily="18" charset="0"/>
            </a:endParaRPr>
          </a:p>
          <a:p>
            <a:endParaRPr lang="fr-FR" sz="1600" dirty="0">
              <a:solidFill>
                <a:srgbClr val="000000"/>
              </a:solidFill>
              <a:effectLst/>
              <a:latin typeface="Times New Roman" panose="02020603050405020304" pitchFamily="18" charset="0"/>
              <a:cs typeface="Times New Roman" panose="02020603050405020304" pitchFamily="18" charset="0"/>
            </a:endParaRPr>
          </a:p>
          <a:p>
            <a:r>
              <a:rPr lang="fr-FR" sz="1600" dirty="0">
                <a:solidFill>
                  <a:srgbClr val="000000"/>
                </a:solidFill>
                <a:effectLst/>
                <a:latin typeface="Times New Roman" panose="02020603050405020304" pitchFamily="18" charset="0"/>
                <a:cs typeface="Times New Roman" panose="02020603050405020304" pitchFamily="18" charset="0"/>
              </a:rPr>
              <a:t/>
            </a:r>
            <a:br>
              <a:rPr lang="fr-FR" sz="1600" dirty="0">
                <a:solidFill>
                  <a:srgbClr val="000000"/>
                </a:solidFill>
                <a:effectLst/>
                <a:latin typeface="Times New Roman" panose="02020603050405020304" pitchFamily="18" charset="0"/>
                <a:cs typeface="Times New Roman" panose="02020603050405020304" pitchFamily="18" charset="0"/>
              </a:rPr>
            </a:br>
            <a:endParaRPr lang="fr-FR" sz="1600" dirty="0">
              <a:solidFill>
                <a:srgbClr val="000000"/>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fr-FR" sz="2000" b="1" dirty="0">
                <a:solidFill>
                  <a:srgbClr val="000000"/>
                </a:solidFill>
                <a:latin typeface="Times New Roman" panose="02020603050405020304" pitchFamily="18" charset="0"/>
                <a:cs typeface="Times New Roman" panose="02020603050405020304" pitchFamily="18" charset="0"/>
              </a:rPr>
              <a:t>Les sciences de l’ingénieur au féminin</a:t>
            </a:r>
            <a:endParaRPr lang="fr-FR" sz="2000" b="1" dirty="0">
              <a:solidFill>
                <a:srgbClr val="FF0000"/>
              </a:solidFill>
              <a:latin typeface="Times New Roman" panose="02020603050405020304" pitchFamily="18" charset="0"/>
              <a:cs typeface="Times New Roman" panose="02020603050405020304" pitchFamily="18" charset="0"/>
            </a:endParaRPr>
          </a:p>
          <a:p>
            <a:r>
              <a:rPr lang="fr-FR" sz="1400" dirty="0">
                <a:solidFill>
                  <a:srgbClr val="000000"/>
                </a:solidFill>
                <a:latin typeface="Times New Roman" panose="02020603050405020304" pitchFamily="18" charset="0"/>
                <a:cs typeface="Times New Roman" panose="02020603050405020304" pitchFamily="18" charset="0"/>
              </a:rPr>
              <a:t>Cette manifestation à l’attention des filles de seconde et des classes technologiques s’est déroulé le le 3 février 2021 en S201. Dérivée d’une manifestation nationale (qui n’a pas été programmée en métropole finalement, à cause des difficultés sanitaires), c’est la première édition dans l’académie.</a:t>
            </a:r>
          </a:p>
          <a:p>
            <a:r>
              <a:rPr lang="fr-FR" sz="1400" dirty="0">
                <a:solidFill>
                  <a:srgbClr val="000000"/>
                </a:solidFill>
                <a:latin typeface="Times New Roman" panose="02020603050405020304" pitchFamily="18" charset="0"/>
                <a:cs typeface="Times New Roman" panose="02020603050405020304" pitchFamily="18" charset="0"/>
              </a:rPr>
              <a:t>Les élèves filles des seconde ont pu rencontrer notre marraine, une ancienne élèves de Sciences de l’ingénieur, aujourd’hui ingénieure « </a:t>
            </a:r>
            <a:r>
              <a:rPr lang="fr-FR" sz="1400" dirty="0" err="1">
                <a:solidFill>
                  <a:srgbClr val="000000"/>
                </a:solidFill>
                <a:latin typeface="Times New Roman" panose="02020603050405020304" pitchFamily="18" charset="0"/>
                <a:cs typeface="Times New Roman" panose="02020603050405020304" pitchFamily="18" charset="0"/>
              </a:rPr>
              <a:t>Piping</a:t>
            </a:r>
            <a:r>
              <a:rPr lang="fr-FR" sz="1400" dirty="0">
                <a:solidFill>
                  <a:srgbClr val="000000"/>
                </a:solidFill>
                <a:latin typeface="Times New Roman" panose="02020603050405020304" pitchFamily="18" charset="0"/>
                <a:cs typeface="Times New Roman" panose="02020603050405020304" pitchFamily="18" charset="0"/>
              </a:rPr>
              <a:t> Lead » en visioconférence, ainsi que d’autres femmes scientifiques présentes dans les lycées du bassin. Des vidéos de témoignages ont été projetées, un quizz sur la place des femmes dans le monde scientifique et technique et des informations sur les parcours d’études pour être ingénieur ont été présentés aux élèves.</a:t>
            </a:r>
          </a:p>
        </p:txBody>
      </p:sp>
      <p:pic>
        <p:nvPicPr>
          <p:cNvPr id="2" name="Image 1"/>
          <p:cNvPicPr>
            <a:picLocks noChangeAspect="1"/>
          </p:cNvPicPr>
          <p:nvPr/>
        </p:nvPicPr>
        <p:blipFill>
          <a:blip r:embed="rId2"/>
          <a:stretch>
            <a:fillRect/>
          </a:stretch>
        </p:blipFill>
        <p:spPr>
          <a:xfrm>
            <a:off x="2607112" y="3488890"/>
            <a:ext cx="6203601" cy="3004133"/>
          </a:xfrm>
          <a:prstGeom prst="rect">
            <a:avLst/>
          </a:prstGeom>
        </p:spPr>
      </p:pic>
      <p:pic>
        <p:nvPicPr>
          <p:cNvPr id="3" name="Image 2"/>
          <p:cNvPicPr>
            <a:picLocks noChangeAspect="1"/>
          </p:cNvPicPr>
          <p:nvPr/>
        </p:nvPicPr>
        <p:blipFill>
          <a:blip r:embed="rId3"/>
          <a:stretch>
            <a:fillRect/>
          </a:stretch>
        </p:blipFill>
        <p:spPr>
          <a:xfrm>
            <a:off x="386988" y="3488890"/>
            <a:ext cx="2220124" cy="3157058"/>
          </a:xfrm>
          <a:prstGeom prst="rect">
            <a:avLst/>
          </a:prstGeom>
        </p:spPr>
      </p:pic>
    </p:spTree>
    <p:extLst>
      <p:ext uri="{BB962C8B-B14F-4D97-AF65-F5344CB8AC3E}">
        <p14:creationId xmlns:p14="http://schemas.microsoft.com/office/powerpoint/2010/main" val="3113438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7649" y="499195"/>
            <a:ext cx="6431323" cy="6647974"/>
          </a:xfrm>
          <a:prstGeom prst="rect">
            <a:avLst/>
          </a:prstGeom>
        </p:spPr>
        <p:txBody>
          <a:bodyPr wrap="square">
            <a:spAutoFit/>
          </a:bodyPr>
          <a:lstStyle/>
          <a:p>
            <a:r>
              <a:rPr lang="fr-FR" sz="2400" b="1" u="sng" dirty="0">
                <a:solidFill>
                  <a:srgbClr val="000000"/>
                </a:solidFill>
                <a:effectLst/>
                <a:latin typeface="Times New Roman" panose="02020603050405020304" pitchFamily="18" charset="0"/>
                <a:cs typeface="Times New Roman" panose="02020603050405020304" pitchFamily="18" charset="0"/>
              </a:rPr>
              <a:t>Mars 2021</a:t>
            </a:r>
            <a:endParaRPr lang="fr-FR" sz="1600" dirty="0">
              <a:solidFill>
                <a:srgbClr val="000000"/>
              </a:solidFill>
              <a:effectLst/>
              <a:latin typeface="Times New Roman" panose="02020603050405020304" pitchFamily="18" charset="0"/>
              <a:cs typeface="Times New Roman" panose="02020603050405020304" pitchFamily="18" charset="0"/>
            </a:endParaRPr>
          </a:p>
          <a:p>
            <a:r>
              <a:rPr lang="fr-FR" sz="1600" dirty="0">
                <a:solidFill>
                  <a:srgbClr val="000000"/>
                </a:solidFill>
                <a:effectLst/>
                <a:latin typeface="Times New Roman" panose="02020603050405020304" pitchFamily="18" charset="0"/>
                <a:cs typeface="Times New Roman" panose="02020603050405020304" pitchFamily="18" charset="0"/>
              </a:rPr>
              <a:t/>
            </a:r>
            <a:br>
              <a:rPr lang="fr-FR" sz="1600" dirty="0">
                <a:solidFill>
                  <a:srgbClr val="000000"/>
                </a:solidFill>
                <a:effectLst/>
                <a:latin typeface="Times New Roman" panose="02020603050405020304" pitchFamily="18" charset="0"/>
                <a:cs typeface="Times New Roman" panose="02020603050405020304" pitchFamily="18" charset="0"/>
              </a:rPr>
            </a:br>
            <a:endParaRPr lang="fr-FR" sz="1600" dirty="0">
              <a:solidFill>
                <a:srgbClr val="000000"/>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fr-FR" sz="2000" b="1" dirty="0">
                <a:solidFill>
                  <a:srgbClr val="000000"/>
                </a:solidFill>
                <a:latin typeface="Times New Roman" panose="02020603050405020304" pitchFamily="18" charset="0"/>
                <a:cs typeface="Times New Roman" panose="02020603050405020304" pitchFamily="18" charset="0"/>
              </a:rPr>
              <a:t>Expositions au CDI</a:t>
            </a:r>
            <a:endParaRPr lang="fr-FR" sz="2000" b="1" dirty="0">
              <a:solidFill>
                <a:srgbClr val="FF0000"/>
              </a:solidFill>
              <a:latin typeface="Times New Roman" panose="02020603050405020304" pitchFamily="18" charset="0"/>
              <a:cs typeface="Times New Roman" panose="02020603050405020304" pitchFamily="18" charset="0"/>
            </a:endParaRPr>
          </a:p>
          <a:p>
            <a:r>
              <a:rPr lang="fr-FR" sz="1600" dirty="0">
                <a:latin typeface="Times New Roman" panose="02020603050405020304" pitchFamily="18" charset="0"/>
                <a:cs typeface="Times New Roman" panose="02020603050405020304" pitchFamily="18" charset="0"/>
              </a:rPr>
              <a:t>Dans le cadre de la </a:t>
            </a:r>
            <a:r>
              <a:rPr lang="fr-FR" sz="1600" b="1" dirty="0">
                <a:latin typeface="Times New Roman" panose="02020603050405020304" pitchFamily="18" charset="0"/>
                <a:cs typeface="Times New Roman" panose="02020603050405020304" pitchFamily="18" charset="0"/>
              </a:rPr>
              <a:t>semaine de la presse 2021</a:t>
            </a:r>
            <a:r>
              <a:rPr lang="fr-FR" sz="1600" dirty="0">
                <a:latin typeface="Times New Roman" panose="02020603050405020304" pitchFamily="18" charset="0"/>
                <a:cs typeface="Times New Roman" panose="02020603050405020304" pitchFamily="18" charset="0"/>
              </a:rPr>
              <a:t> qui a pour thème : "</a:t>
            </a:r>
            <a:r>
              <a:rPr lang="fr-FR" sz="1600" b="1" dirty="0">
                <a:latin typeface="Times New Roman" panose="02020603050405020304" pitchFamily="18" charset="0"/>
                <a:cs typeface="Times New Roman" panose="02020603050405020304" pitchFamily="18" charset="0"/>
              </a:rPr>
              <a:t>S'informer pour découvrir le monde</a:t>
            </a:r>
            <a:r>
              <a:rPr lang="fr-FR" sz="1600" dirty="0">
                <a:latin typeface="Times New Roman" panose="02020603050405020304" pitchFamily="18" charset="0"/>
                <a:cs typeface="Times New Roman" panose="02020603050405020304" pitchFamily="18" charset="0"/>
              </a:rPr>
              <a:t>", le CDI propose du lundi 22 mars au vendredi 27 mars 2021, de visiter l'une des deux expositions suivantes :</a:t>
            </a:r>
          </a:p>
          <a:p>
            <a:r>
              <a:rPr lang="fr-FR" sz="1600"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Tous migrants ! </a:t>
            </a:r>
            <a:r>
              <a:rPr lang="fr-FR" sz="1600" dirty="0">
                <a:latin typeface="Times New Roman" panose="02020603050405020304" pitchFamily="18" charset="0"/>
                <a:cs typeface="Times New Roman" panose="02020603050405020304" pitchFamily="18" charset="0"/>
              </a:rPr>
              <a:t>Cette exposition de </a:t>
            </a:r>
            <a:r>
              <a:rPr lang="fr-FR" sz="1600" i="1" dirty="0" err="1">
                <a:latin typeface="Times New Roman" panose="02020603050405020304" pitchFamily="18" charset="0"/>
                <a:cs typeface="Times New Roman" panose="02020603050405020304" pitchFamily="18" charset="0"/>
              </a:rPr>
              <a:t>Cartooning</a:t>
            </a:r>
            <a:r>
              <a:rPr lang="fr-FR" sz="1600" i="1" dirty="0">
                <a:latin typeface="Times New Roman" panose="02020603050405020304" pitchFamily="18" charset="0"/>
                <a:cs typeface="Times New Roman" panose="02020603050405020304" pitchFamily="18" charset="0"/>
              </a:rPr>
              <a:t> for </a:t>
            </a:r>
            <a:r>
              <a:rPr lang="fr-FR" sz="1600" i="1" dirty="0" err="1">
                <a:latin typeface="Times New Roman" panose="02020603050405020304" pitchFamily="18" charset="0"/>
                <a:cs typeface="Times New Roman" panose="02020603050405020304" pitchFamily="18" charset="0"/>
              </a:rPr>
              <a:t>Peace</a:t>
            </a:r>
            <a:r>
              <a:rPr lang="fr-FR" sz="1600" dirty="0">
                <a:latin typeface="Times New Roman" panose="02020603050405020304" pitchFamily="18" charset="0"/>
                <a:cs typeface="Times New Roman" panose="02020603050405020304" pitchFamily="18" charset="0"/>
              </a:rPr>
              <a:t> est composée de treize kakémonos (panneaux de format 100 x 200 cm) déroulants. Elle retrace le parcours complexe des migrants à travers des dessins de presse du monde entier. Des raisons du départ au processus d’intégration dans un nouveau pays, en passant par les obstacles rencontrés durant leur voyage, les dessinateurs de presse analysent en quelques traits cet enjeu majeur pour nos sociétés. </a:t>
            </a:r>
          </a:p>
          <a:p>
            <a:endParaRPr lang="fr-FR" sz="1600" dirty="0">
              <a:latin typeface="Times New Roman" panose="02020603050405020304" pitchFamily="18" charset="0"/>
              <a:cs typeface="Times New Roman" panose="02020603050405020304" pitchFamily="18" charset="0"/>
            </a:endParaRPr>
          </a:p>
          <a:p>
            <a:r>
              <a:rPr lang="fr-FR" sz="1600"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Réseaux sociaux où en êtes-vous ? Quelques clés pour mieux maîtriser les réseaux au quotidien</a:t>
            </a:r>
            <a:r>
              <a:rPr lang="fr-FR" sz="1600" dirty="0">
                <a:latin typeface="Times New Roman" panose="02020603050405020304" pitchFamily="18" charset="0"/>
                <a:cs typeface="Times New Roman" panose="02020603050405020304" pitchFamily="18" charset="0"/>
              </a:rPr>
              <a:t> Cette exposition du CEMEA (Centre d'entraînement aux méthodes d'éducation active) a pour objectif de sensibiliser les lycéens aux usages à risques d'Internet, notamment les réseaux sociaux. Plusieurs thématiques sont développées : le respect de la vie privée, l'image de soi et celle des autres, le profil et l'identité numérique, la protection des données personnelles, la gestion des « amis », les commentaires et expressions,  les stratégies commerciales (la publicité, les applications et les coûts cachés), l’information et la désinformation.</a:t>
            </a:r>
            <a:endParaRPr lang="fr-FR" sz="1400" dirty="0">
              <a:latin typeface="Times New Roman" panose="02020603050405020304" pitchFamily="18" charset="0"/>
              <a:cs typeface="Times New Roman" panose="02020603050405020304" pitchFamily="18" charset="0"/>
            </a:endParaRPr>
          </a:p>
          <a:p>
            <a:r>
              <a:rPr lang="fr-FR" sz="1600" dirty="0"/>
              <a:t> </a:t>
            </a:r>
          </a:p>
          <a:p>
            <a:r>
              <a:rPr lang="fr-FR" sz="1400" b="1" dirty="0">
                <a:solidFill>
                  <a:srgbClr val="000000"/>
                </a:solidFill>
                <a:latin typeface="Times New Roman" panose="02020603050405020304" pitchFamily="18" charset="0"/>
                <a:cs typeface="Times New Roman" panose="02020603050405020304" pitchFamily="18" charset="0"/>
              </a:rPr>
              <a:t> </a:t>
            </a:r>
          </a:p>
        </p:txBody>
      </p:sp>
      <p:pic>
        <p:nvPicPr>
          <p:cNvPr id="2" name="Image 1">
            <a:extLst>
              <a:ext uri="{FF2B5EF4-FFF2-40B4-BE49-F238E27FC236}">
                <a16:creationId xmlns:a16="http://schemas.microsoft.com/office/drawing/2014/main" xmlns="" id="{1618960A-D371-460B-B5E7-E50BA2AD7F4E}"/>
              </a:ext>
            </a:extLst>
          </p:cNvPr>
          <p:cNvPicPr>
            <a:picLocks noChangeAspect="1"/>
          </p:cNvPicPr>
          <p:nvPr/>
        </p:nvPicPr>
        <p:blipFill>
          <a:blip r:embed="rId2"/>
          <a:stretch>
            <a:fillRect/>
          </a:stretch>
        </p:blipFill>
        <p:spPr>
          <a:xfrm>
            <a:off x="6878972" y="1114502"/>
            <a:ext cx="1945386" cy="2771686"/>
          </a:xfrm>
          <a:prstGeom prst="rect">
            <a:avLst/>
          </a:prstGeom>
        </p:spPr>
      </p:pic>
      <p:pic>
        <p:nvPicPr>
          <p:cNvPr id="3" name="Image 2">
            <a:extLst>
              <a:ext uri="{FF2B5EF4-FFF2-40B4-BE49-F238E27FC236}">
                <a16:creationId xmlns:a16="http://schemas.microsoft.com/office/drawing/2014/main" xmlns="" id="{5D4072F3-1859-47D3-B04E-2FB50BAF867E}"/>
              </a:ext>
            </a:extLst>
          </p:cNvPr>
          <p:cNvPicPr>
            <a:picLocks noChangeAspect="1"/>
          </p:cNvPicPr>
          <p:nvPr/>
        </p:nvPicPr>
        <p:blipFill>
          <a:blip r:embed="rId3"/>
          <a:stretch>
            <a:fillRect/>
          </a:stretch>
        </p:blipFill>
        <p:spPr>
          <a:xfrm>
            <a:off x="6878972" y="3938607"/>
            <a:ext cx="1945386" cy="2759047"/>
          </a:xfrm>
          <a:prstGeom prst="rect">
            <a:avLst/>
          </a:prstGeom>
        </p:spPr>
      </p:pic>
    </p:spTree>
    <p:extLst>
      <p:ext uri="{BB962C8B-B14F-4D97-AF65-F5344CB8AC3E}">
        <p14:creationId xmlns:p14="http://schemas.microsoft.com/office/powerpoint/2010/main" val="22647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2992" y="268459"/>
            <a:ext cx="8654603" cy="2000548"/>
          </a:xfrm>
          <a:prstGeom prst="rect">
            <a:avLst/>
          </a:prstGeom>
        </p:spPr>
        <p:txBody>
          <a:bodyPr wrap="square">
            <a:spAutoFit/>
          </a:bodyPr>
          <a:lstStyle/>
          <a:p>
            <a:r>
              <a:rPr lang="fr-FR" sz="2400" b="1" u="sng" dirty="0">
                <a:solidFill>
                  <a:srgbClr val="000000"/>
                </a:solidFill>
                <a:effectLst/>
                <a:latin typeface="Times New Roman" panose="02020603050405020304" pitchFamily="18" charset="0"/>
                <a:cs typeface="Times New Roman" panose="02020603050405020304" pitchFamily="18" charset="0"/>
              </a:rPr>
              <a:t>Avril 2021</a:t>
            </a:r>
            <a:endParaRPr lang="fr-FR" sz="1600" dirty="0">
              <a:solidFill>
                <a:srgbClr val="000000"/>
              </a:solidFill>
              <a:effectLst/>
              <a:latin typeface="Times New Roman" panose="02020603050405020304" pitchFamily="18" charset="0"/>
              <a:cs typeface="Times New Roman" panose="02020603050405020304" pitchFamily="18" charset="0"/>
            </a:endParaRPr>
          </a:p>
          <a:p>
            <a:r>
              <a:rPr lang="fr-FR" sz="1600" dirty="0">
                <a:solidFill>
                  <a:srgbClr val="000000"/>
                </a:solidFill>
                <a:effectLst/>
                <a:latin typeface="Times New Roman" panose="02020603050405020304" pitchFamily="18" charset="0"/>
                <a:cs typeface="Times New Roman" panose="02020603050405020304" pitchFamily="18" charset="0"/>
              </a:rPr>
              <a:t/>
            </a:r>
            <a:br>
              <a:rPr lang="fr-FR" sz="1600" dirty="0">
                <a:solidFill>
                  <a:srgbClr val="000000"/>
                </a:solidFill>
                <a:effectLst/>
                <a:latin typeface="Times New Roman" panose="02020603050405020304" pitchFamily="18" charset="0"/>
                <a:cs typeface="Times New Roman" panose="02020603050405020304" pitchFamily="18" charset="0"/>
              </a:rPr>
            </a:br>
            <a:endParaRPr lang="fr-FR" sz="1600" dirty="0">
              <a:solidFill>
                <a:srgbClr val="000000"/>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fr-FR" sz="2000" b="1" dirty="0">
                <a:solidFill>
                  <a:srgbClr val="000000"/>
                </a:solidFill>
                <a:latin typeface="Times New Roman" panose="02020603050405020304" pitchFamily="18" charset="0"/>
                <a:cs typeface="Times New Roman" panose="02020603050405020304" pitchFamily="18" charset="0"/>
              </a:rPr>
              <a:t>Semaine des langues</a:t>
            </a:r>
            <a:endParaRPr lang="fr-FR" sz="2000" b="1" dirty="0">
              <a:solidFill>
                <a:srgbClr val="FF0000"/>
              </a:solidFill>
              <a:latin typeface="Times New Roman" panose="02020603050405020304" pitchFamily="18" charset="0"/>
              <a:cs typeface="Times New Roman" panose="02020603050405020304" pitchFamily="18" charset="0"/>
            </a:endParaRPr>
          </a:p>
          <a:p>
            <a:r>
              <a:rPr lang="fr-FR" sz="1600" dirty="0">
                <a:latin typeface="Times New Roman" panose="02020603050405020304" pitchFamily="18" charset="0"/>
                <a:cs typeface="Times New Roman" panose="02020603050405020304" pitchFamily="18" charset="0"/>
              </a:rPr>
              <a:t>Elle s’est déroulé du 19 au 23  avril, les lundi, mardi, jeudi et vendredi. Chaque jour est consacré à une langue avec : menu typique à la cantine, conférences et animations proposées par les élèves de seconde et première générale et technologique.</a:t>
            </a:r>
          </a:p>
        </p:txBody>
      </p:sp>
      <p:pic>
        <p:nvPicPr>
          <p:cNvPr id="2" name="Image 1">
            <a:extLst>
              <a:ext uri="{FF2B5EF4-FFF2-40B4-BE49-F238E27FC236}">
                <a16:creationId xmlns:a16="http://schemas.microsoft.com/office/drawing/2014/main" xmlns="" id="{FF9CFFC7-EC3A-4198-B0A3-EA742A1D4D4B}"/>
              </a:ext>
            </a:extLst>
          </p:cNvPr>
          <p:cNvPicPr>
            <a:picLocks noChangeAspect="1"/>
          </p:cNvPicPr>
          <p:nvPr/>
        </p:nvPicPr>
        <p:blipFill>
          <a:blip r:embed="rId2"/>
          <a:stretch>
            <a:fillRect/>
          </a:stretch>
        </p:blipFill>
        <p:spPr>
          <a:xfrm>
            <a:off x="1336641" y="2789541"/>
            <a:ext cx="6219048" cy="3800000"/>
          </a:xfrm>
          <a:prstGeom prst="rect">
            <a:avLst/>
          </a:prstGeom>
        </p:spPr>
      </p:pic>
    </p:spTree>
    <p:extLst>
      <p:ext uri="{BB962C8B-B14F-4D97-AF65-F5344CB8AC3E}">
        <p14:creationId xmlns:p14="http://schemas.microsoft.com/office/powerpoint/2010/main" val="4176590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2992" y="268459"/>
            <a:ext cx="8654603" cy="2739211"/>
          </a:xfrm>
          <a:prstGeom prst="rect">
            <a:avLst/>
          </a:prstGeom>
        </p:spPr>
        <p:txBody>
          <a:bodyPr wrap="square">
            <a:spAutoFit/>
          </a:bodyPr>
          <a:lstStyle/>
          <a:p>
            <a:r>
              <a:rPr lang="fr-FR" sz="2400" b="1" u="sng" dirty="0">
                <a:solidFill>
                  <a:srgbClr val="000000"/>
                </a:solidFill>
                <a:effectLst/>
                <a:latin typeface="Times New Roman" panose="02020603050405020304" pitchFamily="18" charset="0"/>
                <a:cs typeface="Times New Roman" panose="02020603050405020304" pitchFamily="18" charset="0"/>
              </a:rPr>
              <a:t>Avril 2021</a:t>
            </a:r>
            <a:endParaRPr lang="fr-FR" sz="1600" dirty="0">
              <a:solidFill>
                <a:srgbClr val="000000"/>
              </a:solidFill>
              <a:effectLst/>
              <a:latin typeface="Times New Roman" panose="02020603050405020304" pitchFamily="18" charset="0"/>
              <a:cs typeface="Times New Roman" panose="02020603050405020304" pitchFamily="18" charset="0"/>
            </a:endParaRPr>
          </a:p>
          <a:p>
            <a:r>
              <a:rPr lang="fr-FR" sz="1600" dirty="0">
                <a:solidFill>
                  <a:srgbClr val="000000"/>
                </a:solidFill>
                <a:effectLst/>
                <a:latin typeface="Times New Roman" panose="02020603050405020304" pitchFamily="18" charset="0"/>
                <a:cs typeface="Times New Roman" panose="02020603050405020304" pitchFamily="18" charset="0"/>
              </a:rPr>
              <a:t/>
            </a:r>
            <a:br>
              <a:rPr lang="fr-FR" sz="1600" dirty="0">
                <a:solidFill>
                  <a:srgbClr val="000000"/>
                </a:solidFill>
                <a:effectLst/>
                <a:latin typeface="Times New Roman" panose="02020603050405020304" pitchFamily="18" charset="0"/>
                <a:cs typeface="Times New Roman" panose="02020603050405020304" pitchFamily="18" charset="0"/>
              </a:rPr>
            </a:br>
            <a:endParaRPr lang="fr-FR" sz="1600" dirty="0">
              <a:solidFill>
                <a:srgbClr val="000000"/>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fr-FR" sz="2000" b="1" dirty="0">
                <a:solidFill>
                  <a:srgbClr val="000000"/>
                </a:solidFill>
                <a:latin typeface="Times New Roman" panose="02020603050405020304" pitchFamily="18" charset="0"/>
                <a:cs typeface="Times New Roman" panose="02020603050405020304" pitchFamily="18" charset="0"/>
              </a:rPr>
              <a:t>Designers en résidence</a:t>
            </a:r>
            <a:endParaRPr lang="fr-FR" sz="2000" b="1" dirty="0">
              <a:solidFill>
                <a:srgbClr val="FF0000"/>
              </a:solidFill>
              <a:latin typeface="Times New Roman" panose="02020603050405020304" pitchFamily="18" charset="0"/>
              <a:cs typeface="Times New Roman" panose="02020603050405020304" pitchFamily="18" charset="0"/>
            </a:endParaRPr>
          </a:p>
          <a:p>
            <a:r>
              <a:rPr lang="fr-FR" sz="1600" dirty="0">
                <a:latin typeface="Times New Roman" panose="02020603050405020304" pitchFamily="18" charset="0"/>
                <a:cs typeface="Times New Roman" panose="02020603050405020304" pitchFamily="18" charset="0"/>
              </a:rPr>
              <a:t>Initié par Mme Nicolas, professeur d’Arts appliqués, le projet « Designers en résidence » consiste à recevoir 2 designers, Dimitri </a:t>
            </a:r>
            <a:r>
              <a:rPr lang="fr-FR" sz="1600" dirty="0" err="1">
                <a:latin typeface="Times New Roman" panose="02020603050405020304" pitchFamily="18" charset="0"/>
                <a:cs typeface="Times New Roman" panose="02020603050405020304" pitchFamily="18" charset="0"/>
              </a:rPr>
              <a:t>Zephir</a:t>
            </a:r>
            <a:r>
              <a:rPr lang="fr-FR" sz="1600" dirty="0">
                <a:latin typeface="Times New Roman" panose="02020603050405020304" pitchFamily="18" charset="0"/>
                <a:cs typeface="Times New Roman" panose="02020603050405020304" pitchFamily="18" charset="0"/>
              </a:rPr>
              <a:t> (un ancien élève de STD2A du lycée qui a eu un brillant parcours) &amp; Florian Dach, du 19 au 30 avril 2021. Les designers interviennent auprès des STD2A et des options Création Culture Design et encadrent un projet pédagogique qui débouche sur une magnifique exposition au CDI : « Eloges du reste » (voir photos). Ils interviennent aussi auprès des STI2D et des spécialités Sciences de l’ingénieur, en leur donnant de précieux conseils pour leur projet de bac.</a:t>
            </a:r>
          </a:p>
        </p:txBody>
      </p:sp>
      <p:pic>
        <p:nvPicPr>
          <p:cNvPr id="3" name="Image 2">
            <a:extLst>
              <a:ext uri="{FF2B5EF4-FFF2-40B4-BE49-F238E27FC236}">
                <a16:creationId xmlns:a16="http://schemas.microsoft.com/office/drawing/2014/main" xmlns="" id="{8C12286C-0C78-4CF9-BA63-1CC02C24992C}"/>
              </a:ext>
            </a:extLst>
          </p:cNvPr>
          <p:cNvPicPr>
            <a:picLocks noChangeAspect="1"/>
          </p:cNvPicPr>
          <p:nvPr/>
        </p:nvPicPr>
        <p:blipFill>
          <a:blip r:embed="rId2"/>
          <a:stretch>
            <a:fillRect/>
          </a:stretch>
        </p:blipFill>
        <p:spPr>
          <a:xfrm>
            <a:off x="154715" y="4907280"/>
            <a:ext cx="3561607" cy="1890555"/>
          </a:xfrm>
          <a:prstGeom prst="rect">
            <a:avLst/>
          </a:prstGeom>
        </p:spPr>
      </p:pic>
      <p:pic>
        <p:nvPicPr>
          <p:cNvPr id="2" name="Image 1">
            <a:extLst>
              <a:ext uri="{FF2B5EF4-FFF2-40B4-BE49-F238E27FC236}">
                <a16:creationId xmlns:a16="http://schemas.microsoft.com/office/drawing/2014/main" xmlns="" id="{99BF199C-BAA3-42FE-8FE1-53F7D698B4D2}"/>
              </a:ext>
            </a:extLst>
          </p:cNvPr>
          <p:cNvPicPr>
            <a:picLocks noChangeAspect="1"/>
          </p:cNvPicPr>
          <p:nvPr/>
        </p:nvPicPr>
        <p:blipFill>
          <a:blip r:embed="rId3"/>
          <a:stretch>
            <a:fillRect/>
          </a:stretch>
        </p:blipFill>
        <p:spPr>
          <a:xfrm>
            <a:off x="6186709" y="3428999"/>
            <a:ext cx="1820094" cy="1718169"/>
          </a:xfrm>
          <a:prstGeom prst="rect">
            <a:avLst/>
          </a:prstGeom>
        </p:spPr>
      </p:pic>
      <p:pic>
        <p:nvPicPr>
          <p:cNvPr id="5" name="Image 4">
            <a:extLst>
              <a:ext uri="{FF2B5EF4-FFF2-40B4-BE49-F238E27FC236}">
                <a16:creationId xmlns:a16="http://schemas.microsoft.com/office/drawing/2014/main" xmlns="" id="{358780ED-93BE-476D-B27B-E4C364EA0E6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4000" contrast="4000"/>
                    </a14:imgEffect>
                  </a14:imgLayer>
                </a14:imgProps>
              </a:ext>
            </a:extLst>
          </a:blip>
          <a:stretch>
            <a:fillRect/>
          </a:stretch>
        </p:blipFill>
        <p:spPr>
          <a:xfrm>
            <a:off x="3712677" y="4322857"/>
            <a:ext cx="2493921" cy="2479696"/>
          </a:xfrm>
          <a:prstGeom prst="rect">
            <a:avLst/>
          </a:prstGeom>
        </p:spPr>
      </p:pic>
      <p:pic>
        <p:nvPicPr>
          <p:cNvPr id="6" name="Image 5">
            <a:extLst>
              <a:ext uri="{FF2B5EF4-FFF2-40B4-BE49-F238E27FC236}">
                <a16:creationId xmlns:a16="http://schemas.microsoft.com/office/drawing/2014/main" xmlns="" id="{3C5CF27D-0DF9-4899-ABF4-85ECBC7E8739}"/>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7000"/>
                    </a14:imgEffect>
                  </a14:imgLayer>
                </a14:imgProps>
              </a:ext>
            </a:extLst>
          </a:blip>
          <a:stretch>
            <a:fillRect/>
          </a:stretch>
        </p:blipFill>
        <p:spPr>
          <a:xfrm>
            <a:off x="6187204" y="5112700"/>
            <a:ext cx="1799709" cy="1662838"/>
          </a:xfrm>
          <a:prstGeom prst="rect">
            <a:avLst/>
          </a:prstGeom>
        </p:spPr>
      </p:pic>
      <p:pic>
        <p:nvPicPr>
          <p:cNvPr id="7" name="Image 6">
            <a:extLst>
              <a:ext uri="{FF2B5EF4-FFF2-40B4-BE49-F238E27FC236}">
                <a16:creationId xmlns:a16="http://schemas.microsoft.com/office/drawing/2014/main" xmlns="" id="{D9D2AC36-EE7E-46CB-8F91-0A065D850461}"/>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
                    </a14:imgEffect>
                  </a14:imgLayer>
                </a14:imgProps>
              </a:ext>
            </a:extLst>
          </a:blip>
          <a:stretch>
            <a:fillRect/>
          </a:stretch>
        </p:blipFill>
        <p:spPr>
          <a:xfrm>
            <a:off x="145586" y="3289687"/>
            <a:ext cx="2493921" cy="1617593"/>
          </a:xfrm>
          <a:prstGeom prst="rect">
            <a:avLst/>
          </a:prstGeom>
        </p:spPr>
      </p:pic>
      <p:pic>
        <p:nvPicPr>
          <p:cNvPr id="8" name="Image 7">
            <a:extLst>
              <a:ext uri="{FF2B5EF4-FFF2-40B4-BE49-F238E27FC236}">
                <a16:creationId xmlns:a16="http://schemas.microsoft.com/office/drawing/2014/main" xmlns="" id="{D844D499-5EAD-46B5-858F-C32BA81438DF}"/>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32000" contrast="8000"/>
                    </a14:imgEffect>
                  </a14:imgLayer>
                </a14:imgProps>
              </a:ext>
            </a:extLst>
          </a:blip>
          <a:stretch>
            <a:fillRect/>
          </a:stretch>
        </p:blipFill>
        <p:spPr>
          <a:xfrm>
            <a:off x="2641079" y="3099209"/>
            <a:ext cx="1247179" cy="1803353"/>
          </a:xfrm>
          <a:prstGeom prst="rect">
            <a:avLst/>
          </a:prstGeom>
        </p:spPr>
      </p:pic>
      <p:pic>
        <p:nvPicPr>
          <p:cNvPr id="9" name="Image 8">
            <a:extLst>
              <a:ext uri="{FF2B5EF4-FFF2-40B4-BE49-F238E27FC236}">
                <a16:creationId xmlns:a16="http://schemas.microsoft.com/office/drawing/2014/main" xmlns="" id="{6CD317B5-3034-47D5-A860-650EEDC219A5}"/>
              </a:ext>
            </a:extLst>
          </p:cNvPr>
          <p:cNvPicPr>
            <a:picLocks noChangeAspect="1"/>
          </p:cNvPicPr>
          <p:nvPr/>
        </p:nvPicPr>
        <p:blipFill rotWithShape="1">
          <a:blip r:embed="rId12">
            <a:extLst>
              <a:ext uri="{BEBA8EAE-BF5A-486C-A8C5-ECC9F3942E4B}">
                <a14:imgProps xmlns:a14="http://schemas.microsoft.com/office/drawing/2010/main">
                  <a14:imgLayer r:embed="rId13">
                    <a14:imgEffect>
                      <a14:brightnessContrast bright="20000"/>
                    </a14:imgEffect>
                  </a14:imgLayer>
                </a14:imgProps>
              </a:ext>
            </a:extLst>
          </a:blip>
          <a:srcRect l="15562"/>
          <a:stretch/>
        </p:blipFill>
        <p:spPr>
          <a:xfrm>
            <a:off x="7988485" y="4469115"/>
            <a:ext cx="1018014" cy="2306423"/>
          </a:xfrm>
          <a:prstGeom prst="rect">
            <a:avLst/>
          </a:prstGeom>
        </p:spPr>
      </p:pic>
      <p:pic>
        <p:nvPicPr>
          <p:cNvPr id="10" name="Image 9">
            <a:extLst>
              <a:ext uri="{FF2B5EF4-FFF2-40B4-BE49-F238E27FC236}">
                <a16:creationId xmlns:a16="http://schemas.microsoft.com/office/drawing/2014/main" xmlns="" id="{20CDE179-B26D-409F-AEC3-20996E218DC7}"/>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7000"/>
                    </a14:imgEffect>
                  </a14:imgLayer>
                </a14:imgProps>
              </a:ext>
            </a:extLst>
          </a:blip>
          <a:stretch>
            <a:fillRect/>
          </a:stretch>
        </p:blipFill>
        <p:spPr>
          <a:xfrm>
            <a:off x="3875926" y="2959014"/>
            <a:ext cx="2330672" cy="1378523"/>
          </a:xfrm>
          <a:prstGeom prst="rect">
            <a:avLst/>
          </a:prstGeom>
        </p:spPr>
      </p:pic>
    </p:spTree>
    <p:extLst>
      <p:ext uri="{BB962C8B-B14F-4D97-AF65-F5344CB8AC3E}">
        <p14:creationId xmlns:p14="http://schemas.microsoft.com/office/powerpoint/2010/main" val="2150243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2"/>
          <a:stretch>
            <a:fillRect/>
          </a:stretch>
        </p:blipFill>
        <p:spPr>
          <a:xfrm>
            <a:off x="4300674" y="3500113"/>
            <a:ext cx="4210050" cy="2171700"/>
          </a:xfrm>
          <a:prstGeom prst="rect">
            <a:avLst/>
          </a:prstGeom>
        </p:spPr>
      </p:pic>
      <p:pic>
        <p:nvPicPr>
          <p:cNvPr id="7" name="Image 6"/>
          <p:cNvPicPr>
            <a:picLocks noChangeAspect="1"/>
          </p:cNvPicPr>
          <p:nvPr/>
        </p:nvPicPr>
        <p:blipFill>
          <a:blip r:embed="rId3"/>
          <a:stretch>
            <a:fillRect/>
          </a:stretch>
        </p:blipFill>
        <p:spPr>
          <a:xfrm>
            <a:off x="533593" y="4280207"/>
            <a:ext cx="4076700" cy="2181225"/>
          </a:xfrm>
          <a:prstGeom prst="rect">
            <a:avLst/>
          </a:prstGeom>
        </p:spPr>
      </p:pic>
      <p:sp>
        <p:nvSpPr>
          <p:cNvPr id="4" name="Rectangle 3"/>
          <p:cNvSpPr/>
          <p:nvPr/>
        </p:nvSpPr>
        <p:spPr>
          <a:xfrm>
            <a:off x="282992" y="268459"/>
            <a:ext cx="8654603" cy="3231654"/>
          </a:xfrm>
          <a:prstGeom prst="rect">
            <a:avLst/>
          </a:prstGeom>
        </p:spPr>
        <p:txBody>
          <a:bodyPr wrap="square">
            <a:spAutoFit/>
          </a:bodyPr>
          <a:lstStyle/>
          <a:p>
            <a:r>
              <a:rPr lang="fr-FR" sz="2400" b="1" u="sng" dirty="0">
                <a:solidFill>
                  <a:srgbClr val="000000"/>
                </a:solidFill>
                <a:effectLst/>
                <a:latin typeface="Times New Roman" panose="02020603050405020304" pitchFamily="18" charset="0"/>
                <a:cs typeface="Times New Roman" panose="02020603050405020304" pitchFamily="18" charset="0"/>
              </a:rPr>
              <a:t>Mai 2021</a:t>
            </a:r>
            <a:endParaRPr lang="fr-FR" sz="1600" dirty="0">
              <a:solidFill>
                <a:srgbClr val="000000"/>
              </a:solidFill>
              <a:effectLst/>
              <a:latin typeface="Times New Roman" panose="02020603050405020304" pitchFamily="18" charset="0"/>
              <a:cs typeface="Times New Roman" panose="02020603050405020304" pitchFamily="18" charset="0"/>
            </a:endParaRPr>
          </a:p>
          <a:p>
            <a:r>
              <a:rPr lang="fr-FR" sz="1600" dirty="0">
                <a:solidFill>
                  <a:srgbClr val="000000"/>
                </a:solidFill>
                <a:effectLst/>
                <a:latin typeface="Times New Roman" panose="02020603050405020304" pitchFamily="18" charset="0"/>
                <a:cs typeface="Times New Roman" panose="02020603050405020304" pitchFamily="18" charset="0"/>
              </a:rPr>
              <a:t/>
            </a:r>
            <a:br>
              <a:rPr lang="fr-FR" sz="1600" dirty="0">
                <a:solidFill>
                  <a:srgbClr val="000000"/>
                </a:solidFill>
                <a:effectLst/>
                <a:latin typeface="Times New Roman" panose="02020603050405020304" pitchFamily="18" charset="0"/>
                <a:cs typeface="Times New Roman" panose="02020603050405020304" pitchFamily="18" charset="0"/>
              </a:rPr>
            </a:br>
            <a:endParaRPr lang="fr-FR" sz="1600" dirty="0">
              <a:solidFill>
                <a:srgbClr val="000000"/>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fr-FR" sz="2000" b="1" dirty="0">
                <a:solidFill>
                  <a:srgbClr val="000000"/>
                </a:solidFill>
                <a:latin typeface="Times New Roman" panose="02020603050405020304" pitchFamily="18" charset="0"/>
                <a:cs typeface="Times New Roman" panose="02020603050405020304" pitchFamily="18" charset="0"/>
              </a:rPr>
              <a:t>Robert Young </a:t>
            </a:r>
            <a:r>
              <a:rPr lang="fr-FR" sz="2000" b="1" dirty="0" err="1">
                <a:solidFill>
                  <a:srgbClr val="000000"/>
                </a:solidFill>
                <a:latin typeface="Times New Roman" panose="02020603050405020304" pitchFamily="18" charset="0"/>
                <a:cs typeface="Times New Roman" panose="02020603050405020304" pitchFamily="18" charset="0"/>
              </a:rPr>
              <a:t>from</a:t>
            </a:r>
            <a:r>
              <a:rPr lang="fr-FR" sz="2000" b="1" dirty="0">
                <a:solidFill>
                  <a:srgbClr val="000000"/>
                </a:solidFill>
                <a:latin typeface="Times New Roman" panose="02020603050405020304" pitchFamily="18" charset="0"/>
                <a:cs typeface="Times New Roman" panose="02020603050405020304" pitchFamily="18" charset="0"/>
              </a:rPr>
              <a:t> Trinidad</a:t>
            </a:r>
            <a:endParaRPr lang="fr-FR" sz="2000" b="1" dirty="0">
              <a:solidFill>
                <a:srgbClr val="FF0000"/>
              </a:solidFill>
              <a:latin typeface="Times New Roman" panose="02020603050405020304" pitchFamily="18" charset="0"/>
              <a:cs typeface="Times New Roman" panose="02020603050405020304" pitchFamily="18" charset="0"/>
            </a:endParaRPr>
          </a:p>
          <a:p>
            <a:r>
              <a:rPr lang="fr-FR" sz="1600" dirty="0">
                <a:latin typeface="Times New Roman" panose="02020603050405020304" pitchFamily="18" charset="0"/>
                <a:cs typeface="Times New Roman" panose="02020603050405020304" pitchFamily="18" charset="0"/>
              </a:rPr>
              <a:t>Depuis la crise sanitaire, les voyages des élèves des sections EURO sont suspendus. Afin de pallier à ce manque Mme Nicolas organise des vidéo conférences et des ateliers de design à distance avec Robert Young, styliste à Trinidad. Il fait des conférences (en anglais) pour les sections EURO sur la vie à Trinidad et Tobago : la société, l’économie, la mode et le design, le travail du designer, sa marque, l’écologie et le développement durable. Ces conférences sont suivies d’ateliers à l’attention des STD2A et des options Création Culture Design. Mme Tamara DEPESTRE, styliste d’origine haïtienne résidant en Guadeloupe et collaboratrice de robert Young vient faire encadrer des ateliers de stylisme avec les secondes, premières et terminales des classes de design.</a:t>
            </a:r>
          </a:p>
        </p:txBody>
      </p:sp>
      <p:pic>
        <p:nvPicPr>
          <p:cNvPr id="5" name="Image 4">
            <a:extLst>
              <a:ext uri="{FF2B5EF4-FFF2-40B4-BE49-F238E27FC236}">
                <a16:creationId xmlns:a16="http://schemas.microsoft.com/office/drawing/2014/main" xmlns="" id="{EF40AFF2-ADAD-49E8-9168-06428DF2E4B0}"/>
              </a:ext>
            </a:extLst>
          </p:cNvPr>
          <p:cNvPicPr>
            <a:picLocks noChangeAspect="1"/>
          </p:cNvPicPr>
          <p:nvPr/>
        </p:nvPicPr>
        <p:blipFill>
          <a:blip r:embed="rId4"/>
          <a:stretch>
            <a:fillRect/>
          </a:stretch>
        </p:blipFill>
        <p:spPr>
          <a:xfrm>
            <a:off x="3550831" y="3453320"/>
            <a:ext cx="1122831" cy="1232259"/>
          </a:xfrm>
          <a:prstGeom prst="rect">
            <a:avLst/>
          </a:prstGeom>
        </p:spPr>
      </p:pic>
      <p:pic>
        <p:nvPicPr>
          <p:cNvPr id="3" name="Image 2">
            <a:extLst>
              <a:ext uri="{FF2B5EF4-FFF2-40B4-BE49-F238E27FC236}">
                <a16:creationId xmlns:a16="http://schemas.microsoft.com/office/drawing/2014/main" xmlns="" id="{FDD5876E-C268-427E-B4F5-8A560959BA9B}"/>
              </a:ext>
            </a:extLst>
          </p:cNvPr>
          <p:cNvPicPr>
            <a:picLocks noChangeAspect="1"/>
          </p:cNvPicPr>
          <p:nvPr/>
        </p:nvPicPr>
        <p:blipFill>
          <a:blip r:embed="rId5"/>
          <a:stretch>
            <a:fillRect/>
          </a:stretch>
        </p:blipFill>
        <p:spPr>
          <a:xfrm>
            <a:off x="1656424" y="3500113"/>
            <a:ext cx="1894407" cy="918148"/>
          </a:xfrm>
          <a:prstGeom prst="rect">
            <a:avLst/>
          </a:prstGeom>
        </p:spPr>
      </p:pic>
      <p:pic>
        <p:nvPicPr>
          <p:cNvPr id="9" name="Image 8"/>
          <p:cNvPicPr>
            <a:picLocks noChangeAspect="1"/>
          </p:cNvPicPr>
          <p:nvPr/>
        </p:nvPicPr>
        <p:blipFill>
          <a:blip r:embed="rId6"/>
          <a:stretch>
            <a:fillRect/>
          </a:stretch>
        </p:blipFill>
        <p:spPr>
          <a:xfrm>
            <a:off x="4971081" y="5191050"/>
            <a:ext cx="1007810" cy="1511715"/>
          </a:xfrm>
          <a:prstGeom prst="rect">
            <a:avLst/>
          </a:prstGeom>
        </p:spPr>
      </p:pic>
      <p:pic>
        <p:nvPicPr>
          <p:cNvPr id="10" name="Image 9"/>
          <p:cNvPicPr>
            <a:picLocks noChangeAspect="1"/>
          </p:cNvPicPr>
          <p:nvPr/>
        </p:nvPicPr>
        <p:blipFill>
          <a:blip r:embed="rId7"/>
          <a:stretch>
            <a:fillRect/>
          </a:stretch>
        </p:blipFill>
        <p:spPr>
          <a:xfrm>
            <a:off x="5978891" y="5671813"/>
            <a:ext cx="1455063" cy="1001951"/>
          </a:xfrm>
          <a:prstGeom prst="rect">
            <a:avLst/>
          </a:prstGeom>
        </p:spPr>
      </p:pic>
    </p:spTree>
    <p:extLst>
      <p:ext uri="{BB962C8B-B14F-4D97-AF65-F5344CB8AC3E}">
        <p14:creationId xmlns:p14="http://schemas.microsoft.com/office/powerpoint/2010/main" val="3068874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62300" y="452785"/>
            <a:ext cx="8054410" cy="1631216"/>
          </a:xfrm>
          <a:prstGeom prst="rect">
            <a:avLst/>
          </a:prstGeom>
        </p:spPr>
        <p:txBody>
          <a:bodyPr wrap="square">
            <a:spAutoFit/>
          </a:bodyPr>
          <a:lstStyle/>
          <a:p>
            <a:pPr marL="342900" indent="-342900">
              <a:buFont typeface="Arial" panose="020B0604020202020204" pitchFamily="34" charset="0"/>
              <a:buChar char="•"/>
            </a:pPr>
            <a:r>
              <a:rPr lang="fr-FR" sz="2800" b="1" dirty="0" smtClean="0">
                <a:solidFill>
                  <a:srgbClr val="000000"/>
                </a:solidFill>
                <a:latin typeface="Times New Roman" panose="02020603050405020304" pitchFamily="18" charset="0"/>
                <a:cs typeface="Times New Roman" panose="02020603050405020304" pitchFamily="18" charset="0"/>
              </a:rPr>
              <a:t>L’orchestre de nouveau </a:t>
            </a:r>
            <a:r>
              <a:rPr lang="fr-FR" sz="2800" b="1" dirty="0">
                <a:solidFill>
                  <a:srgbClr val="000000"/>
                </a:solidFill>
                <a:latin typeface="Times New Roman" panose="02020603050405020304" pitchFamily="18" charset="0"/>
                <a:cs typeface="Times New Roman" panose="02020603050405020304" pitchFamily="18" charset="0"/>
              </a:rPr>
              <a:t>au </a:t>
            </a:r>
            <a:r>
              <a:rPr lang="fr-FR" sz="2800" b="1" dirty="0" smtClean="0">
                <a:solidFill>
                  <a:srgbClr val="000000"/>
                </a:solidFill>
                <a:latin typeface="Times New Roman" panose="02020603050405020304" pitchFamily="18" charset="0"/>
                <a:cs typeface="Times New Roman" panose="02020603050405020304" pitchFamily="18" charset="0"/>
              </a:rPr>
              <a:t>studio</a:t>
            </a:r>
            <a:endParaRPr lang="fr-FR" sz="2000" b="1" dirty="0">
              <a:solidFill>
                <a:srgbClr val="000000"/>
              </a:solidFill>
              <a:latin typeface="Times New Roman" panose="02020603050405020304" pitchFamily="18" charset="0"/>
              <a:cs typeface="Times New Roman" panose="02020603050405020304" pitchFamily="18" charset="0"/>
            </a:endParaRPr>
          </a:p>
          <a:p>
            <a:endParaRPr lang="fr-FR" dirty="0">
              <a:solidFill>
                <a:srgbClr val="000000"/>
              </a:solidFill>
              <a:latin typeface="Times New Roman" panose="02020603050405020304" pitchFamily="18" charset="0"/>
              <a:cs typeface="Times New Roman" panose="02020603050405020304" pitchFamily="18" charset="0"/>
            </a:endParaRPr>
          </a:p>
          <a:p>
            <a:r>
              <a:rPr lang="fr-FR" dirty="0">
                <a:solidFill>
                  <a:srgbClr val="000000"/>
                </a:solidFill>
                <a:latin typeface="Times New Roman" panose="02020603050405020304" pitchFamily="18" charset="0"/>
                <a:cs typeface="Times New Roman" panose="02020603050405020304" pitchFamily="18" charset="0"/>
              </a:rPr>
              <a:t>Le </a:t>
            </a:r>
            <a:r>
              <a:rPr lang="fr-FR" b="1" u="sng" dirty="0">
                <a:solidFill>
                  <a:srgbClr val="000000"/>
                </a:solidFill>
                <a:latin typeface="Times New Roman" panose="02020603050405020304" pitchFamily="18" charset="0"/>
                <a:cs typeface="Times New Roman" panose="02020603050405020304" pitchFamily="18" charset="0"/>
              </a:rPr>
              <a:t>vendredi </a:t>
            </a:r>
            <a:r>
              <a:rPr lang="fr-FR" b="1" u="sng" dirty="0" smtClean="0">
                <a:solidFill>
                  <a:srgbClr val="000000"/>
                </a:solidFill>
                <a:latin typeface="Times New Roman" panose="02020603050405020304" pitchFamily="18" charset="0"/>
                <a:cs typeface="Times New Roman" panose="02020603050405020304" pitchFamily="18" charset="0"/>
              </a:rPr>
              <a:t>14 mai</a:t>
            </a:r>
            <a:r>
              <a:rPr lang="fr-FR" dirty="0" smtClean="0">
                <a:solidFill>
                  <a:srgbClr val="000000"/>
                </a:solidFill>
                <a:latin typeface="Times New Roman" panose="02020603050405020304" pitchFamily="18" charset="0"/>
                <a:cs typeface="Times New Roman" panose="02020603050405020304" pitchFamily="18" charset="0"/>
              </a:rPr>
              <a:t> </a:t>
            </a:r>
            <a:r>
              <a:rPr lang="fr-FR" dirty="0">
                <a:solidFill>
                  <a:srgbClr val="000000"/>
                </a:solidFill>
                <a:latin typeface="Times New Roman" panose="02020603050405020304" pitchFamily="18" charset="0"/>
                <a:cs typeface="Times New Roman" panose="02020603050405020304" pitchFamily="18" charset="0"/>
              </a:rPr>
              <a:t>de 12h30 à 14h30, l’orchestre </a:t>
            </a:r>
            <a:r>
              <a:rPr lang="fr-FR" dirty="0" smtClean="0">
                <a:solidFill>
                  <a:srgbClr val="000000"/>
                </a:solidFill>
                <a:latin typeface="Times New Roman" panose="02020603050405020304" pitchFamily="18" charset="0"/>
                <a:cs typeface="Times New Roman" panose="02020603050405020304" pitchFamily="18" charset="0"/>
              </a:rPr>
              <a:t>enregistre une seconde fois. </a:t>
            </a:r>
          </a:p>
          <a:p>
            <a:r>
              <a:rPr lang="fr-FR" dirty="0" smtClean="0">
                <a:solidFill>
                  <a:srgbClr val="000000"/>
                </a:solidFill>
                <a:latin typeface="Times New Roman" panose="02020603050405020304" pitchFamily="18" charset="0"/>
                <a:cs typeface="Times New Roman" panose="02020603050405020304" pitchFamily="18" charset="0"/>
              </a:rPr>
              <a:t>Cette fois ci c’est l’enregistrement du CD, qui est cette année dématérialisé. Il est en </a:t>
            </a:r>
            <a:r>
              <a:rPr lang="fr-FR" dirty="0">
                <a:solidFill>
                  <a:srgbClr val="000000"/>
                </a:solidFill>
                <a:latin typeface="Times New Roman" panose="02020603050405020304" pitchFamily="18" charset="0"/>
                <a:cs typeface="Times New Roman" panose="02020603050405020304" pitchFamily="18" charset="0"/>
              </a:rPr>
              <a:t>ligne sur le site du studio : </a:t>
            </a:r>
            <a:r>
              <a:rPr lang="fr-FR" dirty="0" smtClean="0">
                <a:solidFill>
                  <a:srgbClr val="000000"/>
                </a:solidFill>
                <a:latin typeface="Times New Roman" panose="02020603050405020304" pitchFamily="18" charset="0"/>
                <a:cs typeface="Times New Roman" panose="02020603050405020304" pitchFamily="18" charset="0"/>
              </a:rPr>
              <a:t>www.bouillanterecords.com/youngstars</a:t>
            </a:r>
            <a:endParaRPr lang="fr-FR" dirty="0">
              <a:solidFill>
                <a:srgbClr val="000000"/>
              </a:solidFill>
              <a:latin typeface="Times New Roman" panose="02020603050405020304" pitchFamily="18" charset="0"/>
              <a:cs typeface="Times New Roman" panose="02020603050405020304" pitchFamily="18" charset="0"/>
            </a:endParaRPr>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8039" y="2084001"/>
            <a:ext cx="4518750" cy="4518750"/>
          </a:xfrm>
          <a:prstGeom prst="rect">
            <a:avLst/>
          </a:prstGeom>
        </p:spPr>
      </p:pic>
    </p:spTree>
    <p:extLst>
      <p:ext uri="{BB962C8B-B14F-4D97-AF65-F5344CB8AC3E}">
        <p14:creationId xmlns:p14="http://schemas.microsoft.com/office/powerpoint/2010/main" val="3533787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2992" y="268459"/>
            <a:ext cx="8654603" cy="3539430"/>
          </a:xfrm>
          <a:prstGeom prst="rect">
            <a:avLst/>
          </a:prstGeom>
        </p:spPr>
        <p:txBody>
          <a:bodyPr wrap="square">
            <a:spAutoFit/>
          </a:bodyPr>
          <a:lstStyle/>
          <a:p>
            <a:r>
              <a:rPr lang="fr-FR" sz="2400" b="1" u="sng" dirty="0" smtClean="0">
                <a:solidFill>
                  <a:srgbClr val="000000"/>
                </a:solidFill>
                <a:effectLst/>
                <a:latin typeface="Times New Roman" panose="02020603050405020304" pitchFamily="18" charset="0"/>
                <a:cs typeface="Times New Roman" panose="02020603050405020304" pitchFamily="18" charset="0"/>
              </a:rPr>
              <a:t>Juin </a:t>
            </a:r>
            <a:r>
              <a:rPr lang="fr-FR" sz="2400" b="1" u="sng" dirty="0">
                <a:solidFill>
                  <a:srgbClr val="000000"/>
                </a:solidFill>
                <a:effectLst/>
                <a:latin typeface="Times New Roman" panose="02020603050405020304" pitchFamily="18" charset="0"/>
                <a:cs typeface="Times New Roman" panose="02020603050405020304" pitchFamily="18" charset="0"/>
              </a:rPr>
              <a:t>2021</a:t>
            </a:r>
            <a:endParaRPr lang="fr-FR" sz="1600" dirty="0">
              <a:solidFill>
                <a:srgbClr val="000000"/>
              </a:solidFill>
              <a:effectLst/>
              <a:latin typeface="Times New Roman" panose="02020603050405020304" pitchFamily="18" charset="0"/>
              <a:cs typeface="Times New Roman" panose="02020603050405020304" pitchFamily="18" charset="0"/>
            </a:endParaRPr>
          </a:p>
          <a:p>
            <a:r>
              <a:rPr lang="fr-FR" sz="1600" dirty="0">
                <a:solidFill>
                  <a:srgbClr val="000000"/>
                </a:solidFill>
                <a:effectLst/>
                <a:latin typeface="Times New Roman" panose="02020603050405020304" pitchFamily="18" charset="0"/>
                <a:cs typeface="Times New Roman" panose="02020603050405020304" pitchFamily="18" charset="0"/>
              </a:rPr>
              <a:t/>
            </a:r>
            <a:br>
              <a:rPr lang="fr-FR" sz="1600" dirty="0">
                <a:solidFill>
                  <a:srgbClr val="000000"/>
                </a:solidFill>
                <a:effectLst/>
                <a:latin typeface="Times New Roman" panose="02020603050405020304" pitchFamily="18" charset="0"/>
                <a:cs typeface="Times New Roman" panose="02020603050405020304" pitchFamily="18" charset="0"/>
              </a:rPr>
            </a:br>
            <a:r>
              <a:rPr lang="fr-FR" sz="2000" b="1" dirty="0" smtClean="0">
                <a:solidFill>
                  <a:srgbClr val="000000"/>
                </a:solidFill>
                <a:latin typeface="Times New Roman" panose="02020603050405020304" pitchFamily="18" charset="0"/>
                <a:cs typeface="Times New Roman" panose="02020603050405020304" pitchFamily="18" charset="0"/>
              </a:rPr>
              <a:t>Les Olympiades des Sciences de l’Ingénieur</a:t>
            </a:r>
            <a:endParaRPr lang="fr-FR" sz="2000" b="1" dirty="0">
              <a:solidFill>
                <a:srgbClr val="000000"/>
              </a:solidFill>
              <a:latin typeface="Times New Roman" panose="02020603050405020304" pitchFamily="18" charset="0"/>
              <a:cs typeface="Times New Roman" panose="02020603050405020304" pitchFamily="18" charset="0"/>
            </a:endParaRPr>
          </a:p>
          <a:p>
            <a:endParaRPr lang="fr-FR" sz="2000" b="1" dirty="0">
              <a:solidFill>
                <a:srgbClr val="FF0000"/>
              </a:solidFill>
              <a:latin typeface="Times New Roman" panose="02020603050405020304" pitchFamily="18" charset="0"/>
              <a:cs typeface="Times New Roman" panose="02020603050405020304" pitchFamily="18" charset="0"/>
            </a:endParaRPr>
          </a:p>
          <a:p>
            <a:r>
              <a:rPr lang="fr-FR" sz="1600" dirty="0" smtClean="0">
                <a:latin typeface="Times New Roman" panose="02020603050405020304" pitchFamily="18" charset="0"/>
                <a:cs typeface="Times New Roman" panose="02020603050405020304" pitchFamily="18" charset="0"/>
              </a:rPr>
              <a:t>Après avoir présenté leur projet au jury lors de l’épreuve académique le 12 Mai, deux équipes de notre lycée ont été récompensées pour la qualité de leurs travaux, puisqu’ils ont obtenu le classement suivant : 1</a:t>
            </a:r>
            <a:r>
              <a:rPr lang="fr-FR" sz="1600" baseline="30000" dirty="0" smtClean="0">
                <a:latin typeface="Times New Roman" panose="02020603050405020304" pitchFamily="18" charset="0"/>
                <a:cs typeface="Times New Roman" panose="02020603050405020304" pitchFamily="18" charset="0"/>
              </a:rPr>
              <a:t>er</a:t>
            </a:r>
            <a:r>
              <a:rPr lang="fr-FR" sz="1600" dirty="0" smtClean="0">
                <a:latin typeface="Times New Roman" panose="02020603050405020304" pitchFamily="18" charset="0"/>
                <a:cs typeface="Times New Roman" panose="02020603050405020304" pitchFamily="18" charset="0"/>
              </a:rPr>
              <a:t> équipe projet « MASA » par 3 élèves de terminale en spécialité Sciences de l’ingénieur et 2</a:t>
            </a:r>
            <a:r>
              <a:rPr lang="fr-FR" sz="1600" baseline="30000" dirty="0" smtClean="0">
                <a:latin typeface="Times New Roman" panose="02020603050405020304" pitchFamily="18" charset="0"/>
                <a:cs typeface="Times New Roman" panose="02020603050405020304" pitchFamily="18" charset="0"/>
              </a:rPr>
              <a:t>e</a:t>
            </a:r>
            <a:r>
              <a:rPr lang="fr-FR" sz="1600" dirty="0" smtClean="0">
                <a:latin typeface="Times New Roman" panose="02020603050405020304" pitchFamily="18" charset="0"/>
                <a:cs typeface="Times New Roman" panose="02020603050405020304" pitchFamily="18" charset="0"/>
              </a:rPr>
              <a:t> équipe projet « Domotique </a:t>
            </a:r>
            <a:r>
              <a:rPr lang="fr-FR" sz="1600" dirty="0" err="1" smtClean="0">
                <a:latin typeface="Times New Roman" panose="02020603050405020304" pitchFamily="18" charset="0"/>
                <a:cs typeface="Times New Roman" panose="02020603050405020304" pitchFamily="18" charset="0"/>
              </a:rPr>
              <a:t>low</a:t>
            </a:r>
            <a:r>
              <a:rPr lang="fr-FR" sz="1600" dirty="0" smtClean="0">
                <a:latin typeface="Times New Roman" panose="02020603050405020304" pitchFamily="18" charset="0"/>
                <a:cs typeface="Times New Roman" panose="02020603050405020304" pitchFamily="18" charset="0"/>
              </a:rPr>
              <a:t> </a:t>
            </a:r>
            <a:r>
              <a:rPr lang="fr-FR" sz="1600" dirty="0" err="1" smtClean="0">
                <a:latin typeface="Times New Roman" panose="02020603050405020304" pitchFamily="18" charset="0"/>
                <a:cs typeface="Times New Roman" panose="02020603050405020304" pitchFamily="18" charset="0"/>
              </a:rPr>
              <a:t>cost</a:t>
            </a:r>
            <a:r>
              <a:rPr lang="fr-FR" sz="1600" dirty="0" smtClean="0">
                <a:latin typeface="Times New Roman" panose="02020603050405020304" pitchFamily="18" charset="0"/>
                <a:cs typeface="Times New Roman" panose="02020603050405020304" pitchFamily="18" charset="0"/>
              </a:rPr>
              <a:t> » par 4 élèves de terminale STI2D spécialité SIN.</a:t>
            </a:r>
          </a:p>
          <a:p>
            <a:r>
              <a:rPr lang="fr-FR" sz="1600" dirty="0" smtClean="0">
                <a:latin typeface="Times New Roman" panose="02020603050405020304" pitchFamily="18" charset="0"/>
                <a:cs typeface="Times New Roman" panose="02020603050405020304" pitchFamily="18" charset="0"/>
              </a:rPr>
              <a:t>Lors d’une cérémonie au rectorat le jeudi 10 juin, la </a:t>
            </a:r>
            <a:r>
              <a:rPr lang="fr-FR" sz="1600" dirty="0">
                <a:latin typeface="Times New Roman" panose="02020603050405020304" pitchFamily="18" charset="0"/>
                <a:cs typeface="Times New Roman" panose="02020603050405020304" pitchFamily="18" charset="0"/>
              </a:rPr>
              <a:t>rectrice Mme Christine </a:t>
            </a:r>
            <a:r>
              <a:rPr lang="fr-FR" sz="1600" dirty="0" err="1">
                <a:latin typeface="Times New Roman" panose="02020603050405020304" pitchFamily="18" charset="0"/>
                <a:cs typeface="Times New Roman" panose="02020603050405020304" pitchFamily="18" charset="0"/>
              </a:rPr>
              <a:t>Gangloff</a:t>
            </a:r>
            <a:r>
              <a:rPr lang="fr-FR" sz="1600" dirty="0">
                <a:latin typeface="Times New Roman" panose="02020603050405020304" pitchFamily="18" charset="0"/>
                <a:cs typeface="Times New Roman" panose="02020603050405020304" pitchFamily="18" charset="0"/>
              </a:rPr>
              <a:t>-Ziegler et l’inspectrice des SII Mme </a:t>
            </a:r>
            <a:r>
              <a:rPr lang="fr-FR" sz="1600" dirty="0" err="1">
                <a:latin typeface="Times New Roman" panose="02020603050405020304" pitchFamily="18" charset="0"/>
                <a:cs typeface="Times New Roman" panose="02020603050405020304" pitchFamily="18" charset="0"/>
              </a:rPr>
              <a:t>Guylène</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Bussac</a:t>
            </a:r>
            <a:r>
              <a:rPr lang="fr-FR" sz="1600" dirty="0">
                <a:latin typeface="Times New Roman" panose="02020603050405020304" pitchFamily="18" charset="0"/>
                <a:cs typeface="Times New Roman" panose="02020603050405020304" pitchFamily="18" charset="0"/>
              </a:rPr>
              <a:t> ont pu les encourager à continuer dans la </a:t>
            </a:r>
            <a:r>
              <a:rPr lang="fr-FR" sz="1600" dirty="0" smtClean="0">
                <a:latin typeface="Times New Roman" panose="02020603050405020304" pitchFamily="18" charset="0"/>
                <a:cs typeface="Times New Roman" panose="02020603050405020304" pitchFamily="18" charset="0"/>
              </a:rPr>
              <a:t>prestigieuse des métiers de l’</a:t>
            </a:r>
            <a:r>
              <a:rPr lang="fr-FR" sz="1600" dirty="0" err="1" smtClean="0">
                <a:latin typeface="Times New Roman" panose="02020603050405020304" pitchFamily="18" charset="0"/>
                <a:cs typeface="Times New Roman" panose="02020603050405020304" pitchFamily="18" charset="0"/>
              </a:rPr>
              <a:t>ingéniérie</a:t>
            </a:r>
            <a:r>
              <a:rPr lang="fr-FR" sz="1600" dirty="0" smtClean="0">
                <a:latin typeface="Times New Roman" panose="02020603050405020304" pitchFamily="18" charset="0"/>
                <a:cs typeface="Times New Roman" panose="02020603050405020304" pitchFamily="18" charset="0"/>
              </a:rPr>
              <a:t>.</a:t>
            </a:r>
          </a:p>
          <a:p>
            <a:r>
              <a:rPr lang="fr-FR" sz="1600" dirty="0" smtClean="0">
                <a:latin typeface="Times New Roman" panose="02020603050405020304" pitchFamily="18" charset="0"/>
                <a:cs typeface="Times New Roman" panose="02020603050405020304" pitchFamily="18" charset="0"/>
              </a:rPr>
              <a:t>L’équipe MASA a pu participer aux épreuves nationales (en </a:t>
            </a:r>
            <a:r>
              <a:rPr lang="fr-FR" sz="1600" dirty="0" err="1" smtClean="0">
                <a:latin typeface="Times New Roman" panose="02020603050405020304" pitchFamily="18" charset="0"/>
                <a:cs typeface="Times New Roman" panose="02020603050405020304" pitchFamily="18" charset="0"/>
              </a:rPr>
              <a:t>visio</a:t>
            </a:r>
            <a:r>
              <a:rPr lang="fr-FR" sz="1600" dirty="0" smtClean="0">
                <a:latin typeface="Times New Roman" panose="02020603050405020304" pitchFamily="18" charset="0"/>
                <a:cs typeface="Times New Roman" panose="02020603050405020304" pitchFamily="18" charset="0"/>
              </a:rPr>
              <a:t>) le 3 juin, et a été classé 35</a:t>
            </a:r>
            <a:r>
              <a:rPr lang="fr-FR" sz="1600" baseline="30000" dirty="0" smtClean="0">
                <a:latin typeface="Times New Roman" panose="02020603050405020304" pitchFamily="18" charset="0"/>
                <a:cs typeface="Times New Roman" panose="02020603050405020304" pitchFamily="18" charset="0"/>
              </a:rPr>
              <a:t>e</a:t>
            </a:r>
            <a:r>
              <a:rPr lang="fr-FR" sz="1600" dirty="0" smtClean="0">
                <a:latin typeface="Times New Roman" panose="02020603050405020304" pitchFamily="18" charset="0"/>
                <a:cs typeface="Times New Roman" panose="02020603050405020304" pitchFamily="18" charset="0"/>
              </a:rPr>
              <a:t> au niveau national.</a:t>
            </a:r>
            <a:endParaRPr lang="fr-FR" sz="1600" dirty="0">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2"/>
          <a:stretch>
            <a:fillRect/>
          </a:stretch>
        </p:blipFill>
        <p:spPr>
          <a:xfrm>
            <a:off x="2861028" y="4185204"/>
            <a:ext cx="2755109" cy="1779760"/>
          </a:xfrm>
          <a:prstGeom prst="rect">
            <a:avLst/>
          </a:prstGeom>
        </p:spPr>
      </p:pic>
      <p:pic>
        <p:nvPicPr>
          <p:cNvPr id="6" name="Image 5"/>
          <p:cNvPicPr>
            <a:picLocks noChangeAspect="1"/>
          </p:cNvPicPr>
          <p:nvPr/>
        </p:nvPicPr>
        <p:blipFill>
          <a:blip r:embed="rId3"/>
          <a:stretch>
            <a:fillRect/>
          </a:stretch>
        </p:blipFill>
        <p:spPr>
          <a:xfrm>
            <a:off x="5597380" y="4185204"/>
            <a:ext cx="3340215" cy="2141646"/>
          </a:xfrm>
          <a:prstGeom prst="rect">
            <a:avLst/>
          </a:prstGeom>
        </p:spPr>
      </p:pic>
      <p:pic>
        <p:nvPicPr>
          <p:cNvPr id="11" name="Image 10"/>
          <p:cNvPicPr>
            <a:picLocks noChangeAspect="1"/>
          </p:cNvPicPr>
          <p:nvPr/>
        </p:nvPicPr>
        <p:blipFill>
          <a:blip r:embed="rId4"/>
          <a:stretch>
            <a:fillRect/>
          </a:stretch>
        </p:blipFill>
        <p:spPr>
          <a:xfrm>
            <a:off x="354469" y="4185204"/>
            <a:ext cx="2506559" cy="2397409"/>
          </a:xfrm>
          <a:prstGeom prst="rect">
            <a:avLst/>
          </a:prstGeom>
        </p:spPr>
      </p:pic>
    </p:spTree>
    <p:extLst>
      <p:ext uri="{BB962C8B-B14F-4D97-AF65-F5344CB8AC3E}">
        <p14:creationId xmlns:p14="http://schemas.microsoft.com/office/powerpoint/2010/main" val="2244651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6458" y="0"/>
            <a:ext cx="7886700" cy="1325563"/>
          </a:xfrm>
        </p:spPr>
        <p:txBody>
          <a:bodyPr>
            <a:normAutofit/>
          </a:bodyPr>
          <a:lstStyle/>
          <a:p>
            <a:r>
              <a:rPr lang="fr-FR" sz="2400" b="1" u="sng" dirty="0">
                <a:solidFill>
                  <a:srgbClr val="000000"/>
                </a:solidFill>
                <a:latin typeface="Times New Roman" panose="02020603050405020304" pitchFamily="18" charset="0"/>
                <a:ea typeface="+mn-ea"/>
                <a:cs typeface="+mn-cs"/>
              </a:rPr>
              <a:t>Participation aux concours</a:t>
            </a:r>
          </a:p>
        </p:txBody>
      </p:sp>
      <p:sp>
        <p:nvSpPr>
          <p:cNvPr id="3" name="Espace réservé du contenu 2"/>
          <p:cNvSpPr>
            <a:spLocks noGrp="1"/>
          </p:cNvSpPr>
          <p:nvPr>
            <p:ph idx="1"/>
          </p:nvPr>
        </p:nvSpPr>
        <p:spPr>
          <a:xfrm>
            <a:off x="328569" y="1253331"/>
            <a:ext cx="7886700" cy="4351338"/>
          </a:xfrm>
        </p:spPr>
        <p:txBody>
          <a:bodyPr>
            <a:normAutofit/>
          </a:bodyPr>
          <a:lstStyle/>
          <a:p>
            <a:pPr marL="285750" indent="-285750"/>
            <a:r>
              <a:rPr lang="fr-FR" sz="2000" b="1" dirty="0">
                <a:solidFill>
                  <a:srgbClr val="000000"/>
                </a:solidFill>
                <a:latin typeface="Times New Roman" panose="02020603050405020304" pitchFamily="18" charset="0"/>
                <a:cs typeface="Times New Roman" panose="02020603050405020304" pitchFamily="18" charset="0"/>
              </a:rPr>
              <a:t>FOLITURE 2021</a:t>
            </a:r>
            <a:br>
              <a:rPr lang="fr-FR" sz="2000" b="1" dirty="0">
                <a:solidFill>
                  <a:srgbClr val="000000"/>
                </a:solidFill>
                <a:latin typeface="Times New Roman" panose="02020603050405020304" pitchFamily="18" charset="0"/>
                <a:cs typeface="Times New Roman" panose="02020603050405020304" pitchFamily="18" charset="0"/>
              </a:rPr>
            </a:br>
            <a:r>
              <a:rPr lang="fr-FR" sz="1600" dirty="0">
                <a:solidFill>
                  <a:srgbClr val="000000"/>
                </a:solidFill>
                <a:latin typeface="Times New Roman" panose="02020603050405020304" pitchFamily="18" charset="0"/>
                <a:cs typeface="Times New Roman" panose="02020603050405020304" pitchFamily="18" charset="0"/>
              </a:rPr>
              <a:t>Cette 24 </a:t>
            </a:r>
            <a:r>
              <a:rPr lang="fr-FR" sz="1600" dirty="0" err="1">
                <a:solidFill>
                  <a:srgbClr val="000000"/>
                </a:solidFill>
                <a:latin typeface="Times New Roman" panose="02020603050405020304" pitchFamily="18" charset="0"/>
                <a:cs typeface="Times New Roman" panose="02020603050405020304" pitchFamily="18" charset="0"/>
              </a:rPr>
              <a:t>ème</a:t>
            </a:r>
            <a:r>
              <a:rPr lang="fr-FR" sz="1600" dirty="0">
                <a:solidFill>
                  <a:srgbClr val="000000"/>
                </a:solidFill>
                <a:latin typeface="Times New Roman" panose="02020603050405020304" pitchFamily="18" charset="0"/>
                <a:cs typeface="Times New Roman" panose="02020603050405020304" pitchFamily="18" charset="0"/>
              </a:rPr>
              <a:t> édition pour thème : "Histoire d'A. A comme Amour, Amitié, Aventure... </a:t>
            </a:r>
            <a:br>
              <a:rPr lang="fr-FR" sz="1600" dirty="0">
                <a:solidFill>
                  <a:srgbClr val="000000"/>
                </a:solidFill>
                <a:latin typeface="Times New Roman" panose="02020603050405020304" pitchFamily="18" charset="0"/>
                <a:cs typeface="Times New Roman" panose="02020603050405020304" pitchFamily="18" charset="0"/>
              </a:rPr>
            </a:br>
            <a:r>
              <a:rPr lang="fr-FR" sz="1600" dirty="0">
                <a:solidFill>
                  <a:srgbClr val="000000"/>
                </a:solidFill>
                <a:latin typeface="Times New Roman" panose="02020603050405020304" pitchFamily="18" charset="0"/>
                <a:cs typeface="Times New Roman" panose="02020603050405020304" pitchFamily="18" charset="0"/>
              </a:rPr>
              <a:t>Nous avons participé sur la base du volontariat et avons une élève qualifiée pour la finale qui se tiendra en mai 2021. Il s'agit de Mlle FIFI Cindy de la 2GT1</a:t>
            </a:r>
          </a:p>
          <a:p>
            <a:pPr marL="285750" indent="-285750"/>
            <a:r>
              <a:rPr lang="fr-FR" sz="2000" b="1" dirty="0">
                <a:solidFill>
                  <a:srgbClr val="000000"/>
                </a:solidFill>
                <a:latin typeface="Times New Roman" panose="02020603050405020304" pitchFamily="18" charset="0"/>
                <a:cs typeface="Times New Roman" panose="02020603050405020304" pitchFamily="18" charset="0"/>
              </a:rPr>
              <a:t>Prix Carbet des Lycéens</a:t>
            </a:r>
            <a:r>
              <a:rPr lang="fr-FR" sz="1600" dirty="0">
                <a:solidFill>
                  <a:srgbClr val="000000"/>
                </a:solidFill>
                <a:latin typeface="Times New Roman" panose="02020603050405020304" pitchFamily="18" charset="0"/>
                <a:cs typeface="Times New Roman" panose="02020603050405020304" pitchFamily="18" charset="0"/>
              </a:rPr>
              <a:t/>
            </a:r>
            <a:br>
              <a:rPr lang="fr-FR" sz="1600" dirty="0">
                <a:solidFill>
                  <a:srgbClr val="000000"/>
                </a:solidFill>
                <a:latin typeface="Times New Roman" panose="02020603050405020304" pitchFamily="18" charset="0"/>
                <a:cs typeface="Times New Roman" panose="02020603050405020304" pitchFamily="18" charset="0"/>
              </a:rPr>
            </a:br>
            <a:r>
              <a:rPr lang="fr-FR" sz="1600" dirty="0">
                <a:solidFill>
                  <a:srgbClr val="000000"/>
                </a:solidFill>
                <a:latin typeface="Times New Roman" panose="02020603050405020304" pitchFamily="18" charset="0"/>
                <a:cs typeface="Times New Roman" panose="02020603050405020304" pitchFamily="18" charset="0"/>
              </a:rPr>
              <a:t>Les élèves ne sont arrivés au terme du contrat de lecture condition à la formation d'un Jury. Il s'agissait des </a:t>
            </a:r>
            <a:r>
              <a:rPr lang="fr-FR" sz="1600" dirty="0">
                <a:latin typeface="Times New Roman" panose="02020603050405020304" pitchFamily="18" charset="0"/>
                <a:cs typeface="Times New Roman" panose="02020603050405020304" pitchFamily="18" charset="0"/>
              </a:rPr>
              <a:t>élèves de Mme Gildas CELINI de la GT6 avec deux élèves de la 2GT3. Nous espérons aller au bout de l'aventure l'an prochain.</a:t>
            </a:r>
            <a:endParaRPr lang="fr-FR" sz="1600" dirty="0">
              <a:solidFill>
                <a:srgbClr val="000000"/>
              </a:solidFill>
              <a:latin typeface="Times New Roman" panose="02020603050405020304" pitchFamily="18" charset="0"/>
              <a:cs typeface="Times New Roman" panose="02020603050405020304" pitchFamily="18" charset="0"/>
            </a:endParaRPr>
          </a:p>
          <a:p>
            <a:pPr marL="285750" indent="-285750"/>
            <a:endParaRPr lang="fr-FR" sz="1400" dirty="0">
              <a:solidFill>
                <a:srgbClr val="000000"/>
              </a:solidFill>
              <a:latin typeface="Times New Roman, serif"/>
            </a:endParaRPr>
          </a:p>
          <a:p>
            <a:pPr marL="285750" indent="-285750"/>
            <a:endParaRPr lang="fr-FR" sz="1400" dirty="0">
              <a:solidFill>
                <a:srgbClr val="000000"/>
              </a:solidFill>
              <a:latin typeface="Times New Roman, serif"/>
            </a:endParaRPr>
          </a:p>
          <a:p>
            <a:pPr marL="285750" indent="-285750"/>
            <a:endParaRPr lang="fr-FR" sz="1400" b="1" u="sng" dirty="0">
              <a:solidFill>
                <a:srgbClr val="000000"/>
              </a:solidFill>
              <a:latin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6458" y="0"/>
            <a:ext cx="7886700" cy="1325563"/>
          </a:xfrm>
        </p:spPr>
        <p:txBody>
          <a:bodyPr>
            <a:normAutofit/>
          </a:bodyPr>
          <a:lstStyle/>
          <a:p>
            <a:r>
              <a:rPr lang="fr-FR" sz="2400" b="1" u="sng" dirty="0">
                <a:solidFill>
                  <a:srgbClr val="000000"/>
                </a:solidFill>
                <a:latin typeface="Times New Roman" panose="02020603050405020304" pitchFamily="18" charset="0"/>
                <a:ea typeface="+mn-ea"/>
                <a:cs typeface="+mn-cs"/>
              </a:rPr>
              <a:t>Ateliers hebdomadaires</a:t>
            </a:r>
          </a:p>
        </p:txBody>
      </p:sp>
      <p:sp>
        <p:nvSpPr>
          <p:cNvPr id="3" name="Espace réservé du contenu 2"/>
          <p:cNvSpPr>
            <a:spLocks noGrp="1"/>
          </p:cNvSpPr>
          <p:nvPr>
            <p:ph idx="1"/>
          </p:nvPr>
        </p:nvSpPr>
        <p:spPr>
          <a:xfrm>
            <a:off x="653034" y="1167257"/>
            <a:ext cx="7886700" cy="4351338"/>
          </a:xfrm>
        </p:spPr>
        <p:txBody>
          <a:bodyPr>
            <a:normAutofit/>
          </a:bodyPr>
          <a:lstStyle/>
          <a:p>
            <a:pPr marL="285750" indent="-285750"/>
            <a:r>
              <a:rPr lang="fr-FR" sz="1400" dirty="0">
                <a:solidFill>
                  <a:srgbClr val="000000"/>
                </a:solidFill>
                <a:latin typeface="Times New Roman, serif"/>
              </a:rPr>
              <a:t>Ateliers artistique « </a:t>
            </a:r>
            <a:r>
              <a:rPr lang="fr-FR" sz="1400" b="1" dirty="0">
                <a:solidFill>
                  <a:srgbClr val="000000"/>
                </a:solidFill>
                <a:latin typeface="Times New Roman, serif"/>
              </a:rPr>
              <a:t>ORCHESTRE du lycée</a:t>
            </a:r>
            <a:r>
              <a:rPr lang="fr-FR" sz="1400" dirty="0">
                <a:solidFill>
                  <a:srgbClr val="000000"/>
                </a:solidFill>
                <a:latin typeface="Times New Roman, serif"/>
              </a:rPr>
              <a:t> » (Mme PALAYSI) : lundi, mardi, jeudi et vendredi de 12h30 à 14h</a:t>
            </a:r>
            <a:r>
              <a:rPr lang="fr-FR" sz="1400" i="1" dirty="0">
                <a:solidFill>
                  <a:srgbClr val="000000"/>
                </a:solidFill>
                <a:latin typeface="Times New Roman, serif"/>
              </a:rPr>
              <a:t>. Intervenants </a:t>
            </a:r>
            <a:r>
              <a:rPr lang="fr-FR" sz="1400" dirty="0">
                <a:solidFill>
                  <a:srgbClr val="000000"/>
                </a:solidFill>
                <a:latin typeface="Times New Roman, serif"/>
              </a:rPr>
              <a:t>: </a:t>
            </a:r>
            <a:r>
              <a:rPr lang="fr-FR" sz="1400" b="1" i="1" dirty="0">
                <a:solidFill>
                  <a:srgbClr val="000000"/>
                </a:solidFill>
                <a:latin typeface="Times New Roman, serif"/>
              </a:rPr>
              <a:t>Florence LOMBARDO (chant) et Franck SOURIANT (piano)</a:t>
            </a:r>
          </a:p>
          <a:p>
            <a:pPr marL="285750" indent="-285750"/>
            <a:r>
              <a:rPr lang="fr-FR" sz="1400" dirty="0">
                <a:solidFill>
                  <a:srgbClr val="000000"/>
                </a:solidFill>
                <a:latin typeface="Times New Roman, serif"/>
              </a:rPr>
              <a:t>Ateliers artistique « </a:t>
            </a:r>
            <a:r>
              <a:rPr lang="fr-FR" sz="1400" b="1" dirty="0">
                <a:solidFill>
                  <a:srgbClr val="000000"/>
                </a:solidFill>
                <a:latin typeface="Times New Roman, serif"/>
              </a:rPr>
              <a:t>DANSE</a:t>
            </a:r>
            <a:r>
              <a:rPr lang="fr-FR" sz="1400" dirty="0">
                <a:solidFill>
                  <a:srgbClr val="000000"/>
                </a:solidFill>
                <a:latin typeface="Times New Roman, serif"/>
              </a:rPr>
              <a:t> » (Mme PALAYSI) : jeudi de 12h à 14h </a:t>
            </a:r>
            <a:r>
              <a:rPr lang="fr-FR" sz="1400" i="1" dirty="0">
                <a:solidFill>
                  <a:srgbClr val="000000"/>
                </a:solidFill>
                <a:latin typeface="Times New Roman, serif"/>
              </a:rPr>
              <a:t>Intervenant </a:t>
            </a:r>
            <a:r>
              <a:rPr lang="fr-FR" sz="1400" dirty="0">
                <a:solidFill>
                  <a:srgbClr val="000000"/>
                </a:solidFill>
                <a:latin typeface="Times New Roman, serif"/>
              </a:rPr>
              <a:t>: </a:t>
            </a:r>
            <a:r>
              <a:rPr lang="fr-FR" sz="1400" b="1" i="1" dirty="0">
                <a:solidFill>
                  <a:srgbClr val="000000"/>
                </a:solidFill>
                <a:latin typeface="Times New Roman, serif"/>
              </a:rPr>
              <a:t>Fabien EDMOND</a:t>
            </a:r>
          </a:p>
          <a:p>
            <a:pPr marL="285750" indent="-285750"/>
            <a:r>
              <a:rPr lang="fr-FR" sz="1400" b="1" dirty="0">
                <a:latin typeface="Times New Roman" panose="02020603050405020304" pitchFamily="18" charset="0"/>
                <a:cs typeface="Times New Roman" panose="02020603050405020304" pitchFamily="18" charset="0"/>
              </a:rPr>
              <a:t>Découvertes patrimoniale et architecturale en Basse-Terre </a:t>
            </a:r>
            <a:r>
              <a:rPr lang="fr-FR" sz="1400" dirty="0">
                <a:latin typeface="Times New Roman" panose="02020603050405020304" pitchFamily="18" charset="0"/>
                <a:cs typeface="Times New Roman" panose="02020603050405020304" pitchFamily="18" charset="0"/>
              </a:rPr>
              <a:t>: sorties culturelles avec Suzy Crane, guide conférencier de la ville de Basse-Terre, à l’intention des élèves internes.</a:t>
            </a:r>
          </a:p>
          <a:p>
            <a:pPr lvl="1"/>
            <a:r>
              <a:rPr lang="fr-FR" sz="1200" dirty="0">
                <a:latin typeface="Times New Roman" panose="02020603050405020304" pitchFamily="18" charset="0"/>
                <a:cs typeface="Times New Roman" panose="02020603050405020304" pitchFamily="18" charset="0"/>
              </a:rPr>
              <a:t>Mercredi 18 novembre 2020 : le fort </a:t>
            </a:r>
            <a:r>
              <a:rPr lang="fr-FR" sz="1200" dirty="0" err="1">
                <a:latin typeface="Times New Roman" panose="02020603050405020304" pitchFamily="18" charset="0"/>
                <a:cs typeface="Times New Roman" panose="02020603050405020304" pitchFamily="18" charset="0"/>
              </a:rPr>
              <a:t>Delgrès</a:t>
            </a:r>
            <a:r>
              <a:rPr lang="fr-FR" sz="1200" dirty="0">
                <a:latin typeface="Times New Roman" panose="02020603050405020304" pitchFamily="18" charset="0"/>
                <a:cs typeface="Times New Roman" panose="02020603050405020304" pitchFamily="18" charset="0"/>
              </a:rPr>
              <a:t>, départ 14 heures, RDV au fort, entrée Carmel</a:t>
            </a:r>
          </a:p>
          <a:p>
            <a:pPr lvl="1"/>
            <a:r>
              <a:rPr lang="fr-FR" sz="1200" dirty="0">
                <a:latin typeface="Times New Roman" panose="02020603050405020304" pitchFamily="18" charset="0"/>
                <a:cs typeface="Times New Roman" panose="02020603050405020304" pitchFamily="18" charset="0"/>
              </a:rPr>
              <a:t>Mercredi 25 novembre, visite du quartier du Carmel, départ 14 heures, place des Carmes</a:t>
            </a:r>
          </a:p>
          <a:p>
            <a:pPr lvl="1"/>
            <a:r>
              <a:rPr lang="fr-FR" sz="1200" dirty="0">
                <a:latin typeface="Times New Roman" panose="02020603050405020304" pitchFamily="18" charset="0"/>
                <a:cs typeface="Times New Roman" panose="02020603050405020304" pitchFamily="18" charset="0"/>
              </a:rPr>
              <a:t>Mercredi 2 décembre, visite du quartier Saint-François, départ 14 heures, place de la mairie</a:t>
            </a:r>
          </a:p>
          <a:p>
            <a:pPr marL="457200" lvl="1" indent="0">
              <a:buNone/>
            </a:pPr>
            <a:endParaRPr lang="fr-FR" sz="1000" dirty="0">
              <a:latin typeface="Times New Roman" panose="02020603050405020304" pitchFamily="18" charset="0"/>
              <a:cs typeface="Times New Roman" panose="02020603050405020304" pitchFamily="18" charset="0"/>
            </a:endParaRPr>
          </a:p>
          <a:p>
            <a:pPr marL="285750" indent="-285750"/>
            <a:r>
              <a:rPr lang="fr-FR" sz="1400" dirty="0">
                <a:solidFill>
                  <a:srgbClr val="000000"/>
                </a:solidFill>
                <a:latin typeface="Times New Roman, serif"/>
              </a:rPr>
              <a:t>Ateliers Internat de la réussite « </a:t>
            </a:r>
            <a:r>
              <a:rPr lang="fr-FR" sz="1400" b="1" dirty="0">
                <a:solidFill>
                  <a:srgbClr val="000000"/>
                </a:solidFill>
                <a:latin typeface="Times New Roman, serif"/>
              </a:rPr>
              <a:t>SALSA</a:t>
            </a:r>
            <a:r>
              <a:rPr lang="fr-FR" sz="1400" dirty="0">
                <a:solidFill>
                  <a:srgbClr val="000000"/>
                </a:solidFill>
                <a:latin typeface="Times New Roman, serif"/>
              </a:rPr>
              <a:t> » (Mme DUCHANGE) : mercredi de 15h à 16h30. </a:t>
            </a:r>
            <a:r>
              <a:rPr lang="fr-FR" sz="1400" i="1" dirty="0">
                <a:solidFill>
                  <a:srgbClr val="000000"/>
                </a:solidFill>
                <a:latin typeface="Times New Roman, serif"/>
              </a:rPr>
              <a:t>Intervenant </a:t>
            </a:r>
            <a:r>
              <a:rPr lang="fr-FR" sz="1200" b="1" dirty="0" err="1">
                <a:latin typeface="Times New Roman" panose="02020603050405020304" pitchFamily="18" charset="0"/>
                <a:cs typeface="Times New Roman" panose="02020603050405020304" pitchFamily="18" charset="0"/>
              </a:rPr>
              <a:t>Gauthierot</a:t>
            </a:r>
            <a:r>
              <a:rPr lang="fr-FR" sz="1200" b="1" dirty="0">
                <a:latin typeface="Times New Roman" panose="02020603050405020304" pitchFamily="18" charset="0"/>
                <a:cs typeface="Times New Roman" panose="02020603050405020304" pitchFamily="18" charset="0"/>
              </a:rPr>
              <a:t> Alex</a:t>
            </a:r>
            <a:r>
              <a:rPr lang="fr-FR" sz="1200" dirty="0">
                <a:latin typeface="Times New Roman" panose="02020603050405020304" pitchFamily="18" charset="0"/>
                <a:cs typeface="Times New Roman" panose="02020603050405020304" pitchFamily="18" charset="0"/>
              </a:rPr>
              <a:t>, professeur de salsa</a:t>
            </a:r>
            <a:r>
              <a:rPr lang="fr-FR" sz="1200" i="1" dirty="0">
                <a:solidFill>
                  <a:srgbClr val="000000"/>
                </a:solidFill>
                <a:latin typeface="Times New Roman" panose="02020603050405020304" pitchFamily="18" charset="0"/>
                <a:cs typeface="Times New Roman" panose="02020603050405020304" pitchFamily="18" charset="0"/>
              </a:rPr>
              <a:t> </a:t>
            </a:r>
          </a:p>
          <a:p>
            <a:pPr marL="285750" indent="-285750"/>
            <a:r>
              <a:rPr lang="fr-FR" sz="1400" dirty="0">
                <a:latin typeface="Times New Roman" panose="02020603050405020304" pitchFamily="18" charset="0"/>
                <a:cs typeface="Times New Roman" panose="02020603050405020304" pitchFamily="18" charset="0"/>
              </a:rPr>
              <a:t>Chorale mixte - Personnel /Elèves : </a:t>
            </a:r>
            <a:r>
              <a:rPr lang="fr-FR" sz="1400" dirty="0">
                <a:solidFill>
                  <a:srgbClr val="000000"/>
                </a:solidFill>
                <a:latin typeface="Times New Roman, serif"/>
              </a:rPr>
              <a:t>: vendredi de 13h à 14h30. </a:t>
            </a:r>
            <a:r>
              <a:rPr lang="fr-FR" sz="1400" i="1" dirty="0">
                <a:solidFill>
                  <a:srgbClr val="000000"/>
                </a:solidFill>
                <a:latin typeface="Times New Roman, serif"/>
              </a:rPr>
              <a:t>Intervenant </a:t>
            </a:r>
            <a:r>
              <a:rPr lang="fr-FR" sz="1200" b="1" dirty="0">
                <a:latin typeface="Times New Roman" panose="02020603050405020304" pitchFamily="18" charset="0"/>
                <a:cs typeface="Times New Roman" panose="02020603050405020304" pitchFamily="18" charset="0"/>
              </a:rPr>
              <a:t>Lydia </a:t>
            </a:r>
            <a:r>
              <a:rPr lang="fr-FR" sz="1200" b="1" dirty="0" err="1">
                <a:latin typeface="Times New Roman" panose="02020603050405020304" pitchFamily="18" charset="0"/>
                <a:cs typeface="Times New Roman" panose="02020603050405020304" pitchFamily="18" charset="0"/>
              </a:rPr>
              <a:t>Barlagne</a:t>
            </a:r>
            <a:r>
              <a:rPr lang="fr-FR" sz="1200" dirty="0">
                <a:latin typeface="Times New Roman" panose="02020603050405020304" pitchFamily="18" charset="0"/>
                <a:cs typeface="Times New Roman" panose="02020603050405020304" pitchFamily="18" charset="0"/>
              </a:rPr>
              <a:t>, chanteuse</a:t>
            </a:r>
          </a:p>
          <a:p>
            <a:pPr marL="285750" indent="-285750"/>
            <a:endParaRPr lang="fr-FR" sz="1200" i="1" dirty="0">
              <a:solidFill>
                <a:srgbClr val="000000"/>
              </a:solidFill>
              <a:latin typeface="Times New Roman" panose="02020603050405020304" pitchFamily="18" charset="0"/>
              <a:cs typeface="Times New Roman" panose="02020603050405020304" pitchFamily="18" charset="0"/>
            </a:endParaRPr>
          </a:p>
          <a:p>
            <a:pPr marL="285750" indent="-285750"/>
            <a:endParaRPr lang="fr-FR" sz="1400" i="1" dirty="0">
              <a:solidFill>
                <a:srgbClr val="000000"/>
              </a:solidFill>
              <a:latin typeface="Times New Roman" panose="02020603050405020304" pitchFamily="18" charset="0"/>
              <a:cs typeface="Times New Roman" panose="02020603050405020304" pitchFamily="18" charset="0"/>
            </a:endParaRPr>
          </a:p>
          <a:p>
            <a:pPr marL="285750" indent="-285750"/>
            <a:endParaRPr lang="fr-FR" sz="1400" dirty="0">
              <a:solidFill>
                <a:srgbClr val="000000"/>
              </a:solidFill>
              <a:latin typeface="Times New Roman, serif"/>
            </a:endParaRPr>
          </a:p>
          <a:p>
            <a:pPr marL="285750" indent="-285750"/>
            <a:endParaRPr lang="fr-FR" sz="1400" dirty="0">
              <a:solidFill>
                <a:srgbClr val="000000"/>
              </a:solidFill>
              <a:latin typeface="Times New Roman, serif"/>
            </a:endParaRPr>
          </a:p>
          <a:p>
            <a:pPr marL="285750" indent="-285750"/>
            <a:endParaRPr lang="fr-FR" sz="1400" dirty="0">
              <a:solidFill>
                <a:srgbClr val="000000"/>
              </a:solidFill>
              <a:latin typeface="Times New Roman, serif"/>
            </a:endParaRPr>
          </a:p>
          <a:p>
            <a:pPr marL="285750" indent="-285750"/>
            <a:endParaRPr lang="fr-FR" sz="1400" b="1" u="sng"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07502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8189" y="155169"/>
            <a:ext cx="9028091" cy="1692771"/>
          </a:xfrm>
          <a:prstGeom prst="rect">
            <a:avLst/>
          </a:prstGeom>
        </p:spPr>
        <p:txBody>
          <a:bodyPr wrap="square">
            <a:spAutoFit/>
          </a:bodyPr>
          <a:lstStyle/>
          <a:p>
            <a:endParaRPr lang="fr-FR" sz="1400" b="1" i="1" dirty="0">
              <a:solidFill>
                <a:srgbClr val="000000"/>
              </a:solidFill>
              <a:latin typeface="Times New Roman, serif"/>
            </a:endParaRPr>
          </a:p>
          <a:p>
            <a:endParaRPr lang="fr-FR" sz="1400" dirty="0">
              <a:solidFill>
                <a:srgbClr val="000000"/>
              </a:solidFill>
              <a:latin typeface="Times New Roman, serif"/>
            </a:endParaRPr>
          </a:p>
          <a:p>
            <a:endParaRPr lang="fr-FR" sz="1400" b="1" i="1" dirty="0">
              <a:solidFill>
                <a:srgbClr val="000000"/>
              </a:solidFill>
              <a:latin typeface="Times New Roman, serif"/>
            </a:endParaRPr>
          </a:p>
          <a:p>
            <a:endParaRPr lang="fr-FR" sz="1600" b="1" i="1" dirty="0">
              <a:solidFill>
                <a:srgbClr val="000000"/>
              </a:solidFill>
              <a:latin typeface="Times New Roman, serif"/>
            </a:endParaRPr>
          </a:p>
          <a:p>
            <a:endParaRPr lang="fr-FR" sz="1600" dirty="0">
              <a:solidFill>
                <a:srgbClr val="000000"/>
              </a:solidFill>
              <a:latin typeface="Times New Roman" panose="02020603050405020304" pitchFamily="18" charset="0"/>
            </a:endParaRPr>
          </a:p>
          <a:p>
            <a:endParaRPr lang="fr-FR" sz="1600" dirty="0">
              <a:solidFill>
                <a:srgbClr val="000000"/>
              </a:solidFill>
              <a:latin typeface="Times New Roman" panose="02020603050405020304" pitchFamily="18" charset="0"/>
            </a:endParaRPr>
          </a:p>
          <a:p>
            <a:endParaRPr lang="fr-FR" sz="1400" b="0" u="none" strike="noStrike" dirty="0">
              <a:solidFill>
                <a:srgbClr val="000000"/>
              </a:solidFill>
              <a:effectLst/>
              <a:latin typeface="Times New Roman" panose="02020603050405020304" pitchFamily="18" charset="0"/>
              <a:cs typeface="Times New Roman" panose="02020603050405020304" pitchFamily="18" charset="0"/>
            </a:endParaRPr>
          </a:p>
        </p:txBody>
      </p:sp>
      <p:sp>
        <p:nvSpPr>
          <p:cNvPr id="3" name="Rectangle 2"/>
          <p:cNvSpPr/>
          <p:nvPr/>
        </p:nvSpPr>
        <p:spPr>
          <a:xfrm>
            <a:off x="388189" y="604863"/>
            <a:ext cx="8529309" cy="3354765"/>
          </a:xfrm>
          <a:prstGeom prst="rect">
            <a:avLst/>
          </a:prstGeom>
        </p:spPr>
        <p:txBody>
          <a:bodyPr wrap="square">
            <a:spAutoFit/>
          </a:bodyPr>
          <a:lstStyle/>
          <a:p>
            <a:r>
              <a:rPr lang="fr-FR" sz="2400" b="1" u="sng" dirty="0">
                <a:solidFill>
                  <a:srgbClr val="000000"/>
                </a:solidFill>
                <a:latin typeface="Times New Roman" panose="02020603050405020304" pitchFamily="18" charset="0"/>
              </a:rPr>
              <a:t>Cafés philo 2020-2021</a:t>
            </a:r>
            <a:endParaRPr lang="fr-FR" sz="1600" dirty="0">
              <a:solidFill>
                <a:srgbClr val="000000"/>
              </a:solidFill>
              <a:latin typeface="Times New Roman" panose="02020603050405020304" pitchFamily="18" charset="0"/>
            </a:endParaRPr>
          </a:p>
          <a:p>
            <a:endParaRPr lang="fr-CA" sz="1600" dirty="0" smtClean="0">
              <a:solidFill>
                <a:srgbClr val="000000"/>
              </a:solidFill>
              <a:latin typeface="Times New Roman, serif"/>
            </a:endParaRPr>
          </a:p>
          <a:p>
            <a:r>
              <a:rPr lang="fr-CA" sz="1600" dirty="0" smtClean="0">
                <a:solidFill>
                  <a:srgbClr val="000000"/>
                </a:solidFill>
                <a:latin typeface="Times New Roman, serif"/>
              </a:rPr>
              <a:t>Les </a:t>
            </a:r>
            <a:r>
              <a:rPr lang="fr-CA" sz="1600" dirty="0">
                <a:solidFill>
                  <a:srgbClr val="000000"/>
                </a:solidFill>
                <a:latin typeface="Times New Roman, serif"/>
              </a:rPr>
              <a:t>jeudi de 14h00 à 17h00, avec les classes de terminales générales</a:t>
            </a:r>
          </a:p>
          <a:p>
            <a:r>
              <a:rPr lang="fr-CA" sz="1400" dirty="0">
                <a:solidFill>
                  <a:srgbClr val="000000"/>
                </a:solidFill>
                <a:latin typeface="Times New Roman, serif"/>
              </a:rPr>
              <a:t>Intervenants: M. JEAN-PIERRE (enseignant de Philosophie), Mme DARIDAN (enseignante de </a:t>
            </a:r>
          </a:p>
          <a:p>
            <a:r>
              <a:rPr lang="fr-CA" sz="1400" dirty="0">
                <a:solidFill>
                  <a:srgbClr val="000000"/>
                </a:solidFill>
                <a:latin typeface="Times New Roman, serif"/>
              </a:rPr>
              <a:t>Lettres) et M. R. OTTO (Anthropologue-Sociologue)</a:t>
            </a:r>
            <a:r>
              <a:rPr lang="fr-FR" sz="1600" dirty="0">
                <a:solidFill>
                  <a:srgbClr val="000000"/>
                </a:solidFill>
                <a:effectLst/>
                <a:latin typeface="Times New Roman" panose="02020603050405020304" pitchFamily="18" charset="0"/>
                <a:cs typeface="Times New Roman" panose="02020603050405020304" pitchFamily="18" charset="0"/>
              </a:rPr>
              <a:t/>
            </a:r>
            <a:br>
              <a:rPr lang="fr-FR" sz="1600" dirty="0">
                <a:solidFill>
                  <a:srgbClr val="000000"/>
                </a:solidFill>
                <a:effectLst/>
                <a:latin typeface="Times New Roman" panose="02020603050405020304" pitchFamily="18" charset="0"/>
                <a:cs typeface="Times New Roman" panose="02020603050405020304" pitchFamily="18" charset="0"/>
              </a:rPr>
            </a:br>
            <a:endParaRPr lang="fr-FR" sz="1400" dirty="0">
              <a:solidFill>
                <a:srgbClr val="000000"/>
              </a:solidFill>
              <a:effectLst/>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fr-CA" sz="1400" dirty="0">
                <a:solidFill>
                  <a:srgbClr val="000000"/>
                </a:solidFill>
                <a:latin typeface="Times New Roman, serif"/>
              </a:rPr>
              <a:t>Le jeudi 17 septembre 2020 : « Autorité et liberté »</a:t>
            </a:r>
          </a:p>
          <a:p>
            <a:pPr marL="285750" indent="-285750">
              <a:buFont typeface="Arial" panose="020B0604020202020204" pitchFamily="34" charset="0"/>
              <a:buChar char="•"/>
            </a:pPr>
            <a:r>
              <a:rPr lang="fr-CA" sz="1400" dirty="0">
                <a:solidFill>
                  <a:srgbClr val="000000"/>
                </a:solidFill>
                <a:latin typeface="Times New Roman, serif"/>
              </a:rPr>
              <a:t>Le jeudi 15 octobre 2020 : « Comment sauvegarder la pudeur à l'ère de l'exhibitionnisme ? »</a:t>
            </a:r>
          </a:p>
          <a:p>
            <a:pPr indent="-285750">
              <a:buFont typeface="Arial" panose="020B0604020202020204" pitchFamily="34" charset="0"/>
              <a:buChar char="•"/>
            </a:pPr>
            <a:r>
              <a:rPr lang="fr-CA" sz="1400" dirty="0">
                <a:solidFill>
                  <a:srgbClr val="000000"/>
                </a:solidFill>
                <a:latin typeface="Times New Roman, serif"/>
              </a:rPr>
              <a:t>Le jeudi 12 novembre 2020 : « Homosexualité : phénomène de mode ou liberté sexuelle ? »</a:t>
            </a:r>
          </a:p>
          <a:p>
            <a:pPr indent="-285750">
              <a:buFont typeface="Arial" panose="020B0604020202020204" pitchFamily="34" charset="0"/>
              <a:buChar char="•"/>
            </a:pPr>
            <a:r>
              <a:rPr lang="fr-CA" sz="1400" dirty="0">
                <a:solidFill>
                  <a:srgbClr val="000000"/>
                </a:solidFill>
                <a:latin typeface="Times New Roman, serif"/>
              </a:rPr>
              <a:t>Le jeudi 19 novembre 2020 : « La liberté d’expression »</a:t>
            </a:r>
          </a:p>
          <a:p>
            <a:pPr indent="-285750">
              <a:buFont typeface="Arial" panose="020B0604020202020204" pitchFamily="34" charset="0"/>
              <a:buChar char="•"/>
            </a:pPr>
            <a:endParaRPr lang="fr-CA" sz="1400" dirty="0">
              <a:solidFill>
                <a:srgbClr val="000000"/>
              </a:solidFill>
              <a:latin typeface="Times New Roman, serif"/>
            </a:endParaRPr>
          </a:p>
          <a:p>
            <a:r>
              <a:rPr lang="fr-FR" sz="1400" dirty="0">
                <a:solidFill>
                  <a:srgbClr val="000000"/>
                </a:solidFill>
                <a:latin typeface="Times New Roman, serif"/>
              </a:rPr>
              <a:t> </a:t>
            </a:r>
          </a:p>
          <a:p>
            <a:endParaRPr lang="fr-FR" sz="1600" dirty="0">
              <a:solidFill>
                <a:srgbClr val="000000"/>
              </a:solidFill>
              <a:latin typeface="Times New Roman" panose="02020603050405020304" pitchFamily="18" charset="0"/>
            </a:endParaRPr>
          </a:p>
          <a:p>
            <a:endParaRPr lang="fr-FR" sz="1400" b="0" u="none" strike="noStrike"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8094138"/>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2088</TotalTime>
  <Words>214</Words>
  <Application>Microsoft Office PowerPoint</Application>
  <PresentationFormat>Affichage à l'écran (4:3)</PresentationFormat>
  <Paragraphs>114</Paragraphs>
  <Slides>17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17</vt:i4>
      </vt:variant>
    </vt:vector>
  </HeadingPairs>
  <TitlesOfParts>
    <vt:vector size="23" baseType="lpstr">
      <vt:lpstr>Arial</vt:lpstr>
      <vt:lpstr>Calibri</vt:lpstr>
      <vt:lpstr>Calibri Light</vt:lpstr>
      <vt:lpstr>Times New Roman</vt:lpstr>
      <vt:lpstr>Times New Roman, serif</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Participation aux concours</vt:lpstr>
      <vt:lpstr>Ateliers hebdomadaires</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helene</dc:creator>
  <cp:lastModifiedBy>helene simorre palaysi</cp:lastModifiedBy>
  <cp:revision>123</cp:revision>
  <dcterms:created xsi:type="dcterms:W3CDTF">2019-01-28T14:27:42Z</dcterms:created>
  <dcterms:modified xsi:type="dcterms:W3CDTF">2021-06-15T20:08:25Z</dcterms:modified>
</cp:coreProperties>
</file>