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18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009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19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9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84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800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59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68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2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949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268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11CE2-AFE9-44BD-8602-A78066BD7A4B}" type="datetimeFigureOut">
              <a:rPr lang="fr-FR" smtClean="0"/>
              <a:t>14/02/2022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834F2-64C4-4467-9298-FBEDA45E7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64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021495" y="225169"/>
            <a:ext cx="7765775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LA SPÉCIALITÉ  MATHÉMATIQUES </a:t>
            </a:r>
            <a:endParaRPr kumimoji="0" lang="fr-F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Image 4" descr="Macintosh HD:Users:macbook:Desktop:image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118" y="1774391"/>
            <a:ext cx="5323945" cy="410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504762" y="1774391"/>
            <a:ext cx="13872052" cy="5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60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-218152"/>
            <a:ext cx="6096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DES COMPÉTENCES MATHÉMATIQUES INDISPENSABLES pour une poursuite d’études en classe préparatoire aux grandes écoles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DES COMPETENCES MATHEMATIQUES NÉCESSAIRES dans de nombreux domaines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 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TÉLÉCOMMUNICATION et INFORMATIQUE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TRAITEMENT DE L’INFORMATION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MÉDICAL ET BIO-MÉDICAL (PASS)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RECHERCHE ET DÉVELOPPEMENT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FINANCES ET RISQUES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MARKETING ET GESTION COMMERCIALE DANS LE SECTEUR INDUSTRIEL ET DE SERVICES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LOGISTIQUE ET GESTION DE PRODUCTION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ENVIRONNEMENT</a:t>
            </a:r>
          </a:p>
          <a:p>
            <a:pPr>
              <a:spcAft>
                <a:spcPts val="0"/>
              </a:spcAft>
            </a:pPr>
            <a:r>
              <a:rPr lang="fr-FR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3" name="Image 2" descr="Macintosh HD:Users:macbook:Desktop:images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739636"/>
            <a:ext cx="2628900" cy="2454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417638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2890" y="270457"/>
            <a:ext cx="895081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2C3543"/>
                </a:solidFill>
                <a:latin typeface="Mulish"/>
              </a:rPr>
              <a:t>Parmi tous les enseignements de spécialité, il existe plus de 426 « triplettes » possibles (c’est-à-dire un choix de 3 spécialités). Filière par filière, voici un petit guide </a:t>
            </a:r>
            <a:r>
              <a:rPr lang="fr-FR" sz="2800" i="1" dirty="0">
                <a:solidFill>
                  <a:srgbClr val="2C3543"/>
                </a:solidFill>
                <a:latin typeface="Mulish"/>
              </a:rPr>
              <a:t>Made In Up2school Bac,</a:t>
            </a:r>
            <a:r>
              <a:rPr lang="fr-FR" sz="2800" dirty="0">
                <a:solidFill>
                  <a:srgbClr val="2C3543"/>
                </a:solidFill>
                <a:latin typeface="Mulish"/>
              </a:rPr>
              <a:t> détaillant le choix des matières qui semblent les plus judicieuses selon ton projet.</a:t>
            </a:r>
          </a:p>
          <a:p>
            <a:r>
              <a:rPr lang="fr-FR" sz="2800" dirty="0">
                <a:solidFill>
                  <a:srgbClr val="2C3543"/>
                </a:solidFill>
                <a:latin typeface="Mulish"/>
              </a:rPr>
              <a:t>Sache que, en principe, aucune filière ne peut refuser un candidat pour le choix des enseignements de spécialité. Néanmoins, il existe tout de même des « attendus » selon chaque formation. Il s’agit d’un ensemble de compétences, de connaissances, d’appétences ou de façons de travailler pour lesquelles certains enseignements préparent mieux que d’autres; et sont donc à privilégier.</a:t>
            </a:r>
            <a:endParaRPr lang="fr-FR" sz="2800" b="0" i="0" dirty="0">
              <a:solidFill>
                <a:srgbClr val="2C3543"/>
              </a:solidFill>
              <a:effectLst/>
              <a:latin typeface="Mulish"/>
            </a:endParaRPr>
          </a:p>
        </p:txBody>
      </p:sp>
    </p:spTree>
    <p:extLst>
      <p:ext uri="{BB962C8B-B14F-4D97-AF65-F5344CB8AC3E}">
        <p14:creationId xmlns:p14="http://schemas.microsoft.com/office/powerpoint/2010/main" val="164328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0000">
        <p14:reveal/>
      </p:transition>
    </mc:Choice>
    <mc:Fallback xmlns="">
      <p:transition spd="slow" advClick="0" advTm="2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130297"/>
              </p:ext>
            </p:extLst>
          </p:nvPr>
        </p:nvGraphicFramePr>
        <p:xfrm>
          <a:off x="1584102" y="824250"/>
          <a:ext cx="9478851" cy="5638336"/>
        </p:xfrm>
        <a:graphic>
          <a:graphicData uri="http://schemas.openxmlformats.org/drawingml/2006/table">
            <a:tbl>
              <a:tblPr/>
              <a:tblGrid>
                <a:gridCol w="1764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3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9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1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69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</a:rPr>
                        <a:t>Etudes visées</a:t>
                      </a:r>
                      <a:endParaRPr lang="fr-FR" sz="1400" dirty="0">
                        <a:effectLst/>
                      </a:endParaRP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4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</a:rPr>
                        <a:t>Enseignements de spécialité conseillés en 1</a:t>
                      </a:r>
                      <a:r>
                        <a:rPr lang="fr-FR" sz="1400" b="1" baseline="30000">
                          <a:solidFill>
                            <a:srgbClr val="FFFFFF"/>
                          </a:solidFill>
                          <a:effectLst/>
                        </a:rPr>
                        <a:t>ère</a:t>
                      </a:r>
                      <a:endParaRPr lang="fr-FR" sz="1400">
                        <a:effectLst/>
                      </a:endParaRP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4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</a:rPr>
                        <a:t>Enseignements de spécialité conseillés en T</a:t>
                      </a:r>
                      <a:r>
                        <a:rPr lang="fr-FR" sz="1400" b="1" baseline="30000">
                          <a:solidFill>
                            <a:srgbClr val="FFFFFF"/>
                          </a:solidFill>
                          <a:effectLst/>
                        </a:rPr>
                        <a:t>ale</a:t>
                      </a:r>
                      <a:endParaRPr lang="fr-FR" sz="1400">
                        <a:effectLst/>
                      </a:endParaRP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4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</a:rPr>
                        <a:t>Options</a:t>
                      </a:r>
                      <a:endParaRPr lang="fr-FR" sz="1400" dirty="0">
                        <a:effectLst/>
                      </a:endParaRP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4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173">
                <a:tc>
                  <a:txBody>
                    <a:bodyPr/>
                    <a:lstStyle/>
                    <a:p>
                      <a:pPr fontAlgn="ctr"/>
                      <a:r>
                        <a:rPr lang="fr-FR" sz="1400" b="1">
                          <a:effectLst/>
                        </a:rPr>
                        <a:t>CPGE scientifique</a:t>
                      </a:r>
                      <a:endParaRPr lang="fr-FR" sz="1400">
                        <a:effectLst/>
                      </a:endParaRPr>
                    </a:p>
                    <a:p>
                      <a:pPr fontAlgn="ctr"/>
                      <a:r>
                        <a:rPr lang="fr-FR" sz="1400">
                          <a:effectLst/>
                        </a:rPr>
                        <a:t>MPSI, PCSI, PTSI, TSI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Mathématiques *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Physique-chimie (PC)*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Sciences de l’ingénieur (SI) </a:t>
                      </a:r>
                      <a:r>
                        <a:rPr lang="fr-FR" sz="1400" b="1">
                          <a:effectLst/>
                        </a:rPr>
                        <a:t>ou</a:t>
                      </a:r>
                      <a:r>
                        <a:rPr lang="fr-FR" sz="1400">
                          <a:effectLst/>
                        </a:rPr>
                        <a:t> Sciences de la vie et de la Terre (SVT) </a:t>
                      </a:r>
                      <a:r>
                        <a:rPr lang="fr-FR" sz="1400" b="1">
                          <a:effectLst/>
                        </a:rPr>
                        <a:t>ou</a:t>
                      </a:r>
                      <a:r>
                        <a:rPr lang="fr-FR" sz="1400">
                          <a:effectLst/>
                        </a:rPr>
                        <a:t> Numérique et science informatique (NSI)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Mathématiques*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Physique-chimie*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 dirty="0">
                          <a:effectLst/>
                        </a:rPr>
                        <a:t>. Mathématiques expertes* (en terminale)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9001">
                <a:tc>
                  <a:txBody>
                    <a:bodyPr/>
                    <a:lstStyle/>
                    <a:p>
                      <a:pPr fontAlgn="ctr"/>
                      <a:r>
                        <a:rPr lang="fr-FR" sz="1400" b="1">
                          <a:effectLst/>
                        </a:rPr>
                        <a:t>CPGE scientifique</a:t>
                      </a:r>
                      <a:endParaRPr lang="fr-FR" sz="1400">
                        <a:effectLst/>
                      </a:endParaRPr>
                    </a:p>
                    <a:p>
                      <a:pPr fontAlgn="ctr"/>
                      <a:r>
                        <a:rPr lang="fr-FR" sz="1400">
                          <a:effectLst/>
                        </a:rPr>
                        <a:t>BCPST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 dirty="0">
                          <a:effectLst/>
                        </a:rPr>
                        <a:t>Mathématiques *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 dirty="0">
                          <a:effectLst/>
                        </a:rPr>
                        <a:t>Physique-chimie (PC)*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 dirty="0">
                          <a:effectLst/>
                        </a:rPr>
                        <a:t>Sciences de la vie et de la Terre (SVT)*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>
                          <a:effectLst/>
                        </a:rPr>
                        <a:t>1. Mathématiques + 2. Sciences de la vie et de la Terre (SVT)</a:t>
                      </a:r>
                    </a:p>
                    <a:p>
                      <a:pPr fontAlgn="ctr"/>
                      <a:r>
                        <a:rPr lang="fr-FR" sz="1400" b="1">
                          <a:effectLst/>
                        </a:rPr>
                        <a:t>ou</a:t>
                      </a:r>
                      <a:r>
                        <a:rPr lang="fr-FR" sz="1400">
                          <a:effectLst/>
                        </a:rPr>
                        <a:t> 1. Mathématiques + 2. Physique-chimie (PC)</a:t>
                      </a:r>
                    </a:p>
                    <a:p>
                      <a:pPr fontAlgn="ctr"/>
                      <a:r>
                        <a:rPr lang="fr-FR" sz="1400" b="1">
                          <a:effectLst/>
                        </a:rPr>
                        <a:t>ou</a:t>
                      </a:r>
                      <a:r>
                        <a:rPr lang="fr-FR" sz="1400">
                          <a:effectLst/>
                        </a:rPr>
                        <a:t> 1. Sciences de la vie et de la Terre (SVT) + 2. Physique-chimie (PC)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 dirty="0">
                          <a:effectLst/>
                        </a:rPr>
                        <a:t>. Mathématiques complémentaires* (en terminale) pour la combinaison SVT + PC</a:t>
                      </a:r>
                    </a:p>
                    <a:p>
                      <a:pPr fontAlgn="ctr"/>
                      <a:r>
                        <a:rPr lang="fr-FR" sz="1400" dirty="0">
                          <a:effectLst/>
                        </a:rPr>
                        <a:t>. Mathématiques expertes pour les autres combinaisons (en terminale)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731">
                <a:tc>
                  <a:txBody>
                    <a:bodyPr/>
                    <a:lstStyle/>
                    <a:p>
                      <a:pPr fontAlgn="ctr"/>
                      <a:r>
                        <a:rPr lang="fr-FR" sz="1400" b="1">
                          <a:effectLst/>
                        </a:rPr>
                        <a:t>CPGE économique</a:t>
                      </a:r>
                      <a:r>
                        <a:rPr lang="fr-FR" sz="1400">
                          <a:effectLst/>
                        </a:rPr>
                        <a:t> (ex-ECE, ECS</a:t>
                      </a:r>
                      <a:r>
                        <a:rPr lang="fr-FR" sz="1400" b="1">
                          <a:effectLst/>
                        </a:rPr>
                        <a:t>**</a:t>
                      </a:r>
                      <a:r>
                        <a:rPr lang="fr-FR" sz="1400">
                          <a:effectLst/>
                        </a:rPr>
                        <a:t>)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>
                          <a:effectLst/>
                        </a:rPr>
                        <a:t>1. Mathématiques *</a:t>
                      </a:r>
                    </a:p>
                    <a:p>
                      <a:pPr fontAlgn="ctr"/>
                      <a:r>
                        <a:rPr lang="fr-FR" sz="1400">
                          <a:effectLst/>
                        </a:rPr>
                        <a:t>+ 2 autres spécialités parmi Histoire-géographie, géopolitique et sciences politiques (HGGSP) </a:t>
                      </a:r>
                      <a:r>
                        <a:rPr lang="fr-FR" sz="1400" b="1">
                          <a:effectLst/>
                        </a:rPr>
                        <a:t>ou </a:t>
                      </a:r>
                      <a:r>
                        <a:rPr lang="fr-FR" sz="1400">
                          <a:effectLst/>
                        </a:rPr>
                        <a:t>Sciences économiques et sociales (SES)</a:t>
                      </a:r>
                    </a:p>
                    <a:p>
                      <a:pPr fontAlgn="ctr"/>
                      <a:r>
                        <a:rPr lang="fr-FR" sz="1400" b="1">
                          <a:effectLst/>
                        </a:rPr>
                        <a:t>ou</a:t>
                      </a:r>
                      <a:r>
                        <a:rPr lang="fr-FR" sz="1400">
                          <a:effectLst/>
                        </a:rPr>
                        <a:t> Autres spécialités possibles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Mathématiques*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Autre spécialité possible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endParaRPr lang="fr-FR" sz="1400" dirty="0">
                        <a:effectLst/>
                      </a:endParaRP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949262" y="347730"/>
            <a:ext cx="703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En classe préparatoire aux grandes écoles</a:t>
            </a:r>
          </a:p>
        </p:txBody>
      </p:sp>
    </p:spTree>
    <p:extLst>
      <p:ext uri="{BB962C8B-B14F-4D97-AF65-F5344CB8AC3E}">
        <p14:creationId xmlns:p14="http://schemas.microsoft.com/office/powerpoint/2010/main" val="71741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000">
        <p14:reveal/>
      </p:transition>
    </mc:Choice>
    <mc:Fallback xmlns="">
      <p:transition spd="slow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635716"/>
              </p:ext>
            </p:extLst>
          </p:nvPr>
        </p:nvGraphicFramePr>
        <p:xfrm>
          <a:off x="914401" y="888643"/>
          <a:ext cx="9968247" cy="5177306"/>
        </p:xfrm>
        <a:graphic>
          <a:graphicData uri="http://schemas.openxmlformats.org/drawingml/2006/table">
            <a:tbl>
              <a:tblPr/>
              <a:tblGrid>
                <a:gridCol w="1855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8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1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2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37263">
                <a:tc>
                  <a:txBody>
                    <a:bodyPr/>
                    <a:lstStyle/>
                    <a:p>
                      <a:pPr fontAlgn="ctr"/>
                      <a:r>
                        <a:rPr lang="fr-FR" sz="1400" b="1" dirty="0">
                          <a:effectLst/>
                        </a:rPr>
                        <a:t>Ecole d’ingénieurs </a:t>
                      </a:r>
                      <a:r>
                        <a:rPr lang="fr-FR" sz="1400" dirty="0">
                          <a:effectLst/>
                        </a:rPr>
                        <a:t>post-bac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>
                          <a:effectLst/>
                        </a:rPr>
                        <a:t>1. Mathématiques *</a:t>
                      </a:r>
                    </a:p>
                    <a:p>
                      <a:pPr fontAlgn="ctr"/>
                      <a:r>
                        <a:rPr lang="fr-FR" sz="1400">
                          <a:effectLst/>
                        </a:rPr>
                        <a:t>2. Physique-chimie (PC)* </a:t>
                      </a:r>
                      <a:r>
                        <a:rPr lang="fr-FR" sz="1400" b="1">
                          <a:effectLst/>
                        </a:rPr>
                        <a:t>ou</a:t>
                      </a:r>
                      <a:r>
                        <a:rPr lang="fr-FR" sz="1400">
                          <a:effectLst/>
                        </a:rPr>
                        <a:t> Sciences de l’ingénieur (SI)* </a:t>
                      </a:r>
                      <a:r>
                        <a:rPr lang="fr-FR" sz="1400" b="1">
                          <a:effectLst/>
                        </a:rPr>
                        <a:t>ou</a:t>
                      </a:r>
                      <a:r>
                        <a:rPr lang="fr-FR" sz="1400">
                          <a:effectLst/>
                        </a:rPr>
                        <a:t> Sciences de la vie et de la Terre (SVT)* </a:t>
                      </a:r>
                      <a:r>
                        <a:rPr lang="fr-FR" sz="1400" b="1">
                          <a:effectLst/>
                        </a:rPr>
                        <a:t>ou</a:t>
                      </a:r>
                      <a:r>
                        <a:rPr lang="fr-FR" sz="1400">
                          <a:effectLst/>
                        </a:rPr>
                        <a:t> Numérique et science informatique (NSI)*</a:t>
                      </a:r>
                    </a:p>
                    <a:p>
                      <a:pPr fontAlgn="ctr"/>
                      <a:r>
                        <a:rPr lang="fr-FR" sz="1400">
                          <a:effectLst/>
                        </a:rPr>
                        <a:t>3. Autre spécialité possible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>
                          <a:effectLst/>
                        </a:rPr>
                        <a:t>1. Mathématiques</a:t>
                      </a:r>
                    </a:p>
                    <a:p>
                      <a:pPr fontAlgn="ctr"/>
                      <a:r>
                        <a:rPr lang="fr-FR" sz="1400">
                          <a:effectLst/>
                        </a:rPr>
                        <a:t>2. Autre enseignement scientifique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 dirty="0">
                          <a:effectLst/>
                        </a:rPr>
                        <a:t>. Mathématiques expertes* (en terminale)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504">
                <a:tc rowSpan="2">
                  <a:txBody>
                    <a:bodyPr/>
                    <a:lstStyle/>
                    <a:p>
                      <a:pPr fontAlgn="ctr"/>
                      <a:r>
                        <a:rPr lang="fr-FR" sz="1400" b="1" dirty="0">
                          <a:effectLst/>
                        </a:rPr>
                        <a:t>Médecine</a:t>
                      </a:r>
                      <a:br>
                        <a:rPr lang="fr-FR" sz="1400" b="1" dirty="0">
                          <a:effectLst/>
                        </a:rPr>
                      </a:br>
                      <a:endParaRPr lang="fr-FR" sz="1400" dirty="0">
                        <a:effectLst/>
                      </a:endParaRP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>
                          <a:effectLst/>
                        </a:rPr>
                        <a:t>Voie PASS :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Mathématiques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Physique-chimie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SVT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>
                          <a:effectLst/>
                        </a:rPr>
                        <a:t>Voie PASS :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>
                          <a:effectLst/>
                        </a:rPr>
                        <a:t>Physique-Chimie + SVT</a:t>
                      </a:r>
                    </a:p>
                    <a:p>
                      <a:pPr fontAlgn="ctr">
                        <a:buFont typeface="+mj-lt"/>
                        <a:buAutoNum type="arabicPeriod"/>
                      </a:pPr>
                      <a:r>
                        <a:rPr lang="fr-FR" sz="1400" b="1">
                          <a:effectLst/>
                        </a:rPr>
                        <a:t>ou</a:t>
                      </a:r>
                      <a:r>
                        <a:rPr lang="fr-FR" sz="1400">
                          <a:effectLst/>
                        </a:rPr>
                        <a:t> Mathématiques + Physique-Chimie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400" dirty="0">
                          <a:effectLst/>
                        </a:rPr>
                        <a:t>. Mathématiques complémentaires* (en terminale) pour la combinaison SVT + PC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ctr"/>
                      <a:r>
                        <a:rPr lang="fr-FR" sz="1400" dirty="0">
                          <a:effectLst/>
                        </a:rPr>
                        <a:t>Voie L.AS</a:t>
                      </a:r>
                    </a:p>
                    <a:p>
                      <a:pPr fontAlgn="ctr"/>
                      <a:r>
                        <a:rPr lang="fr-FR" sz="1400" dirty="0">
                          <a:effectLst/>
                        </a:rPr>
                        <a:t>3 puis 2 spécialités en cohérence avec la Licence choisie</a:t>
                      </a:r>
                    </a:p>
                    <a:p>
                      <a:pPr fontAlgn="ctr"/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endParaRPr lang="fr-FR" sz="1400" dirty="0">
                        <a:effectLst/>
                      </a:endParaRPr>
                    </a:p>
                  </a:txBody>
                  <a:tcPr marL="11372" marR="11372" marT="11372" marB="1137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90455"/>
      </p:ext>
    </p:extLst>
  </p:cSld>
  <p:clrMapOvr>
    <a:masterClrMapping/>
  </p:clrMapOvr>
  <p:transition spd="slow" advClick="0" advTm="1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log.educpros.fr/julien-gossa/files/2019/02/CD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865" y="803319"/>
            <a:ext cx="7534141" cy="568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477296" y="433987"/>
            <a:ext cx="6040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                        </a:t>
            </a:r>
            <a:r>
              <a:rPr lang="fr-FR" sz="2800" dirty="0"/>
              <a:t>A L’université</a:t>
            </a:r>
          </a:p>
        </p:txBody>
      </p:sp>
    </p:spTree>
    <p:extLst>
      <p:ext uri="{BB962C8B-B14F-4D97-AF65-F5344CB8AC3E}">
        <p14:creationId xmlns:p14="http://schemas.microsoft.com/office/powerpoint/2010/main" val="86280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533</Words>
  <Application>Microsoft Office PowerPoint</Application>
  <PresentationFormat>Grand écran</PresentationFormat>
  <Paragraphs>72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MS Mincho</vt:lpstr>
      <vt:lpstr>Arial</vt:lpstr>
      <vt:lpstr>Calibri</vt:lpstr>
      <vt:lpstr>Calibri Light</vt:lpstr>
      <vt:lpstr>Cambria</vt:lpstr>
      <vt:lpstr>Mulish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DONA-ERIE</dc:creator>
  <cp:lastModifiedBy>Proviseur Adjoint</cp:lastModifiedBy>
  <cp:revision>15</cp:revision>
  <dcterms:created xsi:type="dcterms:W3CDTF">2021-01-15T20:24:15Z</dcterms:created>
  <dcterms:modified xsi:type="dcterms:W3CDTF">2022-02-14T18:17:13Z</dcterms:modified>
</cp:coreProperties>
</file>