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2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4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1BCD51-82ED-47AC-B45D-D4BFE63DA3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F87FFC-6FA2-4841-BE9D-6D61E6266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123587-E212-4B99-BC98-194CDB8CA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D54-472D-485F-A6C2-A5D4F0C59156}" type="datetimeFigureOut">
              <a:rPr lang="fr-FR" smtClean="0"/>
              <a:t>13/02/2022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DED7A3-6335-4F5A-82A1-EC8A9DDC6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304C0F-3E88-4E5E-BB9F-005434888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8330-6F2A-497D-82D6-2F54ED0AFE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862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3D79CA-8B15-4582-AD9F-AF3C7EC2B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0186DC-6A3E-4376-81B3-92AE81263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441636-BE6F-484A-98F4-938C9FE94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D54-472D-485F-A6C2-A5D4F0C59156}" type="datetimeFigureOut">
              <a:rPr lang="fr-FR" smtClean="0"/>
              <a:t>13/02/2022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1CA83D-C646-4B51-873F-7C9049C41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06D61C-24EA-40B9-AA9C-2598081EB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8330-6F2A-497D-82D6-2F54ED0AFE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0041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1DFE91-9C0F-497E-951C-07AA50C32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2B2FBA-8328-46D2-80B6-2F50BAA2C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EB6393-D191-4469-9413-BD3934FBA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D54-472D-485F-A6C2-A5D4F0C59156}" type="datetimeFigureOut">
              <a:rPr lang="fr-FR" smtClean="0"/>
              <a:t>13/02/2022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30317B-3B51-4A59-BCCC-EE7B42350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098B3A-C95E-4158-BA6B-EB1DF0755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8330-6F2A-497D-82D6-2F54ED0AFE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9715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E9BE1-F324-451B-B7E0-C6D2AE047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DCA76D-5DD1-4C88-A416-322E60823D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C52C2FE-EE87-4550-AB77-827AAA8EBA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C76E31-898B-49D1-B9FF-980F91C25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D54-472D-485F-A6C2-A5D4F0C59156}" type="datetimeFigureOut">
              <a:rPr lang="fr-FR" smtClean="0"/>
              <a:t>13/02/2022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D6690E0-F4DC-46A0-9617-AFD2A5B86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8898BF-8E9D-48E3-9EF0-202B84CD7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8330-6F2A-497D-82D6-2F54ED0AFE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88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881877-85A0-46D2-957B-DDF4A2075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0745EAA-4091-47F5-AAFB-6506BE3B8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DE87D3D-C8B6-4107-A8DA-5E3A84AAC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069395B-EFBC-445A-BDB8-71CE8545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23460A-FFC8-4B97-8D31-431ACCDA26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D0367DE-508E-4F1F-9415-755365349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D54-472D-485F-A6C2-A5D4F0C59156}" type="datetimeFigureOut">
              <a:rPr lang="fr-FR" smtClean="0"/>
              <a:t>13/02/2022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1C7489E-D909-4C59-932D-C1B00A256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274BC1F-E5A1-4F5D-AC9E-6540BA10E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8330-6F2A-497D-82D6-2F54ED0AFE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0950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F2D5C-9B9F-4337-A51B-28D90353B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AE43EBE-0362-4250-8F41-480093D9C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D54-472D-485F-A6C2-A5D4F0C59156}" type="datetimeFigureOut">
              <a:rPr lang="fr-FR" smtClean="0"/>
              <a:t>13/02/2022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DB2A8EB-46B4-4847-A160-24E4151A1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3B67D0D-FA0C-4233-B9F0-CF1AB7354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8330-6F2A-497D-82D6-2F54ED0AFE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687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6F818F-7ADD-4512-9A16-37EFAF377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D54-472D-485F-A6C2-A5D4F0C59156}" type="datetimeFigureOut">
              <a:rPr lang="fr-FR" smtClean="0"/>
              <a:t>13/02/2022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F23F844-CF3C-4CC8-8200-5B49CD8E7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2B61BF-5898-42FD-A609-2A978E18D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8330-6F2A-497D-82D6-2F54ED0AFE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9798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5E3BE3-BB5F-4FA9-8531-E89867C56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93952B-07B9-4E92-AEC8-E80C7FC6C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ACF243-B868-4651-B40C-4880BE8A05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856E8DE-69BF-4EF8-91F2-9FEA64467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D54-472D-485F-A6C2-A5D4F0C59156}" type="datetimeFigureOut">
              <a:rPr lang="fr-FR" smtClean="0"/>
              <a:t>13/02/2022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ED7B4FC-B436-4545-90FD-45E10E131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C6CC142-ED6B-4658-B0C2-D9CAE1E62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8330-6F2A-497D-82D6-2F54ED0AFE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539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0BCBBA-75E5-42B1-9D00-8E1467CF7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5EFFF0A-ED7B-42BB-BC40-E4FC92EA99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D23455-C2F7-4A9A-9BF1-8BF9A79C8C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19FB0F6-8878-4694-8D92-DE93ED9FA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D54-472D-485F-A6C2-A5D4F0C59156}" type="datetimeFigureOut">
              <a:rPr lang="fr-FR" smtClean="0"/>
              <a:t>13/02/2022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D1A9DB-3EF7-4D16-B386-0979EEA30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D4EDD94-72A4-4B82-89B2-647D1FCD5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8330-6F2A-497D-82D6-2F54ED0AFE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78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65BD0E-4BBD-4383-BB28-A3C33E5DB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5745594-4E2B-45B8-BB59-C5E40D6A22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E64588-7145-4362-9166-1E134A18F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D54-472D-485F-A6C2-A5D4F0C59156}" type="datetimeFigureOut">
              <a:rPr lang="fr-FR" smtClean="0"/>
              <a:t>13/02/2022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C7ECE3-2FA5-4A78-9F42-58EEC8552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E9BA9E-2D1B-49C0-B9F6-F291AEC5A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8330-6F2A-497D-82D6-2F54ED0AFE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60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FC912F2-1958-4959-B47A-55CB4C9E01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6023D56-F163-4983-AA17-8986A4B1A2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ED6AFF-494D-4587-962F-848FD782D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8D54-472D-485F-A6C2-A5D4F0C59156}" type="datetimeFigureOut">
              <a:rPr lang="fr-FR" smtClean="0"/>
              <a:t>13/02/2022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D1A9A6-C68E-477E-9BED-2C4C6EB1A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91BC84-B11B-4C9E-807B-44A4CE65C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8330-6F2A-497D-82D6-2F54ED0AFE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6080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7290FA6-D47C-4520-ACB0-77543323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FFC326-36DB-443E-B3CC-1C233914E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D0109A-05FE-4AD1-B6F6-A05F704E0F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E8D54-472D-485F-A6C2-A5D4F0C59156}" type="datetimeFigureOut">
              <a:rPr lang="fr-FR" smtClean="0"/>
              <a:t>13/02/2022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26911A-B684-4FE5-A762-E4B7879607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A73A1F-CB69-4483-BF8E-8E6EA84650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78330-6F2A-497D-82D6-2F54ED0AFE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353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4A927CD-500A-41F8-BDC3-CBF39CBDE7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980950"/>
              </p:ext>
            </p:extLst>
          </p:nvPr>
        </p:nvGraphicFramePr>
        <p:xfrm>
          <a:off x="15885" y="-69668"/>
          <a:ext cx="12192000" cy="724117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009135">
                  <a:extLst>
                    <a:ext uri="{9D8B030D-6E8A-4147-A177-3AD203B41FA5}">
                      <a16:colId xmlns:a16="http://schemas.microsoft.com/office/drawing/2014/main" val="937847268"/>
                    </a:ext>
                  </a:extLst>
                </a:gridCol>
                <a:gridCol w="6182865">
                  <a:extLst>
                    <a:ext uri="{9D8B030D-6E8A-4147-A177-3AD203B41FA5}">
                      <a16:colId xmlns:a16="http://schemas.microsoft.com/office/drawing/2014/main" val="1816743164"/>
                    </a:ext>
                  </a:extLst>
                </a:gridCol>
              </a:tblGrid>
              <a:tr h="375816"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Spécialité  LLCE Anglais  (Langue Littérature Culture Etrangère)</a:t>
                      </a:r>
                      <a:endParaRPr lang="fr-FR" sz="2000" dirty="0">
                        <a:solidFill>
                          <a:schemeClr val="tx1"/>
                        </a:solidFill>
                        <a:latin typeface="MV Boli" panose="02000500030200090000" pitchFamily="2" charset="0"/>
                        <a:cs typeface="MV Boli" panose="02000500030200090000" pitchFamily="2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781204"/>
                  </a:ext>
                </a:extLst>
              </a:tr>
              <a:tr h="1503264">
                <a:tc gridSpan="2">
                  <a:txBody>
                    <a:bodyPr/>
                    <a:lstStyle/>
                    <a:p>
                      <a:pPr algn="l" fontAlgn="base"/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Objectifs:</a:t>
                      </a:r>
                      <a:b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</a:b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Développer sa réflexion , à l’écrit et à l’oral</a:t>
                      </a:r>
                    </a:p>
                    <a:p>
                      <a:pPr algn="l" fontAlgn="base"/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Développer le goût de lire (des œuvres intégrales, des extraits littéraires..)</a:t>
                      </a:r>
                    </a:p>
                    <a:p>
                      <a:pPr algn="l" fontAlgn="base"/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Découvrir des repères historiques et culturels</a:t>
                      </a:r>
                    </a:p>
                    <a:p>
                      <a:pPr algn="l" fontAlgn="base"/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Découvrir des auteurs, des genres, des courants littéraires et artistiques (théâtre, cinéma, peinture, musique, architecture...)</a:t>
                      </a:r>
                    </a:p>
                    <a:p>
                      <a:pPr algn="ctr"/>
                      <a:endParaRPr lang="fr-FR" sz="1800" b="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90328"/>
                  </a:ext>
                </a:extLst>
              </a:tr>
              <a:tr h="375816">
                <a:tc>
                  <a:txBody>
                    <a:bodyPr/>
                    <a:lstStyle/>
                    <a:p>
                      <a:pPr algn="l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Thématiques en classe de PREMIERE (4 heures)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Thématiques en classe de TERMINALE (6 heures)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033556"/>
                  </a:ext>
                </a:extLst>
              </a:tr>
              <a:tr h="3796937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- Imaginaires</a:t>
                      </a:r>
                    </a:p>
                    <a:p>
                      <a:pPr fontAlgn="base"/>
                      <a:r>
                        <a:rPr lang="fr-FR" dirty="0"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Imagination créatrice et visionnaire</a:t>
                      </a:r>
                    </a:p>
                    <a:p>
                      <a:pPr fontAlgn="base"/>
                      <a:r>
                        <a:rPr lang="fr-FR" dirty="0"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Imaginaires effrayants</a:t>
                      </a:r>
                    </a:p>
                    <a:p>
                      <a:pPr fontAlgn="base"/>
                      <a:r>
                        <a:rPr lang="fr-FR" dirty="0"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Utopies et dystopies</a:t>
                      </a:r>
                    </a:p>
                    <a:p>
                      <a:r>
                        <a:rPr lang="fr-FR" b="1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- Rencontres</a:t>
                      </a:r>
                    </a:p>
                    <a:p>
                      <a:pPr fontAlgn="base"/>
                      <a:r>
                        <a:rPr lang="fr-FR" dirty="0">
                          <a:solidFill>
                            <a:schemeClr val="tx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Relation entre l’individu et le groupe</a:t>
                      </a:r>
                      <a:br>
                        <a:rPr lang="fr-FR" dirty="0">
                          <a:solidFill>
                            <a:schemeClr val="tx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</a:br>
                      <a:r>
                        <a:rPr lang="fr-FR" dirty="0">
                          <a:solidFill>
                            <a:schemeClr val="tx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Confrontation à la différence</a:t>
                      </a:r>
                    </a:p>
                    <a:p>
                      <a:pPr fontAlgn="base"/>
                      <a:r>
                        <a:rPr lang="fr-FR" dirty="0">
                          <a:solidFill>
                            <a:schemeClr val="tx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Amour et amitié</a:t>
                      </a:r>
                    </a:p>
                    <a:p>
                      <a:endParaRPr lang="fr-FR" b="1" dirty="0">
                        <a:solidFill>
                          <a:schemeClr val="tx1"/>
                        </a:solidFill>
                        <a:latin typeface="MV Boli" panose="02000500030200090000" pitchFamily="2" charset="0"/>
                        <a:cs typeface="MV Boli" panose="02000500030200090000" pitchFamily="2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- Arts et Débats d’Idées</a:t>
                      </a:r>
                      <a:br>
                        <a:rPr lang="fr-FR" b="1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</a:br>
                      <a:r>
                        <a:rPr lang="fr-FR" sz="1800" b="0" kern="1200" dirty="0">
                          <a:solidFill>
                            <a:schemeClr val="dk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Art et contestation</a:t>
                      </a:r>
                      <a:br>
                        <a:rPr lang="fr-FR" dirty="0"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</a:br>
                      <a:r>
                        <a:rPr lang="fr-FR" sz="1800" b="0" kern="1200" dirty="0">
                          <a:solidFill>
                            <a:schemeClr val="dk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L'art qui fait débat</a:t>
                      </a:r>
                      <a:br>
                        <a:rPr lang="fr-FR" dirty="0"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</a:br>
                      <a:r>
                        <a:rPr lang="fr-FR" sz="1800" b="0" kern="1200" dirty="0">
                          <a:solidFill>
                            <a:schemeClr val="dk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L'art du débat</a:t>
                      </a:r>
                      <a:endParaRPr lang="fr-FR" b="1" dirty="0">
                        <a:solidFill>
                          <a:schemeClr val="tx1"/>
                        </a:solidFill>
                        <a:latin typeface="MV Boli" panose="02000500030200090000" pitchFamily="2" charset="0"/>
                        <a:cs typeface="MV Boli" panose="02000500030200090000" pitchFamily="2" charset="0"/>
                      </a:endParaRPr>
                    </a:p>
                    <a:p>
                      <a:pPr fontAlgn="base"/>
                      <a:r>
                        <a:rPr lang="fr-FR" b="1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- Expression et Construction de Soi</a:t>
                      </a:r>
                      <a:br>
                        <a:rPr lang="fr-FR" b="1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</a:b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Expression des émotions</a:t>
                      </a:r>
                      <a:b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</a:b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Mise en scène de soi</a:t>
                      </a:r>
                      <a:b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</a:b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Initiation , apprentissage</a:t>
                      </a:r>
                      <a:b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</a:br>
                      <a:r>
                        <a:rPr lang="fr-FR" b="1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- Voyages, Territoires et Frontières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FR" sz="1800" b="0" kern="1200" dirty="0">
                          <a:solidFill>
                            <a:schemeClr val="dk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Exploration et aventure</a:t>
                      </a:r>
                      <a:br>
                        <a:rPr lang="fr-FR" dirty="0"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</a:br>
                      <a:r>
                        <a:rPr lang="fr-FR" sz="1800" b="0" kern="1200" dirty="0">
                          <a:solidFill>
                            <a:schemeClr val="dk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Ancrages et héritages</a:t>
                      </a:r>
                      <a:br>
                        <a:rPr lang="fr-FR" dirty="0"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</a:br>
                      <a:r>
                        <a:rPr lang="fr-FR" sz="1800" b="0" kern="1200" dirty="0">
                          <a:solidFill>
                            <a:schemeClr val="dk1"/>
                          </a:solidFill>
                          <a:effectLst/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Migration et exil</a:t>
                      </a:r>
                      <a:endParaRPr lang="fr-FR" b="1" dirty="0">
                        <a:solidFill>
                          <a:schemeClr val="tx1"/>
                        </a:solidFill>
                        <a:latin typeface="MV Boli" panose="02000500030200090000" pitchFamily="2" charset="0"/>
                        <a:cs typeface="MV Boli" panose="02000500030200090000" pitchFamily="2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876936"/>
                  </a:ext>
                </a:extLst>
              </a:tr>
              <a:tr h="523911"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Œuvres intégrales: deux œuvres littéraires</a:t>
                      </a:r>
                    </a:p>
                    <a:p>
                      <a:r>
                        <a:rPr lang="fr-FR" b="1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                  Une œuvre filmique (facultative)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Œuvres intégrales: deux œuvres littéraires</a:t>
                      </a:r>
                    </a:p>
                    <a:p>
                      <a:r>
                        <a:rPr lang="fr-FR" b="1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                   Une œuvre filmique 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6010698"/>
                  </a:ext>
                </a:extLst>
              </a:tr>
            </a:tbl>
          </a:graphicData>
        </a:graphic>
      </p:graphicFrame>
      <p:pic>
        <p:nvPicPr>
          <p:cNvPr id="18" name="Image 17">
            <a:extLst>
              <a:ext uri="{FF2B5EF4-FFF2-40B4-BE49-F238E27FC236}">
                <a16:creationId xmlns:a16="http://schemas.microsoft.com/office/drawing/2014/main" id="{CC945C18-0400-48EC-9195-8C80E48A7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570" y="4914924"/>
            <a:ext cx="1024217" cy="153909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9DE86F1-5B12-464D-B7EC-DF701BBBF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912" y="5033719"/>
            <a:ext cx="1052491" cy="142029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AA948E0-F8ED-4236-A030-DA0F955C3F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8787" y="2909917"/>
            <a:ext cx="1184367" cy="181884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D9521D6-14DD-404B-AEFA-98CCCF3FDD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0767" y="2808809"/>
            <a:ext cx="1263610" cy="168481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D87981E-51BD-41D3-B4DD-9E5534AC26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0767" y="4673265"/>
            <a:ext cx="1399249" cy="164973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0EAB953-C1B6-44A9-9EC0-B1F7435C14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14857" y="81034"/>
            <a:ext cx="2177143" cy="121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257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67E73622-BB74-43FB-A017-D080C3DB7C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909209"/>
              </p:ext>
            </p:extLst>
          </p:nvPr>
        </p:nvGraphicFramePr>
        <p:xfrm>
          <a:off x="0" y="0"/>
          <a:ext cx="12192000" cy="689454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505236828"/>
                    </a:ext>
                  </a:extLst>
                </a:gridCol>
              </a:tblGrid>
              <a:tr h="12102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Epreuves de fin de Terminale  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u="sng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Si</a:t>
                      </a:r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 spécialité gardée en Terminale (</a:t>
                      </a:r>
                      <a:r>
                        <a:rPr lang="fr-FR" sz="2800" b="1" dirty="0" err="1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coeff</a:t>
                      </a:r>
                      <a:r>
                        <a:rPr lang="fr-FR" sz="2800" b="1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. 16)</a:t>
                      </a:r>
                    </a:p>
                    <a:p>
                      <a:pPr algn="ctr"/>
                      <a:endParaRPr lang="LID4096" sz="2000" dirty="0">
                        <a:latin typeface="MV Boli" panose="02000500030200090000" pitchFamily="2" charset="0"/>
                        <a:cs typeface="MV Boli" panose="0200050003020009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507551"/>
                  </a:ext>
                </a:extLst>
              </a:tr>
              <a:tr h="2981254">
                <a:tc>
                  <a:txBody>
                    <a:bodyPr/>
                    <a:lstStyle/>
                    <a:p>
                      <a:pPr algn="ctr"/>
                      <a:r>
                        <a:rPr lang="fr-FR" sz="2400" b="1" u="sng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Evaluation orale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dirty="0"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20 minutes (10’ présentation + 10’ interaction)</a:t>
                      </a:r>
                      <a:endParaRPr lang="fr-FR" sz="2400" b="1" u="sng" dirty="0">
                        <a:solidFill>
                          <a:schemeClr val="tx1"/>
                        </a:solidFill>
                        <a:latin typeface="MV Boli" panose="02000500030200090000" pitchFamily="2" charset="0"/>
                        <a:cs typeface="MV Boli" panose="02000500030200090000" pitchFamily="2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Dossier personnel préparé par l’élève, de 4/6 documents sur une ou plusieurs thématiques de 1</a:t>
                      </a:r>
                      <a:r>
                        <a:rPr lang="fr-FR" sz="2400" b="1" baseline="30000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ère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 ou Terminale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fr-FR" sz="1000" b="1" dirty="0">
                        <a:solidFill>
                          <a:schemeClr val="tx1"/>
                        </a:solidFill>
                        <a:latin typeface="MV Boli" panose="02000500030200090000" pitchFamily="2" charset="0"/>
                        <a:cs typeface="MV Boli" panose="02000500030200090000" pitchFamily="2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u="sng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Evaluation écrite</a:t>
                      </a:r>
                      <a:r>
                        <a:rPr lang="fr-FR" sz="2400" b="1" u="none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 (3h30)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u="none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Synthèse de 3 ou 4 documents, guidée par une consigne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u="none" dirty="0">
                          <a:solidFill>
                            <a:schemeClr val="tx1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Traduction d’un passage avec dictionnaire unilingue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LID4096" dirty="0">
                        <a:latin typeface="MV Boli" panose="02000500030200090000" pitchFamily="2" charset="0"/>
                        <a:cs typeface="MV Boli" panose="0200050003020009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872763"/>
                  </a:ext>
                </a:extLst>
              </a:tr>
              <a:tr h="2566384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chemeClr val="accent2"/>
                          </a:solidFill>
                          <a:latin typeface="MV Boli" panose="02000500030200090000" pitchFamily="2" charset="0"/>
                          <a:cs typeface="MV Boli" panose="02000500030200090000" pitchFamily="2" charset="0"/>
                        </a:rPr>
                        <a:t>PROFILS POUR LE CHOIX DE LLCE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r-FR" b="1" dirty="0">
                        <a:latin typeface="MV Boli" panose="02000500030200090000" pitchFamily="2" charset="0"/>
                        <a:cs typeface="MV Boli" panose="02000500030200090000" pitchFamily="2" charset="0"/>
                      </a:endParaRPr>
                    </a:p>
                    <a:p>
                      <a:pPr fontAlgn="base"/>
                      <a:r>
                        <a:rPr lang="fr-FR" sz="2000" b="1" i="0" kern="1200" dirty="0">
                          <a:solidFill>
                            <a:schemeClr val="dk1"/>
                          </a:solidFill>
                          <a:effectLst/>
                          <a:latin typeface="MV Boli" panose="02000500030200090000" pitchFamily="2" charset="0"/>
                          <a:ea typeface="+mn-ea"/>
                          <a:cs typeface="MV Boli" panose="02000500030200090000" pitchFamily="2" charset="0"/>
                        </a:rPr>
                        <a:t>Etudes universitaires en sciences humaines ou en langues,</a:t>
                      </a:r>
                    </a:p>
                    <a:p>
                      <a:pPr fontAlgn="base"/>
                      <a:r>
                        <a:rPr lang="fr-FR" sz="2000" b="1" i="0" kern="1200" dirty="0">
                          <a:solidFill>
                            <a:schemeClr val="dk1"/>
                          </a:solidFill>
                          <a:effectLst/>
                          <a:latin typeface="MV Boli" panose="02000500030200090000" pitchFamily="2" charset="0"/>
                          <a:ea typeface="+mn-ea"/>
                          <a:cs typeface="MV Boli" panose="02000500030200090000" pitchFamily="2" charset="0"/>
                        </a:rPr>
                        <a:t>Classes préparatoires littéraire,</a:t>
                      </a:r>
                    </a:p>
                    <a:p>
                      <a:pPr fontAlgn="base"/>
                      <a:r>
                        <a:rPr lang="fr-FR" sz="2000" b="1" i="0" kern="1200" dirty="0">
                          <a:solidFill>
                            <a:schemeClr val="dk1"/>
                          </a:solidFill>
                          <a:effectLst/>
                          <a:latin typeface="MV Boli" panose="02000500030200090000" pitchFamily="2" charset="0"/>
                          <a:ea typeface="+mn-ea"/>
                          <a:cs typeface="MV Boli" panose="02000500030200090000" pitchFamily="2" charset="0"/>
                        </a:rPr>
                        <a:t>Sciences Po,</a:t>
                      </a:r>
                    </a:p>
                    <a:p>
                      <a:pPr fontAlgn="base"/>
                      <a:r>
                        <a:rPr lang="fr-FR" sz="2000" b="1" i="0" kern="1200" dirty="0">
                          <a:solidFill>
                            <a:schemeClr val="dk1"/>
                          </a:solidFill>
                          <a:effectLst/>
                          <a:latin typeface="MV Boli" panose="02000500030200090000" pitchFamily="2" charset="0"/>
                          <a:ea typeface="+mn-ea"/>
                          <a:cs typeface="MV Boli" panose="02000500030200090000" pitchFamily="2" charset="0"/>
                        </a:rPr>
                        <a:t>Grandes écoles,</a:t>
                      </a:r>
                    </a:p>
                    <a:p>
                      <a:pPr fontAlgn="base"/>
                      <a:r>
                        <a:rPr lang="fr-FR" sz="2000" b="1" i="0" kern="1200" dirty="0">
                          <a:solidFill>
                            <a:schemeClr val="dk1"/>
                          </a:solidFill>
                          <a:effectLst/>
                          <a:latin typeface="MV Boli" panose="02000500030200090000" pitchFamily="2" charset="0"/>
                          <a:ea typeface="+mn-ea"/>
                          <a:cs typeface="MV Boli" panose="02000500030200090000" pitchFamily="2" charset="0"/>
                        </a:rPr>
                        <a:t>BTS tourisme ou arts et culture...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240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272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288</Words>
  <Application>Microsoft Office PowerPoint</Application>
  <PresentationFormat>Grand écran</PresentationFormat>
  <Paragraphs>37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MV Boli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SPECIALITE  LLCE ‘classique’ Anglais  LANGUE, LITTÉRATURE ET CULTURE ETRANGERE</dc:title>
  <dc:creator>sophiebns</dc:creator>
  <cp:lastModifiedBy>Audrey Alliaume</cp:lastModifiedBy>
  <cp:revision>51</cp:revision>
  <dcterms:created xsi:type="dcterms:W3CDTF">2021-01-07T12:44:21Z</dcterms:created>
  <dcterms:modified xsi:type="dcterms:W3CDTF">2022-02-13T21:22:39Z</dcterms:modified>
</cp:coreProperties>
</file>