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90" r:id="rId2"/>
  </p:sldMasterIdLst>
  <p:notesMasterIdLst>
    <p:notesMasterId r:id="rId6"/>
  </p:notesMasterIdLst>
  <p:handoutMasterIdLst>
    <p:handoutMasterId r:id="rId7"/>
  </p:handoutMasterIdLst>
  <p:sldIdLst>
    <p:sldId id="315" r:id="rId3"/>
    <p:sldId id="310" r:id="rId4"/>
    <p:sldId id="314" r:id="rId5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68EEA"/>
    <a:srgbClr val="E36BA7"/>
    <a:srgbClr val="FDA403"/>
    <a:srgbClr val="66FFFF"/>
    <a:srgbClr val="CCFF66"/>
    <a:srgbClr val="FFD243"/>
    <a:srgbClr val="1C1850"/>
    <a:srgbClr val="FFC9C9"/>
    <a:srgbClr val="33CC33"/>
    <a:srgbClr val="00AAE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5862" autoAdjust="0"/>
  </p:normalViewPr>
  <p:slideViewPr>
    <p:cSldViewPr>
      <p:cViewPr>
        <p:scale>
          <a:sx n="70" d="100"/>
          <a:sy n="70" d="100"/>
        </p:scale>
        <p:origin x="-2142" y="-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3210" y="-90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3AF89-13BB-4816-85EA-4A1A797E1659}" type="datetimeFigureOut">
              <a:rPr lang="fr-FR" smtClean="0"/>
              <a:pPr/>
              <a:t>23/05/2017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94324-E739-4F5A-A5AD-4A4391DD752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007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80DFFA7-D311-4C04-891B-1275E432F7EC}" type="datetimeFigureOut">
              <a:rPr lang="fr-FR"/>
              <a:pPr>
                <a:defRPr/>
              </a:pPr>
              <a:t>23/05/2017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F0D9A2-AFB5-4A74-A08D-AF944EB8AC2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27240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F0D9A2-AFB5-4A74-A08D-AF944EB8AC25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19978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niveaux de maîtrise des composantes du socle commun sont fixés par le conseil de classe de fin d’année de troisième.</a:t>
            </a:r>
          </a:p>
          <a:p>
            <a:r>
              <a:rPr lang="fr-FR" dirty="0"/>
              <a:t>Pour la première épreuve terminale</a:t>
            </a:r>
            <a:r>
              <a:rPr lang="fr-FR" baseline="0" dirty="0"/>
              <a:t> écrite, deux disciplines sur les trois : physique-chimie, SVT, technologie, seront évaluées.</a:t>
            </a:r>
          </a:p>
          <a:p>
            <a:r>
              <a:rPr lang="fr-FR" baseline="0" dirty="0"/>
              <a:t>L’épreuve orale a lieu dans l’établissement entre le 15 avril et le dernier jour des épreuves écrites : le parcours éducatif de santé ne fait pas partie des parcours présentés lors de cette épreuve.</a:t>
            </a:r>
          </a:p>
          <a:p>
            <a:r>
              <a:rPr lang="fr-FR" baseline="0" dirty="0"/>
              <a:t>L’évaluation du niveau pour un enseignement de complément ou la LSF est effectuée par le professeur en charge de l’enseignement</a:t>
            </a:r>
            <a:r>
              <a:rPr lang="fr-FR" baseline="0" dirty="0" smtClean="0"/>
              <a:t>.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F0D9A2-AFB5-4A74-A08D-AF944EB8AC25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19978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F0D9A2-AFB5-4A74-A08D-AF944EB8AC25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1997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6805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cs typeface="Arial" pitchFamily="34" charset="0"/>
              </a:defRPr>
            </a:lvl1pPr>
          </a:lstStyle>
          <a:p>
            <a:fld id="{524C8911-2C3E-4ABF-8FC8-714B3A73F011}" type="datetime1">
              <a:rPr lang="fr-FR" altLang="fr-FR"/>
              <a:pPr/>
              <a:t>23/05/2017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cs typeface="Arial" pitchFamily="34" charset="0"/>
              </a:defRPr>
            </a:lvl1pPr>
          </a:lstStyle>
          <a:p>
            <a:r>
              <a:rPr lang="fr-FR" altLang="fr-FR"/>
              <a:t>Document de travail à ne pas diffuser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cs typeface="Arial" pitchFamily="34" charset="0"/>
              </a:defRPr>
            </a:lvl1pPr>
          </a:lstStyle>
          <a:p>
            <a:fld id="{8FECE3FF-E3B6-4B09-969F-25142EA41C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4201151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C1850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="" xmlns:p14="http://schemas.microsoft.com/office/powerpoint/2010/main" val="174277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7956550" y="6408738"/>
            <a:ext cx="647700" cy="1889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68233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7545" y="1484784"/>
            <a:ext cx="4028256" cy="453660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28256" cy="453660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7956550" y="6408738"/>
            <a:ext cx="647700" cy="1889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87810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5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67544" y="1916832"/>
            <a:ext cx="8136904" cy="40427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7544" y="1412776"/>
            <a:ext cx="5702424" cy="36004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7956550" y="6408738"/>
            <a:ext cx="647700" cy="1889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28220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7956550" y="6408738"/>
            <a:ext cx="647700" cy="1889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30798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 descr="fond 3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 userDrawn="1"/>
        </p:nvSpPr>
        <p:spPr>
          <a:xfrm>
            <a:off x="1259632" y="1556792"/>
            <a:ext cx="6552728" cy="1446550"/>
          </a:xfrm>
          <a:prstGeom prst="rect">
            <a:avLst/>
          </a:prstGeom>
          <a:solidFill>
            <a:srgbClr val="00AAE6"/>
          </a:solidFill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COLLÈGE RENTRÉE</a:t>
            </a:r>
          </a:p>
          <a:p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2016</a:t>
            </a:r>
          </a:p>
        </p:txBody>
      </p:sp>
    </p:spTree>
    <p:extLst>
      <p:ext uri="{BB962C8B-B14F-4D97-AF65-F5344CB8AC3E}">
        <p14:creationId xmlns="" xmlns:p14="http://schemas.microsoft.com/office/powerpoint/2010/main" val="360546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 userDrawn="1"/>
        </p:nvSpPr>
        <p:spPr>
          <a:xfrm>
            <a:off x="468313" y="260350"/>
            <a:ext cx="8207375" cy="792163"/>
          </a:xfrm>
          <a:prstGeom prst="roundRect">
            <a:avLst/>
          </a:prstGeom>
          <a:solidFill>
            <a:srgbClr val="2E98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84213" y="163513"/>
            <a:ext cx="79914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DE LA PAGE DE CONTENU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412875"/>
            <a:ext cx="82073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Texte premier niveau </a:t>
            </a:r>
          </a:p>
          <a:p>
            <a:pPr lvl="1"/>
            <a:r>
              <a:rPr lang="fr-FR" altLang="fr-FR" dirty="0"/>
              <a:t>Texte deuxième niveau</a:t>
            </a:r>
          </a:p>
          <a:p>
            <a:pPr lvl="2"/>
            <a:r>
              <a:rPr lang="fr-FR" altLang="fr-FR" dirty="0"/>
              <a:t>Texte 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</a:p>
        </p:txBody>
      </p:sp>
      <p:sp>
        <p:nvSpPr>
          <p:cNvPr id="6150" name="ZoneTexte 2"/>
          <p:cNvSpPr txBox="1">
            <a:spLocks noChangeArrowheads="1"/>
          </p:cNvSpPr>
          <p:nvPr/>
        </p:nvSpPr>
        <p:spPr bwMode="auto">
          <a:xfrm>
            <a:off x="1979637" y="6453336"/>
            <a:ext cx="5400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fr-FR" altLang="fr-FR" sz="1400" baseline="0" dirty="0">
                <a:solidFill>
                  <a:srgbClr val="1C1850"/>
                </a:solidFill>
                <a:latin typeface="Calibri" pitchFamily="34" charset="0"/>
                <a:cs typeface="Calibri" pitchFamily="34" charset="0"/>
              </a:rPr>
              <a:t>Prérentrée 2016 </a:t>
            </a:r>
            <a:r>
              <a:rPr lang="fr-FR" altLang="fr-FR" sz="1400" baseline="0" dirty="0">
                <a:solidFill>
                  <a:srgbClr val="2E98D5"/>
                </a:solidFill>
                <a:latin typeface="Calibri" pitchFamily="34" charset="0"/>
                <a:cs typeface="Calibri" pitchFamily="34" charset="0"/>
              </a:rPr>
              <a:t>&gt; Bilan et perspectives</a:t>
            </a:r>
          </a:p>
        </p:txBody>
      </p:sp>
      <p:pic>
        <p:nvPicPr>
          <p:cNvPr id="3079" name="Image 1" descr="2014_MENESRlogo_horizontal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6324600"/>
            <a:ext cx="11509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necteur droit 18"/>
          <p:cNvCxnSpPr/>
          <p:nvPr userDrawn="1"/>
        </p:nvCxnSpPr>
        <p:spPr>
          <a:xfrm flipV="1">
            <a:off x="2017713" y="6332538"/>
            <a:ext cx="6657975" cy="11112"/>
          </a:xfrm>
          <a:prstGeom prst="line">
            <a:avLst/>
          </a:prstGeom>
          <a:ln w="38100" cap="rnd" cmpd="sng">
            <a:solidFill>
              <a:srgbClr val="BFBFB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1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6210300"/>
            <a:ext cx="622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 userDrawn="1"/>
        </p:nvSpPr>
        <p:spPr>
          <a:xfrm>
            <a:off x="8316416" y="6453336"/>
            <a:ext cx="324000" cy="324000"/>
          </a:xfrm>
          <a:prstGeom prst="ellipse">
            <a:avLst/>
          </a:prstGeom>
          <a:noFill/>
          <a:ln w="190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hangingPunct="0">
              <a:defRPr/>
            </a:pPr>
            <a:fld id="{F64F160C-7380-4CC3-AED1-632B31C3AA07}" type="slidenum">
              <a:rPr lang="fr-FR" altLang="fr-FR" sz="1400" smtClean="0">
                <a:solidFill>
                  <a:srgbClr val="A6A6A6"/>
                </a:solidFill>
                <a:latin typeface="Calibri" pitchFamily="34" charset="0"/>
              </a:rPr>
              <a:pPr algn="ctr" eaLnBrk="0" hangingPunct="0">
                <a:defRPr/>
              </a:pPr>
              <a:t>‹N°›</a:t>
            </a:fld>
            <a:endParaRPr lang="fr-FR" sz="1400" dirty="0"/>
          </a:p>
        </p:txBody>
      </p:sp>
      <p:pic>
        <p:nvPicPr>
          <p:cNvPr id="3083" name="Image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0795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062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/>
          <a:ea typeface="+mj-ea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  <a:ea typeface="Arial" charset="0"/>
          <a:cs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  <a:ea typeface="Arial" charset="0"/>
          <a:cs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  <a:ea typeface="Arial" charset="0"/>
          <a:cs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  <a:ea typeface="Arial" charset="0"/>
          <a:cs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ct val="60000"/>
        </a:spcBef>
        <a:spcAft>
          <a:spcPct val="40000"/>
        </a:spcAft>
        <a:buClr>
          <a:srgbClr val="FF0000"/>
        </a:buClr>
        <a:buSzPct val="100000"/>
        <a:buFont typeface="Akkurat-BoldExtra" pitchFamily="-84" charset="0"/>
        <a:buChar char="●"/>
        <a:defRPr sz="2000">
          <a:solidFill>
            <a:srgbClr val="1C1850"/>
          </a:solidFill>
          <a:latin typeface="Calibri"/>
          <a:ea typeface="+mn-ea"/>
          <a:cs typeface="Calibri"/>
        </a:defRPr>
      </a:lvl1pPr>
      <a:lvl2pPr marL="423863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Lucida Grande" pitchFamily="-84" charset="0"/>
        <a:buChar char="-"/>
        <a:defRPr sz="1500">
          <a:solidFill>
            <a:srgbClr val="1C1850"/>
          </a:solidFill>
          <a:latin typeface="Calibri"/>
          <a:ea typeface="+mn-ea"/>
          <a:cs typeface="Calibri"/>
        </a:defRPr>
      </a:lvl2pPr>
      <a:lvl3pPr marL="425450" indent="3175" algn="l" rtl="0" eaLnBrk="0" fontAlgn="base" hangingPunct="0">
        <a:spcBef>
          <a:spcPct val="20000"/>
        </a:spcBef>
        <a:spcAft>
          <a:spcPct val="0"/>
        </a:spcAft>
        <a:defRPr sz="1500">
          <a:solidFill>
            <a:srgbClr val="1C1850"/>
          </a:solidFill>
          <a:latin typeface="Calibri"/>
          <a:ea typeface="+mn-ea"/>
          <a:cs typeface="Calibri"/>
        </a:defRPr>
      </a:lvl3pPr>
      <a:lvl4pPr marL="617538" indent="-187325" algn="l" rtl="0" eaLnBrk="0" fontAlgn="base" hangingPunct="0">
        <a:spcBef>
          <a:spcPct val="20000"/>
        </a:spcBef>
        <a:spcAft>
          <a:spcPct val="0"/>
        </a:spcAft>
        <a:buClr>
          <a:srgbClr val="1C1850"/>
        </a:buClr>
        <a:buFont typeface="Arial" pitchFamily="34" charset="0"/>
        <a:buChar char="–"/>
        <a:defRPr sz="1100">
          <a:solidFill>
            <a:srgbClr val="1C1850"/>
          </a:solidFill>
          <a:latin typeface="Calibri"/>
          <a:ea typeface="+mn-ea"/>
          <a:cs typeface="Calibri"/>
        </a:defRPr>
      </a:lvl4pPr>
      <a:lvl5pPr marL="619125" indent="1209675" algn="l" rtl="0" eaLnBrk="0" fontAlgn="base" hangingPunct="0">
        <a:spcBef>
          <a:spcPct val="20000"/>
        </a:spcBef>
        <a:spcAft>
          <a:spcPct val="0"/>
        </a:spcAft>
        <a:defRPr sz="1100">
          <a:solidFill>
            <a:srgbClr val="1C1850"/>
          </a:solidFill>
          <a:latin typeface="Calibri"/>
          <a:ea typeface="+mn-ea"/>
          <a:cs typeface="Calibri"/>
        </a:defRPr>
      </a:lvl5pPr>
      <a:lvl6pPr marL="1076325" algn="l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1533525" algn="l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1990725" algn="l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2447925" algn="l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fr/pid285/bulletin_officiel.html?cid_bo=9727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ducation.gouv.fr/pid285/bulletin_officiel.html?cid_bo=10084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Le DNB </a:t>
            </a:r>
            <a:r>
              <a:rPr lang="fr-FR" dirty="0" smtClean="0"/>
              <a:t>: Déroulement des épreuves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79512" y="5067256"/>
            <a:ext cx="2412000" cy="648000"/>
          </a:xfrm>
          <a:prstGeom prst="roundRect">
            <a:avLst/>
          </a:prstGeom>
          <a:solidFill>
            <a:srgbClr val="FDA4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Mercredi 7 juin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4282" y="3000372"/>
            <a:ext cx="2412000" cy="117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Vendredi 30 juin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14282" y="1142984"/>
            <a:ext cx="2412000" cy="117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Jeudi 29 juin 2017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643174" y="2643182"/>
            <a:ext cx="6500826" cy="2357453"/>
          </a:xfrm>
          <a:prstGeom prst="roundRect">
            <a:avLst/>
          </a:prstGeom>
          <a:solidFill>
            <a:srgbClr val="CCFF6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b="1" dirty="0" smtClean="0">
                <a:solidFill>
                  <a:srgbClr val="1C1850"/>
                </a:solidFill>
              </a:rPr>
              <a:t>Première </a:t>
            </a:r>
            <a:r>
              <a:rPr lang="fr-FR" b="1" dirty="0">
                <a:solidFill>
                  <a:srgbClr val="1C1850"/>
                </a:solidFill>
              </a:rPr>
              <a:t>partie : analyse et compréhension de textes, maîtrise de différents langages</a:t>
            </a:r>
          </a:p>
          <a:p>
            <a:pPr marL="174625"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8h00 – 10h00 </a:t>
            </a:r>
            <a:r>
              <a:rPr lang="fr-FR" b="1" dirty="0" smtClean="0">
                <a:solidFill>
                  <a:srgbClr val="1C1850"/>
                </a:solidFill>
              </a:rPr>
              <a:t>: Histoire-géographie</a:t>
            </a:r>
            <a:r>
              <a:rPr lang="fr-FR" b="1" dirty="0">
                <a:solidFill>
                  <a:srgbClr val="1C1850"/>
                </a:solidFill>
              </a:rPr>
              <a:t>, </a:t>
            </a:r>
            <a:r>
              <a:rPr lang="fr-FR" b="1" dirty="0" smtClean="0">
                <a:solidFill>
                  <a:srgbClr val="1C1850"/>
                </a:solidFill>
              </a:rPr>
              <a:t>EMC / 50 pts </a:t>
            </a:r>
            <a:r>
              <a:rPr lang="fr-FR" dirty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2h</a:t>
            </a:r>
          </a:p>
          <a:p>
            <a:pPr marL="174625">
              <a:defRPr/>
            </a:pPr>
            <a:r>
              <a:rPr lang="fr-FR" sz="1400" dirty="0" smtClean="0">
                <a:solidFill>
                  <a:srgbClr val="1C1850"/>
                </a:solidFill>
              </a:rPr>
              <a:t>Pause : 15mn</a:t>
            </a:r>
            <a:endParaRPr lang="fr-FR" sz="1400" dirty="0">
              <a:solidFill>
                <a:srgbClr val="1C1850"/>
              </a:solidFill>
            </a:endParaRPr>
          </a:p>
          <a:p>
            <a:pPr marL="174625"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10h15 – 11h25 </a:t>
            </a:r>
            <a:r>
              <a:rPr lang="fr-FR" b="1" dirty="0" smtClean="0">
                <a:solidFill>
                  <a:srgbClr val="1C1850"/>
                </a:solidFill>
              </a:rPr>
              <a:t>: Français / 25pts : 1h10 </a:t>
            </a:r>
            <a:endParaRPr lang="fr-FR" b="1" dirty="0">
              <a:solidFill>
                <a:srgbClr val="1C1850"/>
              </a:solidFill>
            </a:endParaRPr>
          </a:p>
          <a:p>
            <a:pPr marL="174625">
              <a:spcBef>
                <a:spcPts val="1200"/>
              </a:spcBef>
              <a:defRPr/>
            </a:pPr>
            <a:r>
              <a:rPr lang="fr-FR" b="1" dirty="0">
                <a:solidFill>
                  <a:srgbClr val="1C1850"/>
                </a:solidFill>
              </a:rPr>
              <a:t>Deuxième partie </a:t>
            </a:r>
            <a:r>
              <a:rPr lang="fr-FR" b="1" dirty="0" smtClean="0">
                <a:solidFill>
                  <a:srgbClr val="1C1850"/>
                </a:solidFill>
              </a:rPr>
              <a:t>: Français / 25pts : 2h</a:t>
            </a:r>
            <a:endParaRPr lang="fr-FR" b="1" dirty="0">
              <a:solidFill>
                <a:srgbClr val="1C1850"/>
              </a:solidFill>
            </a:endParaRPr>
          </a:p>
          <a:p>
            <a:pPr marL="174625"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13h30 - 13h50 </a:t>
            </a:r>
            <a:r>
              <a:rPr lang="fr-FR" dirty="0" smtClean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Dictée 20 mn  </a:t>
            </a:r>
            <a:r>
              <a:rPr lang="fr-FR" sz="1400" dirty="0" smtClean="0">
                <a:solidFill>
                  <a:srgbClr val="1C1850"/>
                </a:solidFill>
              </a:rPr>
              <a:t>Pause : 10mn en salle</a:t>
            </a:r>
          </a:p>
          <a:p>
            <a:pPr marL="174625"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14h00 – 15h30 </a:t>
            </a:r>
            <a:r>
              <a:rPr lang="fr-FR" dirty="0" smtClean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Ecriture </a:t>
            </a:r>
            <a:r>
              <a:rPr lang="fr-FR" dirty="0" smtClean="0">
                <a:solidFill>
                  <a:srgbClr val="1C1850"/>
                </a:solidFill>
              </a:rPr>
              <a:t> 1h30</a:t>
            </a:r>
            <a:endParaRPr lang="fr-FR" dirty="0">
              <a:solidFill>
                <a:srgbClr val="1C185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771800" y="5049256"/>
            <a:ext cx="6156000" cy="684000"/>
          </a:xfrm>
          <a:prstGeom prst="roundRect">
            <a:avLst/>
          </a:prstGeom>
          <a:solidFill>
            <a:srgbClr val="FFD2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b="1" u="sng" dirty="0" smtClean="0">
                <a:solidFill>
                  <a:schemeClr val="tx1"/>
                </a:solidFill>
              </a:rPr>
              <a:t>Soutenance orale d’un projet </a:t>
            </a:r>
            <a:r>
              <a:rPr lang="fr-FR" b="1" dirty="0" smtClean="0">
                <a:solidFill>
                  <a:schemeClr val="tx1"/>
                </a:solidFill>
              </a:rPr>
              <a:t>/ 100 pts  </a:t>
            </a:r>
            <a:endParaRPr lang="fr-FR" sz="1600" dirty="0" smtClean="0">
              <a:solidFill>
                <a:schemeClr val="tx1"/>
              </a:solidFill>
            </a:endParaRPr>
          </a:p>
          <a:p>
            <a:pPr marL="174625">
              <a:defRPr/>
            </a:pPr>
            <a:r>
              <a:rPr lang="fr-FR" dirty="0" smtClean="0">
                <a:solidFill>
                  <a:schemeClr val="tx1"/>
                </a:solidFill>
              </a:rPr>
              <a:t>Exposé </a:t>
            </a:r>
            <a:r>
              <a:rPr lang="fr-FR" dirty="0">
                <a:solidFill>
                  <a:schemeClr val="tx1"/>
                </a:solidFill>
              </a:rPr>
              <a:t>: 5 </a:t>
            </a:r>
            <a:r>
              <a:rPr lang="fr-FR" dirty="0" smtClean="0">
                <a:solidFill>
                  <a:schemeClr val="tx1"/>
                </a:solidFill>
              </a:rPr>
              <a:t>minutes   </a:t>
            </a:r>
            <a:r>
              <a:rPr lang="fr-FR" dirty="0" smtClean="0">
                <a:solidFill>
                  <a:srgbClr val="1C1850"/>
                </a:solidFill>
              </a:rPr>
              <a:t>Entretien </a:t>
            </a:r>
            <a:r>
              <a:rPr lang="fr-FR" dirty="0">
                <a:solidFill>
                  <a:srgbClr val="1C1850"/>
                </a:solidFill>
              </a:rPr>
              <a:t>avec le jury : 10 minutes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771800" y="1129074"/>
            <a:ext cx="6156000" cy="1156918"/>
          </a:xfrm>
          <a:prstGeom prst="roundRect">
            <a:avLst/>
          </a:prstGeom>
          <a:solidFill>
            <a:srgbClr val="00B0F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8h00 - 10h00 </a:t>
            </a:r>
            <a:r>
              <a:rPr lang="fr-FR" dirty="0" smtClean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Mathématiques /50 points </a:t>
            </a:r>
            <a:r>
              <a:rPr lang="fr-FR" dirty="0" smtClean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2h</a:t>
            </a:r>
          </a:p>
          <a:p>
            <a:pPr>
              <a:defRPr/>
            </a:pPr>
            <a:r>
              <a:rPr lang="fr-FR" sz="1400" dirty="0" smtClean="0">
                <a:solidFill>
                  <a:srgbClr val="1C1850"/>
                </a:solidFill>
              </a:rPr>
              <a:t>Pause : 15mn</a:t>
            </a:r>
          </a:p>
          <a:p>
            <a:pPr>
              <a:defRPr/>
            </a:pPr>
            <a:r>
              <a:rPr lang="fr-FR" b="1" u="sng" dirty="0" smtClean="0">
                <a:solidFill>
                  <a:srgbClr val="1C1850"/>
                </a:solidFill>
              </a:rPr>
              <a:t>10h15-11h15</a:t>
            </a:r>
            <a:r>
              <a:rPr lang="fr-FR" dirty="0" smtClean="0">
                <a:solidFill>
                  <a:srgbClr val="1C1850"/>
                </a:solidFill>
              </a:rPr>
              <a:t> : </a:t>
            </a:r>
            <a:r>
              <a:rPr lang="fr-FR" b="1" dirty="0" smtClean="0">
                <a:solidFill>
                  <a:srgbClr val="1C1850"/>
                </a:solidFill>
              </a:rPr>
              <a:t>Physique-chimie</a:t>
            </a:r>
            <a:r>
              <a:rPr lang="fr-FR" b="1" dirty="0">
                <a:solidFill>
                  <a:srgbClr val="1C1850"/>
                </a:solidFill>
              </a:rPr>
              <a:t> </a:t>
            </a:r>
            <a:r>
              <a:rPr lang="fr-FR" b="1" dirty="0" smtClean="0">
                <a:solidFill>
                  <a:srgbClr val="1C1850"/>
                </a:solidFill>
              </a:rPr>
              <a:t>ou  SVT</a:t>
            </a:r>
            <a:r>
              <a:rPr lang="fr-FR" b="1" dirty="0">
                <a:solidFill>
                  <a:srgbClr val="1C1850"/>
                </a:solidFill>
              </a:rPr>
              <a:t> </a:t>
            </a:r>
            <a:r>
              <a:rPr lang="fr-FR" b="1" dirty="0" smtClean="0">
                <a:solidFill>
                  <a:srgbClr val="1C1850"/>
                </a:solidFill>
              </a:rPr>
              <a:t>ou </a:t>
            </a:r>
            <a:r>
              <a:rPr lang="fr-FR" b="1" dirty="0">
                <a:solidFill>
                  <a:srgbClr val="1C1850"/>
                </a:solidFill>
              </a:rPr>
              <a:t>technologie (2 disciplines</a:t>
            </a:r>
            <a:r>
              <a:rPr lang="fr-FR" b="1" dirty="0" smtClean="0">
                <a:solidFill>
                  <a:srgbClr val="1C1850"/>
                </a:solidFill>
              </a:rPr>
              <a:t>) / 50 points  </a:t>
            </a:r>
            <a:r>
              <a:rPr lang="fr-FR" dirty="0">
                <a:solidFill>
                  <a:srgbClr val="1C1850"/>
                </a:solidFill>
              </a:rPr>
              <a:t>: </a:t>
            </a:r>
            <a:r>
              <a:rPr lang="fr-FR" b="1" dirty="0" smtClean="0">
                <a:solidFill>
                  <a:srgbClr val="1C1850"/>
                </a:solidFill>
              </a:rPr>
              <a:t>1h</a:t>
            </a:r>
            <a:endParaRPr lang="fr-FR" b="1" dirty="0">
              <a:solidFill>
                <a:srgbClr val="1C1850"/>
              </a:solidFill>
            </a:endParaRPr>
          </a:p>
        </p:txBody>
      </p:sp>
      <p:sp>
        <p:nvSpPr>
          <p:cNvPr id="10" name="ZoneTexte 9">
            <a:hlinkClick r:id="rId3"/>
          </p:cNvPr>
          <p:cNvSpPr txBox="1"/>
          <p:nvPr/>
        </p:nvSpPr>
        <p:spPr>
          <a:xfrm>
            <a:off x="1744164" y="5886005"/>
            <a:ext cx="1699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chemeClr val="accent1">
                    <a:lumMod val="50000"/>
                  </a:schemeClr>
                </a:solidFill>
              </a:rPr>
              <a:t>NOTE DGESCO MPE</a:t>
            </a:r>
            <a:endParaRPr lang="fr-FR" sz="1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hlinkClick r:id="rId4"/>
          </p:cNvPr>
          <p:cNvSpPr txBox="1"/>
          <p:nvPr/>
        </p:nvSpPr>
        <p:spPr>
          <a:xfrm>
            <a:off x="4860032" y="5877271"/>
            <a:ext cx="2497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 smtClean="0">
                <a:solidFill>
                  <a:schemeClr val="accent1">
                    <a:lumMod val="50000"/>
                  </a:schemeClr>
                </a:solidFill>
              </a:rPr>
              <a:t>Note de service relative au </a:t>
            </a:r>
            <a:r>
              <a:rPr lang="fr-FR" sz="1200" b="1" i="1" dirty="0" err="1" smtClean="0">
                <a:solidFill>
                  <a:schemeClr val="accent1">
                    <a:lumMod val="50000"/>
                  </a:schemeClr>
                </a:solidFill>
              </a:rPr>
              <a:t>DNB</a:t>
            </a:r>
            <a:endParaRPr lang="fr-FR" sz="1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0092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Le DNB : ce qui est évalué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323528" y="5301244"/>
            <a:ext cx="2412000" cy="648000"/>
          </a:xfrm>
          <a:prstGeom prst="roundRect">
            <a:avLst/>
          </a:prstGeom>
          <a:solidFill>
            <a:srgbClr val="FDA4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Enseignements de complément et LSF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23528" y="3509960"/>
            <a:ext cx="2412000" cy="117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Examen terminal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23528" y="1480074"/>
            <a:ext cx="2412000" cy="117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Maîtrise du socle commun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939449" y="3068960"/>
            <a:ext cx="5904000" cy="2052000"/>
          </a:xfrm>
          <a:prstGeom prst="roundRect">
            <a:avLst/>
          </a:prstGeom>
          <a:solidFill>
            <a:srgbClr val="CCFF6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sz="1600" dirty="0">
                <a:solidFill>
                  <a:srgbClr val="1C1850"/>
                </a:solidFill>
              </a:rPr>
              <a:t>Trois épreuves sur 100 points chacune :</a:t>
            </a:r>
          </a:p>
          <a:p>
            <a:pPr marL="460375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épreuve écrite de mathématiques, physique-chimie, sciences de la vie et de la Terre, et technologie</a:t>
            </a:r>
          </a:p>
          <a:p>
            <a:pPr marL="460375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épreuve écrite de français, histoire et géographie, éducation morale et civique</a:t>
            </a:r>
          </a:p>
          <a:p>
            <a:pPr marL="460375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épreuve orale : soutenance d’un projet mené au cours des EPI ou d’un parcours(Avenir, citoyen, EAC)</a:t>
            </a:r>
          </a:p>
          <a:p>
            <a:pPr marL="174625">
              <a:defRPr/>
            </a:pPr>
            <a:r>
              <a:rPr lang="fr-FR" sz="1600" dirty="0">
                <a:solidFill>
                  <a:srgbClr val="1C1850"/>
                </a:solidFill>
              </a:rPr>
              <a:t>	</a:t>
            </a:r>
            <a:r>
              <a:rPr lang="fr-FR" dirty="0">
                <a:solidFill>
                  <a:srgbClr val="1C1850"/>
                </a:solidFill>
              </a:rPr>
              <a:t>Soit au maximum </a:t>
            </a:r>
            <a:r>
              <a:rPr lang="fr-FR" b="1" dirty="0">
                <a:solidFill>
                  <a:srgbClr val="1C1850"/>
                </a:solidFill>
              </a:rPr>
              <a:t>300 points</a:t>
            </a:r>
            <a:endParaRPr lang="fr-FR" sz="1600" dirty="0">
              <a:solidFill>
                <a:srgbClr val="1C185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939449" y="5202306"/>
            <a:ext cx="5904000" cy="864000"/>
          </a:xfrm>
          <a:prstGeom prst="roundRect">
            <a:avLst/>
          </a:prstGeom>
          <a:solidFill>
            <a:srgbClr val="FFD2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sz="1600" dirty="0">
                <a:solidFill>
                  <a:srgbClr val="1C1850"/>
                </a:solidFill>
              </a:rPr>
              <a:t>Objectifs d’apprentissage du cycle :</a:t>
            </a:r>
          </a:p>
          <a:p>
            <a:pPr marL="460375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atteints		10 points</a:t>
            </a:r>
          </a:p>
          <a:p>
            <a:pPr marL="460375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dépassés		20 points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939449" y="1129074"/>
            <a:ext cx="5904000" cy="1872000"/>
          </a:xfrm>
          <a:prstGeom prst="roundRect">
            <a:avLst/>
          </a:prstGeom>
          <a:solidFill>
            <a:srgbClr val="00B0F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600" dirty="0">
                <a:solidFill>
                  <a:srgbClr val="1C1850"/>
                </a:solidFill>
              </a:rPr>
              <a:t>Pour chacune des 8 composantes (objectifs du domaine 1,</a:t>
            </a:r>
          </a:p>
          <a:p>
            <a:pPr>
              <a:defRPr/>
            </a:pPr>
            <a:r>
              <a:rPr lang="fr-FR" sz="1600" dirty="0">
                <a:solidFill>
                  <a:srgbClr val="1C1850"/>
                </a:solidFill>
              </a:rPr>
              <a:t> 4 autres domaines), le niveau de maîtrise donne des points :</a:t>
            </a:r>
          </a:p>
          <a:p>
            <a:pPr marL="285750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maîtrise insuffisante : 	10 points</a:t>
            </a:r>
          </a:p>
          <a:p>
            <a:pPr marL="285750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maîtrise fragile : 		25 points</a:t>
            </a:r>
          </a:p>
          <a:p>
            <a:pPr marL="285750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maîtrise satisfaisante : 	40 points</a:t>
            </a:r>
          </a:p>
          <a:p>
            <a:pPr marL="285750" indent="-285750">
              <a:buFontTx/>
              <a:buChar char="-"/>
              <a:defRPr/>
            </a:pPr>
            <a:r>
              <a:rPr lang="fr-FR" sz="1600" dirty="0">
                <a:solidFill>
                  <a:srgbClr val="1C1850"/>
                </a:solidFill>
              </a:rPr>
              <a:t>très bonne maîtrise : 	50 points</a:t>
            </a:r>
          </a:p>
          <a:p>
            <a:pPr>
              <a:defRPr/>
            </a:pPr>
            <a:r>
              <a:rPr lang="fr-FR" sz="1600" dirty="0">
                <a:solidFill>
                  <a:srgbClr val="1C1850"/>
                </a:solidFill>
              </a:rPr>
              <a:t>	</a:t>
            </a:r>
            <a:r>
              <a:rPr lang="fr-FR" dirty="0">
                <a:solidFill>
                  <a:srgbClr val="1C1850"/>
                </a:solidFill>
              </a:rPr>
              <a:t>Soit au maximum </a:t>
            </a:r>
            <a:r>
              <a:rPr lang="fr-FR" b="1" dirty="0">
                <a:solidFill>
                  <a:srgbClr val="1C1850"/>
                </a:solidFill>
              </a:rPr>
              <a:t>400 points</a:t>
            </a:r>
            <a:endParaRPr lang="fr-FR" sz="1600" b="1" dirty="0">
              <a:solidFill>
                <a:srgbClr val="1C18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637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Le DNB : obtention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323528" y="4725232"/>
            <a:ext cx="2412000" cy="900000"/>
          </a:xfrm>
          <a:prstGeom prst="roundRect">
            <a:avLst/>
          </a:prstGeom>
          <a:solidFill>
            <a:srgbClr val="FDA4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Remise des diplômes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23528" y="3033080"/>
            <a:ext cx="2412000" cy="90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Mentions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23528" y="1403766"/>
            <a:ext cx="2412000" cy="900000"/>
          </a:xfrm>
          <a:prstGeom prst="roundRect">
            <a:avLst/>
          </a:prstGeom>
          <a:solidFill>
            <a:srgbClr val="E36B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Conditions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033578" y="2817080"/>
            <a:ext cx="5760000" cy="1332000"/>
          </a:xfrm>
          <a:prstGeom prst="roundRect">
            <a:avLst/>
          </a:prstGeom>
          <a:solidFill>
            <a:srgbClr val="CCFF6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dirty="0">
                <a:solidFill>
                  <a:srgbClr val="1C1850"/>
                </a:solidFill>
              </a:rPr>
              <a:t>Le diplôme d’un candidat porte la mention :</a:t>
            </a:r>
          </a:p>
          <a:p>
            <a:pPr marL="460375" indent="-285750">
              <a:buFontTx/>
              <a:buChar char="-"/>
              <a:defRPr/>
            </a:pPr>
            <a:r>
              <a:rPr lang="fr-FR" b="1" dirty="0">
                <a:solidFill>
                  <a:srgbClr val="1C1850"/>
                </a:solidFill>
              </a:rPr>
              <a:t>assez bien</a:t>
            </a:r>
            <a:r>
              <a:rPr lang="fr-FR" dirty="0">
                <a:solidFill>
                  <a:srgbClr val="1C1850"/>
                </a:solidFill>
              </a:rPr>
              <a:t> s’il obtient au moins </a:t>
            </a:r>
            <a:r>
              <a:rPr lang="fr-FR" b="1" dirty="0">
                <a:solidFill>
                  <a:srgbClr val="1C1850"/>
                </a:solidFill>
              </a:rPr>
              <a:t>420 points</a:t>
            </a:r>
          </a:p>
          <a:p>
            <a:pPr marL="460375" indent="-285750">
              <a:buFontTx/>
              <a:buChar char="-"/>
              <a:defRPr/>
            </a:pPr>
            <a:r>
              <a:rPr lang="fr-FR" b="1" dirty="0">
                <a:solidFill>
                  <a:srgbClr val="1C1850"/>
                </a:solidFill>
              </a:rPr>
              <a:t>bien</a:t>
            </a:r>
            <a:r>
              <a:rPr lang="fr-FR" dirty="0">
                <a:solidFill>
                  <a:srgbClr val="1C1850"/>
                </a:solidFill>
              </a:rPr>
              <a:t> s’il obtient au moins </a:t>
            </a:r>
            <a:r>
              <a:rPr lang="fr-FR" b="1" dirty="0">
                <a:solidFill>
                  <a:srgbClr val="1C1850"/>
                </a:solidFill>
              </a:rPr>
              <a:t>490 points</a:t>
            </a:r>
          </a:p>
          <a:p>
            <a:pPr marL="460375" indent="-285750">
              <a:buFontTx/>
              <a:buChar char="-"/>
              <a:defRPr/>
            </a:pPr>
            <a:r>
              <a:rPr lang="fr-FR" b="1" dirty="0">
                <a:solidFill>
                  <a:srgbClr val="1C1850"/>
                </a:solidFill>
              </a:rPr>
              <a:t>très bien</a:t>
            </a:r>
            <a:r>
              <a:rPr lang="fr-FR" dirty="0">
                <a:solidFill>
                  <a:srgbClr val="1C1850"/>
                </a:solidFill>
              </a:rPr>
              <a:t> s’il obtient au moins </a:t>
            </a:r>
            <a:r>
              <a:rPr lang="fr-FR" b="1" dirty="0">
                <a:solidFill>
                  <a:srgbClr val="1C1850"/>
                </a:solidFill>
              </a:rPr>
              <a:t>560 points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3033578" y="4653232"/>
            <a:ext cx="5760000" cy="1044000"/>
          </a:xfrm>
          <a:prstGeom prst="roundRect">
            <a:avLst/>
          </a:prstGeom>
          <a:solidFill>
            <a:srgbClr val="FFD2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>
              <a:defRPr/>
            </a:pPr>
            <a:r>
              <a:rPr lang="fr-FR" dirty="0">
                <a:solidFill>
                  <a:srgbClr val="1C1850"/>
                </a:solidFill>
              </a:rPr>
              <a:t>Les diplômes seront remis aux lauréats lors d’une cérémonie républicaine en début d’année scolaire suivante.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3033578" y="1403766"/>
            <a:ext cx="5760000" cy="900000"/>
          </a:xfrm>
          <a:prstGeom prst="roundRect">
            <a:avLst/>
          </a:prstGeom>
          <a:solidFill>
            <a:srgbClr val="F68EE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dirty="0">
                <a:solidFill>
                  <a:srgbClr val="1C1850"/>
                </a:solidFill>
              </a:rPr>
              <a:t>Un candidat est reçu s’il obtient au moins </a:t>
            </a:r>
            <a:r>
              <a:rPr lang="fr-FR" b="1" dirty="0">
                <a:solidFill>
                  <a:srgbClr val="1C1850"/>
                </a:solidFill>
              </a:rPr>
              <a:t>350 points</a:t>
            </a:r>
            <a:r>
              <a:rPr lang="fr-FR" dirty="0">
                <a:solidFill>
                  <a:srgbClr val="1C1850"/>
                </a:solidFill>
              </a:rPr>
              <a:t> sur les 700 points possibles.</a:t>
            </a:r>
            <a:endParaRPr lang="fr-FR" b="1" dirty="0">
              <a:solidFill>
                <a:srgbClr val="1C18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0654424"/>
      </p:ext>
    </p:extLst>
  </p:cSld>
  <p:clrMapOvr>
    <a:masterClrMapping/>
  </p:clrMapOvr>
</p:sld>
</file>

<file path=ppt/theme/theme1.xml><?xml version="1.0" encoding="utf-8"?>
<a:theme xmlns:a="http://schemas.openxmlformats.org/drawingml/2006/main" name="Page de couvertur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ages de contenu">
  <a:themeElements>
    <a:clrScheme name="masque MENJVA_masque bleu ciel 1">
      <a:dk1>
        <a:srgbClr val="000000"/>
      </a:dk1>
      <a:lt1>
        <a:srgbClr val="FFFFFF"/>
      </a:lt1>
      <a:dk2>
        <a:srgbClr val="3C3C3C"/>
      </a:dk2>
      <a:lt2>
        <a:srgbClr val="646464"/>
      </a:lt2>
      <a:accent1>
        <a:srgbClr val="0062A8"/>
      </a:accent1>
      <a:accent2>
        <a:srgbClr val="3671B2"/>
      </a:accent2>
      <a:accent3>
        <a:srgbClr val="FFFFFF"/>
      </a:accent3>
      <a:accent4>
        <a:srgbClr val="000000"/>
      </a:accent4>
      <a:accent5>
        <a:srgbClr val="AAB7D1"/>
      </a:accent5>
      <a:accent6>
        <a:srgbClr val="3066A1"/>
      </a:accent6>
      <a:hlink>
        <a:srgbClr val="C9E8F7"/>
      </a:hlink>
      <a:folHlink>
        <a:srgbClr val="DEEEF8"/>
      </a:folHlink>
    </a:clrScheme>
    <a:fontScheme name="masque MENJVA_masque bleu cie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asque MENJVA_masque bleu ciel 1">
        <a:dk1>
          <a:srgbClr val="000000"/>
        </a:dk1>
        <a:lt1>
          <a:srgbClr val="FFFFFF"/>
        </a:lt1>
        <a:dk2>
          <a:srgbClr val="3C3C3C"/>
        </a:dk2>
        <a:lt2>
          <a:srgbClr val="646464"/>
        </a:lt2>
        <a:accent1>
          <a:srgbClr val="0062A8"/>
        </a:accent1>
        <a:accent2>
          <a:srgbClr val="3671B2"/>
        </a:accent2>
        <a:accent3>
          <a:srgbClr val="FFFFFF"/>
        </a:accent3>
        <a:accent4>
          <a:srgbClr val="000000"/>
        </a:accent4>
        <a:accent5>
          <a:srgbClr val="AAB7D1"/>
        </a:accent5>
        <a:accent6>
          <a:srgbClr val="3066A1"/>
        </a:accent6>
        <a:hlink>
          <a:srgbClr val="C9E8F7"/>
        </a:hlink>
        <a:folHlink>
          <a:srgbClr val="DEEE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6843</TotalTime>
  <Words>420</Words>
  <Application>Microsoft Office PowerPoint</Application>
  <PresentationFormat>Affichage à l'écran (4:3)</PresentationFormat>
  <Paragraphs>54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5" baseType="lpstr">
      <vt:lpstr>Page de couverture</vt:lpstr>
      <vt:lpstr>Pages de contenu</vt:lpstr>
      <vt:lpstr>Le DNB : Déroulement des épreuves</vt:lpstr>
      <vt:lpstr>Le DNB : ce qui est évalué</vt:lpstr>
      <vt:lpstr>Le DNB : obtention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Principal SJP</cp:lastModifiedBy>
  <cp:revision>376</cp:revision>
  <cp:lastPrinted>2016-08-22T09:07:33Z</cp:lastPrinted>
  <dcterms:created xsi:type="dcterms:W3CDTF">2014-07-08T12:19:38Z</dcterms:created>
  <dcterms:modified xsi:type="dcterms:W3CDTF">2017-05-23T18:23:03Z</dcterms:modified>
</cp:coreProperties>
</file>