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7" r:id="rId2"/>
    <p:sldId id="256" r:id="rId3"/>
    <p:sldId id="267" r:id="rId4"/>
    <p:sldId id="257" r:id="rId5"/>
    <p:sldId id="268" r:id="rId6"/>
    <p:sldId id="258" r:id="rId7"/>
    <p:sldId id="269" r:id="rId8"/>
    <p:sldId id="259" r:id="rId9"/>
    <p:sldId id="270" r:id="rId10"/>
    <p:sldId id="260" r:id="rId11"/>
    <p:sldId id="272" r:id="rId12"/>
    <p:sldId id="280" r:id="rId13"/>
    <p:sldId id="261" r:id="rId14"/>
    <p:sldId id="271" r:id="rId15"/>
    <p:sldId id="262" r:id="rId16"/>
    <p:sldId id="273" r:id="rId17"/>
    <p:sldId id="278" r:id="rId18"/>
    <p:sldId id="264" r:id="rId19"/>
    <p:sldId id="279" r:id="rId20"/>
    <p:sldId id="263" r:id="rId21"/>
    <p:sldId id="286" r:id="rId22"/>
    <p:sldId id="285" r:id="rId23"/>
    <p:sldId id="284" r:id="rId24"/>
    <p:sldId id="266" r:id="rId25"/>
    <p:sldId id="281" r:id="rId26"/>
    <p:sldId id="282" r:id="rId27"/>
    <p:sldId id="276" r:id="rId28"/>
    <p:sldId id="265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6/9/2021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7.jp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uadeloupe:Un lycéen tué à l&amp;rsquo;arme blanche pour son portable |  Outremers360">
            <a:extLst>
              <a:ext uri="{FF2B5EF4-FFF2-40B4-BE49-F238E27FC236}">
                <a16:creationId xmlns:a16="http://schemas.microsoft.com/office/drawing/2014/main" id="{85FF297A-3AD7-4A7F-9C71-04313CD83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F16822B-193A-4C65-A2B5-2D35EDE18FD4}"/>
              </a:ext>
            </a:extLst>
          </p:cNvPr>
          <p:cNvSpPr txBox="1"/>
          <p:nvPr/>
        </p:nvSpPr>
        <p:spPr>
          <a:xfrm>
            <a:off x="3684104" y="1457739"/>
            <a:ext cx="2650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Boulevard des Héros, 97139 LES ABYMES</a:t>
            </a:r>
          </a:p>
        </p:txBody>
      </p:sp>
    </p:spTree>
    <p:extLst>
      <p:ext uri="{BB962C8B-B14F-4D97-AF65-F5344CB8AC3E}">
        <p14:creationId xmlns:p14="http://schemas.microsoft.com/office/powerpoint/2010/main" val="2449074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3F7253-02EA-48DD-848B-B4CF4E2CEE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32314" y="1225067"/>
            <a:ext cx="8791575" cy="2387600"/>
          </a:xfrm>
        </p:spPr>
        <p:txBody>
          <a:bodyPr>
            <a:noAutofit/>
          </a:bodyPr>
          <a:lstStyle/>
          <a:p>
            <a:pPr algn="ctr"/>
            <a:r>
              <a:rPr lang="fr-FR" sz="9600" dirty="0">
                <a:solidFill>
                  <a:schemeClr val="bg1"/>
                </a:solidFill>
                <a:latin typeface="Algerian" panose="04020705040A02060702" pitchFamily="82" charset="0"/>
              </a:rPr>
              <a:t>Le BTS SNEC EN IMAGE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02EF298-DABE-4647-A434-1438DDECC3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5686" y="5232056"/>
            <a:ext cx="4757531" cy="1420535"/>
          </a:xfrm>
        </p:spPr>
        <p:txBody>
          <a:bodyPr/>
          <a:lstStyle/>
          <a:p>
            <a:r>
              <a:rPr lang="fr-FR" dirty="0">
                <a:solidFill>
                  <a:schemeClr val="bg1"/>
                </a:solidFill>
              </a:rPr>
              <a:t>Promo 2020-2021</a:t>
            </a:r>
          </a:p>
          <a:p>
            <a:r>
              <a:rPr lang="fr-FR" dirty="0">
                <a:solidFill>
                  <a:schemeClr val="bg1"/>
                </a:solidFill>
              </a:rPr>
              <a:t>Élèves de 2</a:t>
            </a:r>
            <a:r>
              <a:rPr lang="fr-FR" baseline="30000" dirty="0">
                <a:solidFill>
                  <a:schemeClr val="bg1"/>
                </a:solidFill>
              </a:rPr>
              <a:t>ème</a:t>
            </a:r>
            <a:r>
              <a:rPr lang="fr-FR" dirty="0">
                <a:solidFill>
                  <a:schemeClr val="bg1"/>
                </a:solidFill>
              </a:rPr>
              <a:t> année de BTS SNEC</a:t>
            </a:r>
          </a:p>
          <a:p>
            <a:r>
              <a:rPr lang="fr-FR" dirty="0">
                <a:solidFill>
                  <a:schemeClr val="bg1"/>
                </a:solidFill>
              </a:rPr>
              <a:t>Rédaction et photos : </a:t>
            </a:r>
            <a:r>
              <a:rPr lang="fr-FR" dirty="0" err="1">
                <a:solidFill>
                  <a:schemeClr val="bg1"/>
                </a:solidFill>
              </a:rPr>
              <a:t>S.Thomassin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8FAA2D1-4D0A-4F41-890F-B738D46440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5607" y="2693366"/>
            <a:ext cx="3477454" cy="2130425"/>
          </a:xfrm>
          <a:prstGeom prst="rect">
            <a:avLst/>
          </a:prstGeom>
        </p:spPr>
      </p:pic>
      <p:pic>
        <p:nvPicPr>
          <p:cNvPr id="2050" name="Picture 2" descr="LPO Chevalier de Saint-Georges – LPO Chevalier de Saint-Georges">
            <a:extLst>
              <a:ext uri="{FF2B5EF4-FFF2-40B4-BE49-F238E27FC236}">
                <a16:creationId xmlns:a16="http://schemas.microsoft.com/office/drawing/2014/main" id="{DFAE5C5D-A0FF-4F2C-B0B5-DBB03F2524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997" y="3896139"/>
            <a:ext cx="2112064" cy="927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7170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AC5D66-9E9A-4E3B-9A21-82A3697BE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24" y="592137"/>
            <a:ext cx="3193773" cy="1639885"/>
          </a:xfrm>
        </p:spPr>
        <p:txBody>
          <a:bodyPr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Environnement de travail :</a:t>
            </a:r>
            <a:br>
              <a:rPr lang="fr-FR" dirty="0"/>
            </a:br>
            <a:endParaRPr lang="fr-FR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DCAB7EE5-FD21-4EDE-8EE9-27AF20D8E3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67347" y="592137"/>
            <a:ext cx="7250009" cy="5941185"/>
          </a:xfr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EA910EE-9604-4487-AF20-4D329A01AC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00929" y="4303574"/>
            <a:ext cx="2630165" cy="1792426"/>
          </a:xfrm>
        </p:spPr>
        <p:txBody>
          <a:bodyPr>
            <a:normAutofit/>
          </a:bodyPr>
          <a:lstStyle/>
          <a:p>
            <a:pPr algn="ctr"/>
            <a:r>
              <a:rPr lang="fr-FR" sz="2400" dirty="0">
                <a:solidFill>
                  <a:schemeClr val="bg1"/>
                </a:solidFill>
                <a:latin typeface="Algerian" panose="04020705040A02060702" pitchFamily="82" charset="0"/>
              </a:rPr>
              <a:t>Atelier d’électronique/PHYSIQUE</a:t>
            </a:r>
          </a:p>
          <a:p>
            <a:pPr algn="ctr"/>
            <a:endParaRPr lang="fr-FR" sz="24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954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E0B7D3-8182-4F65-BDF4-FF53C2ACF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391" y="512502"/>
            <a:ext cx="10999304" cy="872350"/>
          </a:xfrm>
        </p:spPr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  <a:latin typeface="Algerian" panose="04020705040A02060702" pitchFamily="82" charset="0"/>
              </a:rPr>
              <a:t>1) Qu’est ce que le BTS systèmes numériques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12295C-5F13-4FCD-B407-31381D629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7186" y="1507364"/>
            <a:ext cx="9905999" cy="4270583"/>
          </a:xfrm>
        </p:spPr>
        <p:txBody>
          <a:bodyPr>
            <a:normAutofit/>
          </a:bodyPr>
          <a:lstStyle/>
          <a:p>
            <a:pPr algn="just"/>
            <a:r>
              <a:rPr lang="fr-FR" dirty="0">
                <a:solidFill>
                  <a:schemeClr val="bg1"/>
                </a:solidFill>
              </a:rPr>
              <a:t>C’est un diplôme post bac qui dure 2 ans (niveau bac +2).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C’est un diplôme qui contient deux options (EC : électronique et communications et IR : informatique et réseaux).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C’est un Brevet de Technicien Supérieur assez complet basé sur l’électronique, le numérique et l’informatique en général.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C’est un diplôme après le bac général, bac pro ou bac technologique.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Etude sup qui touche le domaine de l’électronique (réseaux, informatique, domotique, électricité, système embarqué, télécommunications ...).</a:t>
            </a:r>
          </a:p>
        </p:txBody>
      </p:sp>
    </p:spTree>
    <p:extLst>
      <p:ext uri="{BB962C8B-B14F-4D97-AF65-F5344CB8AC3E}">
        <p14:creationId xmlns:p14="http://schemas.microsoft.com/office/powerpoint/2010/main" val="2471700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AC89BF-CF44-461E-B41A-55250B8AF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0" y="287214"/>
            <a:ext cx="9905998" cy="574178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Etude théorique 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6FF59F8-8CEE-4393-993C-5AC0539EEA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1410" y="954157"/>
            <a:ext cx="4878389" cy="4837043"/>
          </a:xfrm>
        </p:spPr>
        <p:txBody>
          <a:bodyPr/>
          <a:lstStyle/>
          <a:p>
            <a:r>
              <a:rPr lang="fr-FR" dirty="0">
                <a:solidFill>
                  <a:schemeClr val="bg1"/>
                </a:solidFill>
                <a:latin typeface="Algerian" panose="04020705040A02060702" pitchFamily="82" charset="0"/>
              </a:rPr>
              <a:t>TP DE PHYSIQUE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6FFCC00-69E7-4930-976A-110CFDD00F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54157"/>
            <a:ext cx="4875211" cy="4837043"/>
          </a:xfrm>
        </p:spPr>
        <p:txBody>
          <a:bodyPr/>
          <a:lstStyle/>
          <a:p>
            <a:r>
              <a:rPr lang="fr-FR" dirty="0">
                <a:solidFill>
                  <a:schemeClr val="bg1"/>
                </a:solidFill>
                <a:latin typeface="Algerian" panose="04020705040A02060702" pitchFamily="82" charset="0"/>
              </a:rPr>
              <a:t>PROJET EN ELECTRONIQUE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CF2DBA3-490A-4066-9F91-128E00904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009" y="1507434"/>
            <a:ext cx="4656417" cy="48768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0423F82-7843-49AC-A4CA-202CE116B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1773" y="1507434"/>
            <a:ext cx="4875210" cy="4837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398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DF1C67-B5EC-4F12-8006-86F69F8A4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472744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fr-FR" sz="3200" dirty="0">
                <a:solidFill>
                  <a:schemeClr val="bg1"/>
                </a:solidFill>
                <a:latin typeface="Algerian" panose="04020705040A02060702" pitchFamily="82" charset="0"/>
              </a:rPr>
              <a:t>2) Pourquoi avoir choisi le BTS systèmes numériques électronique et communications ?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C4A29ED-4091-4D77-849F-841B43B991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048413"/>
            <a:ext cx="9905999" cy="4336843"/>
          </a:xfrm>
        </p:spPr>
        <p:txBody>
          <a:bodyPr/>
          <a:lstStyle/>
          <a:p>
            <a:pPr algn="just"/>
            <a:r>
              <a:rPr lang="fr-FR" dirty="0">
                <a:solidFill>
                  <a:schemeClr val="bg1"/>
                </a:solidFill>
              </a:rPr>
              <a:t>Suite logique après un BAC PRO SN ou STI2D.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Suivi scolaire plus adapté que celui de l’université avec un suivi approfondi des professeurs.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Pour approfondir mes connaissances en électronique.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Acquérir des connaissances sur le fonctionnement des appareils en télécommunications et réseaux, protocole de communication (I2C/SPI, CAN), transmissions de données numériques.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Car le numérique et plus précisément l’électronique c’est ma passion.</a:t>
            </a:r>
          </a:p>
        </p:txBody>
      </p:sp>
    </p:spTree>
    <p:extLst>
      <p:ext uri="{BB962C8B-B14F-4D97-AF65-F5344CB8AC3E}">
        <p14:creationId xmlns:p14="http://schemas.microsoft.com/office/powerpoint/2010/main" val="1048083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263317-AC7C-43FF-A3D5-54D7ABA64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0" y="300467"/>
            <a:ext cx="9905998" cy="448282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Simulation 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D820F2-D8E4-4973-B528-D382374D91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1410" y="1020418"/>
            <a:ext cx="4878389" cy="4518991"/>
          </a:xfrm>
        </p:spPr>
        <p:txBody>
          <a:bodyPr/>
          <a:lstStyle/>
          <a:p>
            <a:r>
              <a:rPr lang="fr-FR" dirty="0">
                <a:solidFill>
                  <a:schemeClr val="bg1"/>
                </a:solidFill>
                <a:latin typeface="Algerian" panose="04020705040A02060702" pitchFamily="82" charset="0"/>
              </a:rPr>
              <a:t>Utilisation de ISIS PROTEUS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5C90AA40-878B-402F-9B5B-AC6EF1092C1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 rot="5400000">
            <a:off x="1132656" y="1835024"/>
            <a:ext cx="4836698" cy="4347868"/>
          </a:xfr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17215A3-8CC2-41CA-B0E5-843CCDABFAB0}"/>
              </a:ext>
            </a:extLst>
          </p:cNvPr>
          <p:cNvSpPr txBox="1"/>
          <p:nvPr/>
        </p:nvSpPr>
        <p:spPr>
          <a:xfrm>
            <a:off x="6314659" y="1020418"/>
            <a:ext cx="54830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  <a:latin typeface="Algerian" panose="04020705040A02060702" pitchFamily="82" charset="0"/>
              </a:rPr>
              <a:t>Utilisation de PYTHON</a:t>
            </a:r>
          </a:p>
          <a:p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8336C6A-7C3F-4C8F-922C-D49FD8F3BA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4409" y="1590608"/>
            <a:ext cx="4720520" cy="4836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173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EA1B4D-9B6F-487F-9784-BE9D80464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327514"/>
            <a:ext cx="9905998" cy="1478570"/>
          </a:xfrm>
        </p:spPr>
        <p:txBody>
          <a:bodyPr/>
          <a:lstStyle/>
          <a:p>
            <a:pPr algn="ctr"/>
            <a:r>
              <a:rPr lang="fr-FR" dirty="0">
                <a:solidFill>
                  <a:schemeClr val="bg1"/>
                </a:solidFill>
                <a:latin typeface="Algerian" panose="04020705040A02060702" pitchFamily="82" charset="0"/>
              </a:rPr>
              <a:t>3)Quelles sont les difficultés que tu as rencontré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24F10CC-BADD-401C-B128-7898EC894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1" y="1658142"/>
            <a:ext cx="9905999" cy="5100467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dirty="0">
                <a:solidFill>
                  <a:schemeClr val="bg1"/>
                </a:solidFill>
              </a:rPr>
              <a:t>Adaptation entre le Bac Pro et le BTS (autonomie de travail exigée beaucoup plus importante).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Maths et physique (deux matières assez complexes à assimiler).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La théorie en électronique (comprendre le fonctionnement du système).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L’intégration des nouveaux cours (incompréhension de certains chapitres).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Manque de concentration en cours, manque de régularité dans le travail, manque d’assiduité en classe.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Crise sanitaire = peur de ne pas finir le programme, nombreuses absences, échéances réduites.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Prise conscience tardive du travail réel à fournir.</a:t>
            </a:r>
          </a:p>
        </p:txBody>
      </p:sp>
    </p:spTree>
    <p:extLst>
      <p:ext uri="{BB962C8B-B14F-4D97-AF65-F5344CB8AC3E}">
        <p14:creationId xmlns:p14="http://schemas.microsoft.com/office/powerpoint/2010/main" val="895144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6BA71E-7DB3-4B4F-A381-CB88486AC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0" y="273961"/>
            <a:ext cx="9905998" cy="680195"/>
          </a:xfrm>
        </p:spPr>
        <p:txBody>
          <a:bodyPr>
            <a:normAutofit/>
          </a:bodyPr>
          <a:lstStyle/>
          <a:p>
            <a:pPr algn="ctr"/>
            <a:r>
              <a:rPr lang="fr-FR" sz="3200" dirty="0">
                <a:solidFill>
                  <a:schemeClr val="bg1"/>
                </a:solidFill>
              </a:rPr>
              <a:t>CONCEPTION 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44C2ED-F610-40F1-B6AC-EFD7AE8E8B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330" y="954156"/>
            <a:ext cx="5529469" cy="5499653"/>
          </a:xfrm>
        </p:spPr>
        <p:txBody>
          <a:bodyPr/>
          <a:lstStyle/>
          <a:p>
            <a:r>
              <a:rPr lang="fr-FR" dirty="0">
                <a:solidFill>
                  <a:schemeClr val="bg1"/>
                </a:solidFill>
                <a:latin typeface="Algerian" panose="04020705040A02060702" pitchFamily="82" charset="0"/>
              </a:rPr>
              <a:t>Utilisation de Isis/ARES PROTEUS</a:t>
            </a:r>
          </a:p>
          <a:p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7C8DBE-1A84-4DF5-B4DF-5FDA06BC89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4409" y="954156"/>
            <a:ext cx="4875211" cy="5499653"/>
          </a:xfrm>
        </p:spPr>
        <p:txBody>
          <a:bodyPr/>
          <a:lstStyle/>
          <a:p>
            <a:r>
              <a:rPr lang="fr-FR" dirty="0">
                <a:solidFill>
                  <a:schemeClr val="bg1"/>
                </a:solidFill>
                <a:latin typeface="Algerian" panose="04020705040A02060702" pitchFamily="82" charset="0"/>
              </a:rPr>
              <a:t>Utilisation de ARES PROTEUS</a:t>
            </a:r>
          </a:p>
          <a:p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036CD5A-51FD-41C9-BF75-C126939B3B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654" y="1634351"/>
            <a:ext cx="4533900" cy="439102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0349BC0-8ABE-4933-A1C4-C380A7DD85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2042" y="1634351"/>
            <a:ext cx="5059053" cy="439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153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B3E20E-975B-4639-AC11-80E69F87A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327514"/>
            <a:ext cx="9905998" cy="1478570"/>
          </a:xfrm>
        </p:spPr>
        <p:txBody>
          <a:bodyPr/>
          <a:lstStyle/>
          <a:p>
            <a:pPr algn="ctr"/>
            <a:r>
              <a:rPr lang="fr-FR" dirty="0">
                <a:solidFill>
                  <a:schemeClr val="bg1"/>
                </a:solidFill>
                <a:latin typeface="Algerian" panose="04020705040A02060702" pitchFamily="82" charset="0"/>
              </a:rPr>
              <a:t>4)qu’as-tu apprécié au cours de ces deux années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3CBB13-A8A0-4C95-80CA-C8D6DB16AB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806084"/>
            <a:ext cx="9905999" cy="4886264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dirty="0">
                <a:solidFill>
                  <a:schemeClr val="bg1"/>
                </a:solidFill>
              </a:rPr>
              <a:t>Entente avec les profs, la motivation poussé par l’ensemble de l’équipe pédagogique surtout lors de la préparation des différentes épreuves (CCF, oral, épreuve écrite ...).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Aide apporté par les profs, il nous pousse à donner le meilleur de nous même.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 Les travaux pratiques en électronique et physique qui aide lors du projet.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Le soutien des profs et du personnel encadrant de près comme de loin pour nous diriger vers les différentes épreuves en toute sérénité.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L’esprit de convivialité dans la classe, l’entraide entre camarades.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Les manifestations au sein de l’établissement, l’ambiance générale de la classe.</a:t>
            </a:r>
          </a:p>
        </p:txBody>
      </p:sp>
    </p:spTree>
    <p:extLst>
      <p:ext uri="{BB962C8B-B14F-4D97-AF65-F5344CB8AC3E}">
        <p14:creationId xmlns:p14="http://schemas.microsoft.com/office/powerpoint/2010/main" val="1533231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7719D9-6A66-4E9A-BDE4-03BDFC2BB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0" y="280588"/>
            <a:ext cx="9905998" cy="680195"/>
          </a:xfrm>
        </p:spPr>
        <p:txBody>
          <a:bodyPr>
            <a:normAutofit/>
          </a:bodyPr>
          <a:lstStyle/>
          <a:p>
            <a:pPr algn="ctr"/>
            <a:r>
              <a:rPr lang="fr-FR" sz="3200" dirty="0">
                <a:solidFill>
                  <a:schemeClr val="bg1"/>
                </a:solidFill>
              </a:rPr>
              <a:t>PARTAGE DE CONNAISSANCES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C3866D22-3578-4EE8-9681-A09F09D8910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791748" y="848139"/>
            <a:ext cx="4168981" cy="29718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B705C38-0707-4FF4-9074-8994C35E5D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9255" y="3962400"/>
            <a:ext cx="4181475" cy="271752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5C21722-0E87-463D-AF7E-4C6D7D4876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9531" y="848139"/>
            <a:ext cx="3711368" cy="29718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2DA41F5-FC05-4328-9A47-DAE65C0B1C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9531" y="3962399"/>
            <a:ext cx="3711368" cy="271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942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AAE5AE-6B89-439B-B2A3-7FEA455CD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287213"/>
            <a:ext cx="9905998" cy="507917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200" dirty="0">
                <a:solidFill>
                  <a:schemeClr val="bg1"/>
                </a:solidFill>
              </a:rPr>
              <a:t>PARTAGE DE CONNAISSANCES</a:t>
            </a:r>
            <a:endParaRPr lang="fr-FR" sz="32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6DB14B3-E18F-43D5-A02B-6123F1918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8775" y="1066593"/>
            <a:ext cx="4449416" cy="484387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712445C-9803-427C-8AEA-5B92C55F8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8609" y="1066594"/>
            <a:ext cx="3896140" cy="267052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CDB069C3-2256-49BA-A963-5EE39EE6B8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8610" y="3734823"/>
            <a:ext cx="3896140" cy="2835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37065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0854B1-97B7-416C-A4B3-8965A8D03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327514"/>
            <a:ext cx="9905998" cy="1478570"/>
          </a:xfrm>
        </p:spPr>
        <p:txBody>
          <a:bodyPr/>
          <a:lstStyle/>
          <a:p>
            <a:pPr algn="ctr"/>
            <a:r>
              <a:rPr lang="fr-FR" dirty="0">
                <a:solidFill>
                  <a:schemeClr val="bg1"/>
                </a:solidFill>
                <a:latin typeface="Algerian" panose="04020705040A02060702" pitchFamily="82" charset="0"/>
              </a:rPr>
              <a:t>5) Quelle est ta formation initiale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457377A-B16D-4337-9D5C-71940F89E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514536"/>
            <a:ext cx="9905999" cy="5015950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dirty="0">
                <a:solidFill>
                  <a:schemeClr val="bg1"/>
                </a:solidFill>
              </a:rPr>
              <a:t>Bac Pro Système Numérique, Bac Pro Système Numérique Electronique.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Bac Pro Système Numérique option B Audiovisuels, Réseau et équipements domestiques (ARED). 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Bac Pro Système Numérique option C Réseaux Informatique et Systèmes Communicants (RISC). 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Bac Pro Système Numérique option A Sûreté Sécurité des Infrastructures, de l’Habitat et du Tertiaire (S.S.I.H.T).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Bac Technologique Sciences Technologies Industrie du Développement Durable (STI2D).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Bac Scientifique S puis STAPS, Bac Scientifique S spécialité SI option ISN.</a:t>
            </a:r>
          </a:p>
        </p:txBody>
      </p:sp>
    </p:spTree>
    <p:extLst>
      <p:ext uri="{BB962C8B-B14F-4D97-AF65-F5344CB8AC3E}">
        <p14:creationId xmlns:p14="http://schemas.microsoft.com/office/powerpoint/2010/main" val="809993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8F53F0-8F37-411C-BCD9-B329F9A29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280588"/>
            <a:ext cx="9905998" cy="686821"/>
          </a:xfrm>
        </p:spPr>
        <p:txBody>
          <a:bodyPr>
            <a:normAutofit/>
          </a:bodyPr>
          <a:lstStyle/>
          <a:p>
            <a:pPr algn="ctr"/>
            <a:r>
              <a:rPr lang="fr-FR" sz="3200" dirty="0">
                <a:solidFill>
                  <a:schemeClr val="bg1"/>
                </a:solidFill>
              </a:rPr>
              <a:t>EXPERIMENTATIONS :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102187D-9BED-4FA3-99F3-7AFB66281C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1410" y="1066800"/>
            <a:ext cx="4878389" cy="4724400"/>
          </a:xfrm>
        </p:spPr>
        <p:txBody>
          <a:bodyPr/>
          <a:lstStyle/>
          <a:p>
            <a:r>
              <a:rPr lang="fr-FR" dirty="0">
                <a:solidFill>
                  <a:schemeClr val="bg1"/>
                </a:solidFill>
                <a:latin typeface="Algerian" panose="04020705040A02060702" pitchFamily="82" charset="0"/>
              </a:rPr>
              <a:t>TP DE PHYSIQUE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DA52BFA-184D-4FC4-A35E-5F527FFD99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066800"/>
            <a:ext cx="4875211" cy="4724400"/>
          </a:xfrm>
        </p:spPr>
        <p:txBody>
          <a:bodyPr/>
          <a:lstStyle/>
          <a:p>
            <a:r>
              <a:rPr lang="fr-FR" dirty="0">
                <a:solidFill>
                  <a:schemeClr val="bg1"/>
                </a:solidFill>
                <a:latin typeface="Algerian" panose="04020705040A02060702" pitchFamily="82" charset="0"/>
              </a:rPr>
              <a:t>Fonctionnement CAPTEUR INFRAROUGE</a:t>
            </a:r>
          </a:p>
          <a:p>
            <a:endParaRPr lang="fr-FR" dirty="0">
              <a:latin typeface="Algerian" panose="04020705040A02060702" pitchFamily="8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6FBD8D6-F895-452B-B3DD-7C2480EE2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009" y="1669567"/>
            <a:ext cx="4875210" cy="384333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9FFAF3D-83B5-4B5E-94CD-A4D7DD31E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2047461"/>
            <a:ext cx="4875210" cy="399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8591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4345ED-39BB-4A6E-888D-17D09973E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167944"/>
            <a:ext cx="9905998" cy="918734"/>
          </a:xfrm>
        </p:spPr>
        <p:txBody>
          <a:bodyPr/>
          <a:lstStyle/>
          <a:p>
            <a:pPr algn="ctr"/>
            <a:r>
              <a:rPr lang="fr-FR" dirty="0">
                <a:solidFill>
                  <a:schemeClr val="bg1"/>
                </a:solidFill>
                <a:latin typeface="Algerian" panose="04020705040A02060702" pitchFamily="82" charset="0"/>
              </a:rPr>
              <a:t>6) Y a-t-il un stage ? A quoi sert-il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27085A7-FFEE-4B01-8625-B13EE4A2E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940904"/>
            <a:ext cx="9905999" cy="5539409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dirty="0">
                <a:solidFill>
                  <a:schemeClr val="bg1"/>
                </a:solidFill>
              </a:rPr>
              <a:t>Oui, il y a un stage obligatoire en fin de première année (6 semaines) avec un rapport de stage à remettre.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Découverte du milieu professionnel pour ceux qui sortent de général.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Initier à la vie active, vie de l’entreprise.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Mise en situation de travail en autonomie.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Mettre en pratique les connaissances acquises (cours/atelier) dans le monde du travail.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Aide pour la communication orale/écrite lors des explications avec le patron ou la clientèle à réutiliser lors de certaines épreuves (soutenance de stage).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Acquisition de nouvelles connaissances/compétences (pratique et théorique).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Vérification du choix des études supérieures.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37342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175FF8-798C-442C-862F-36EE664CC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247456"/>
            <a:ext cx="9905998" cy="693447"/>
          </a:xfrm>
        </p:spPr>
        <p:txBody>
          <a:bodyPr>
            <a:normAutofit/>
          </a:bodyPr>
          <a:lstStyle/>
          <a:p>
            <a:pPr algn="ctr"/>
            <a:r>
              <a:rPr lang="fr-FR" sz="3200" dirty="0">
                <a:solidFill>
                  <a:schemeClr val="bg1"/>
                </a:solidFill>
              </a:rPr>
              <a:t>Fabrication 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38F25B-FE5E-4BC8-BDE3-25A17AA43A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27652" y="940903"/>
            <a:ext cx="5092147" cy="4850297"/>
          </a:xfrm>
        </p:spPr>
        <p:txBody>
          <a:bodyPr>
            <a:normAutofit/>
          </a:bodyPr>
          <a:lstStyle/>
          <a:p>
            <a:r>
              <a:rPr lang="fr-FR" sz="2000" dirty="0">
                <a:solidFill>
                  <a:schemeClr val="bg1"/>
                </a:solidFill>
                <a:latin typeface="Algerian" panose="04020705040A02060702" pitchFamily="82" charset="0"/>
              </a:rPr>
              <a:t>Impression de carte électronique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B137D5-442E-4666-BD33-E8F9ECF4CA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40903"/>
            <a:ext cx="4875211" cy="4850297"/>
          </a:xfrm>
        </p:spPr>
        <p:txBody>
          <a:bodyPr/>
          <a:lstStyle/>
          <a:p>
            <a:r>
              <a:rPr lang="fr-FR" dirty="0">
                <a:solidFill>
                  <a:schemeClr val="bg1"/>
                </a:solidFill>
                <a:latin typeface="Algerian" panose="04020705040A02060702" pitchFamily="82" charset="0"/>
              </a:rPr>
              <a:t>perçage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3D20469-7FD8-4D89-8A43-FA4A46E94F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061019" y="1843901"/>
            <a:ext cx="4591882" cy="388581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19B453F-8712-45FA-8D61-9B1954D722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231624" y="1536422"/>
            <a:ext cx="4591880" cy="4500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6050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209D37-EAF8-4D18-8370-7E6E1C47C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413109"/>
            <a:ext cx="9905998" cy="653691"/>
          </a:xfrm>
        </p:spPr>
        <p:txBody>
          <a:bodyPr/>
          <a:lstStyle/>
          <a:p>
            <a:pPr algn="ctr"/>
            <a:r>
              <a:rPr lang="fr-FR" sz="3200" dirty="0">
                <a:solidFill>
                  <a:schemeClr val="bg1"/>
                </a:solidFill>
              </a:rPr>
              <a:t>Fabrication</a:t>
            </a:r>
            <a:r>
              <a:rPr lang="fr-FR" sz="3600" dirty="0">
                <a:solidFill>
                  <a:schemeClr val="bg1"/>
                </a:solidFill>
              </a:rPr>
              <a:t> :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02BABD9-2C6C-4472-83FA-59E1B43688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1412" y="1242321"/>
            <a:ext cx="4878389" cy="3541714"/>
          </a:xfrm>
        </p:spPr>
        <p:txBody>
          <a:bodyPr/>
          <a:lstStyle/>
          <a:p>
            <a:r>
              <a:rPr lang="fr-FR" dirty="0">
                <a:solidFill>
                  <a:schemeClr val="bg1"/>
                </a:solidFill>
                <a:latin typeface="Algerian" panose="04020705040A02060702" pitchFamily="82" charset="0"/>
              </a:rPr>
              <a:t>Soudure des composants</a:t>
            </a:r>
          </a:p>
          <a:p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756D89D-8DF2-483A-A0DB-3482734B6F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4412" y="1242321"/>
            <a:ext cx="4875211" cy="3541714"/>
          </a:xfrm>
        </p:spPr>
        <p:txBody>
          <a:bodyPr/>
          <a:lstStyle/>
          <a:p>
            <a:r>
              <a:rPr lang="fr-FR" dirty="0">
                <a:solidFill>
                  <a:schemeClr val="bg1"/>
                </a:solidFill>
                <a:latin typeface="Algerian" panose="04020705040A02060702" pitchFamily="82" charset="0"/>
              </a:rPr>
              <a:t>Cartes électroniques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323EC65-1CEC-4392-8DB6-537F9B762F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6847" y="1769995"/>
            <a:ext cx="2792345" cy="233817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BB35754-D280-4833-AA9A-4E3C06795A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4828" y="1769995"/>
            <a:ext cx="2792345" cy="233817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E71B9BE-599A-47DE-B7AC-67438046E7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1926" y="1769995"/>
            <a:ext cx="3963228" cy="434008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6B006E1-0FFA-4574-A39B-8F8A8487D1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5667" y="4196592"/>
            <a:ext cx="2771505" cy="258127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B6D6B13-1259-4F02-81CE-AF1AA8E9EC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8712381" y="4091058"/>
            <a:ext cx="2581276" cy="279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0221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328A47-A6EB-418A-8D31-4EDD974B5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327514"/>
            <a:ext cx="9905998" cy="1478570"/>
          </a:xfrm>
        </p:spPr>
        <p:txBody>
          <a:bodyPr/>
          <a:lstStyle/>
          <a:p>
            <a:pPr algn="ctr"/>
            <a:r>
              <a:rPr lang="fr-FR" dirty="0">
                <a:solidFill>
                  <a:schemeClr val="bg1"/>
                </a:solidFill>
                <a:latin typeface="Algerian" panose="04020705040A02060702" pitchFamily="82" charset="0"/>
              </a:rPr>
              <a:t>7) Peux tu me parler de ton projet de fin d’étude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755FFF-3136-444C-AADD-045A96E293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1" y="1658142"/>
            <a:ext cx="9905999" cy="4994449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dirty="0">
                <a:solidFill>
                  <a:schemeClr val="bg1"/>
                </a:solidFill>
              </a:rPr>
              <a:t>Réaliser une carte programmable avec les compétences acquises au cours de l’année et la réalisation de divers tests pour le fonctionnement de celle-ci.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Créer la carte mère d’un gyropode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Créer une carte électronique qui devra scanner et compter le nombre de passager dans un transport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Créer une carte GSM pour un moniteur de température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Récupérer des données (nombre de visiteurs, date, heure) via le WIFI et transmettre les infos sur l’afficheur INFO BUS avec une liaison RS485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Créer une carte Station Météo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Envoyer des informations sur la carte Lora par WIFI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946989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516543-BA94-4074-8516-038569AB9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587430"/>
          </a:xfrm>
        </p:spPr>
        <p:txBody>
          <a:bodyPr>
            <a:normAutofit/>
          </a:bodyPr>
          <a:lstStyle/>
          <a:p>
            <a:pPr algn="ctr"/>
            <a:r>
              <a:rPr lang="fr-FR" sz="3200" dirty="0">
                <a:solidFill>
                  <a:schemeClr val="bg1"/>
                </a:solidFill>
              </a:rPr>
              <a:t>Programmation :</a:t>
            </a:r>
            <a:endParaRPr lang="fr-FR" sz="3200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C9E4C6A-53EB-4DC6-AD56-62ABDC28D1D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41413" y="1338470"/>
            <a:ext cx="4769056" cy="4584700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729C4C39-E46E-4891-8701-ACBB99B4A88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338470"/>
            <a:ext cx="4875213" cy="458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69413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3EF6E7-B837-4EED-BE48-668F1EB1F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327514"/>
            <a:ext cx="9905998" cy="1478570"/>
          </a:xfrm>
        </p:spPr>
        <p:txBody>
          <a:bodyPr/>
          <a:lstStyle/>
          <a:p>
            <a:pPr algn="ctr"/>
            <a:r>
              <a:rPr lang="fr-FR" dirty="0">
                <a:solidFill>
                  <a:schemeClr val="bg1"/>
                </a:solidFill>
                <a:latin typeface="Algerian" panose="04020705040A02060702" pitchFamily="82" charset="0"/>
              </a:rPr>
              <a:t>8) Tu envisages quoi pour ta poursuite d’étude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5A803A4-F3C1-41F4-9B93-715632401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658142"/>
            <a:ext cx="9905999" cy="4872343"/>
          </a:xfrm>
        </p:spPr>
        <p:txBody>
          <a:bodyPr>
            <a:normAutofit/>
          </a:bodyPr>
          <a:lstStyle/>
          <a:p>
            <a:pPr algn="just"/>
            <a:r>
              <a:rPr lang="fr-FR" dirty="0">
                <a:solidFill>
                  <a:schemeClr val="bg1"/>
                </a:solidFill>
              </a:rPr>
              <a:t>Faire une licence professionnelle.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Faire une licence professionnelle en télécommunications et réseaux et formation en bureau d’études.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Faire une licence en domotique.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Faire une formation en électricité.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Faire une formation en lien avec l’informatique.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École d’ingénieur en alternance.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M’engager dans le monde du travail.</a:t>
            </a:r>
          </a:p>
        </p:txBody>
      </p:sp>
    </p:spTree>
    <p:extLst>
      <p:ext uri="{BB962C8B-B14F-4D97-AF65-F5344CB8AC3E}">
        <p14:creationId xmlns:p14="http://schemas.microsoft.com/office/powerpoint/2010/main" val="13218334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F9E949C">
            <a:hlinkClick r:id="" action="ppaction://media"/>
            <a:extLst>
              <a:ext uri="{FF2B5EF4-FFF2-40B4-BE49-F238E27FC236}">
                <a16:creationId xmlns:a16="http://schemas.microsoft.com/office/drawing/2014/main" id="{DDCD4D2C-0251-406A-A1DD-419C4D2F0EC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43270" y="1066800"/>
            <a:ext cx="8852451" cy="4572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C474AE-51DB-4E70-9D39-DC670D790600}"/>
              </a:ext>
            </a:extLst>
          </p:cNvPr>
          <p:cNvSpPr txBox="1"/>
          <p:nvPr/>
        </p:nvSpPr>
        <p:spPr>
          <a:xfrm>
            <a:off x="1789043" y="477078"/>
            <a:ext cx="8176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bg1"/>
                </a:solidFill>
                <a:latin typeface="Algerian" panose="04020705040A02060702" pitchFamily="82" charset="0"/>
              </a:rPr>
              <a:t>TEST DE FONCTIONNEMENT DE LA LED</a:t>
            </a:r>
          </a:p>
        </p:txBody>
      </p:sp>
    </p:spTree>
    <p:extLst>
      <p:ext uri="{BB962C8B-B14F-4D97-AF65-F5344CB8AC3E}">
        <p14:creationId xmlns:p14="http://schemas.microsoft.com/office/powerpoint/2010/main" val="786521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7AF3126">
            <a:hlinkClick r:id="" action="ppaction://media"/>
            <a:extLst>
              <a:ext uri="{FF2B5EF4-FFF2-40B4-BE49-F238E27FC236}">
                <a16:creationId xmlns:a16="http://schemas.microsoft.com/office/drawing/2014/main" id="{632B55E8-1D7D-4A37-914F-00457404C9B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63757" y="1099931"/>
            <a:ext cx="9329531" cy="50623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C91A36D-D99C-426D-B9EB-1CC8A7746FBA}"/>
              </a:ext>
            </a:extLst>
          </p:cNvPr>
          <p:cNvSpPr txBox="1"/>
          <p:nvPr/>
        </p:nvSpPr>
        <p:spPr>
          <a:xfrm>
            <a:off x="1192694" y="372574"/>
            <a:ext cx="96078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bg1"/>
                </a:solidFill>
                <a:latin typeface="Algerian" panose="04020705040A02060702" pitchFamily="82" charset="0"/>
              </a:rPr>
              <a:t>TEST DE FONCTIONNEMENT DU MODULE GSM</a:t>
            </a:r>
          </a:p>
        </p:txBody>
      </p:sp>
    </p:spTree>
    <p:extLst>
      <p:ext uri="{BB962C8B-B14F-4D97-AF65-F5344CB8AC3E}">
        <p14:creationId xmlns:p14="http://schemas.microsoft.com/office/powerpoint/2010/main" val="2278754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9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56E855C-F9EF-482C-8460-6F879589C811}"/>
              </a:ext>
            </a:extLst>
          </p:cNvPr>
          <p:cNvSpPr txBox="1"/>
          <p:nvPr/>
        </p:nvSpPr>
        <p:spPr>
          <a:xfrm>
            <a:off x="795130" y="372574"/>
            <a:ext cx="10919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bg1"/>
                </a:solidFill>
                <a:latin typeface="Algerian" panose="04020705040A02060702" pitchFamily="82" charset="0"/>
              </a:rPr>
              <a:t>TEST DE FONCTIONNEMENT DU MODULE BLUETOOTH</a:t>
            </a:r>
          </a:p>
        </p:txBody>
      </p:sp>
      <p:pic>
        <p:nvPicPr>
          <p:cNvPr id="4" name="VID-20210609-WA0001">
            <a:hlinkClick r:id="" action="ppaction://media"/>
            <a:extLst>
              <a:ext uri="{FF2B5EF4-FFF2-40B4-BE49-F238E27FC236}">
                <a16:creationId xmlns:a16="http://schemas.microsoft.com/office/drawing/2014/main" id="{ED359323-7661-4573-B430-501C835C123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rot="16200000">
            <a:off x="2902226" y="1322249"/>
            <a:ext cx="5340625" cy="466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662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1F3BE7-7E14-4B22-9825-4DB6CC16D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207700"/>
            <a:ext cx="9905998" cy="859099"/>
          </a:xfrm>
        </p:spPr>
        <p:txBody>
          <a:bodyPr/>
          <a:lstStyle/>
          <a:p>
            <a:r>
              <a:rPr lang="fr-FR" dirty="0">
                <a:solidFill>
                  <a:schemeClr val="bg1"/>
                </a:solidFill>
                <a:latin typeface="Algerian" panose="04020705040A02060702" pitchFamily="82" charset="0"/>
              </a:rPr>
              <a:t>9) Ton plus beau souvenir en BTS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0DA4033-6151-43B3-ACA2-57AB0106F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066799"/>
            <a:ext cx="9905999" cy="5068958"/>
          </a:xfrm>
        </p:spPr>
        <p:txBody>
          <a:bodyPr/>
          <a:lstStyle/>
          <a:p>
            <a:pPr algn="just"/>
            <a:r>
              <a:rPr lang="fr-FR" dirty="0">
                <a:solidFill>
                  <a:schemeClr val="bg1"/>
                </a:solidFill>
              </a:rPr>
              <a:t>Journée sportive dédiée aux étudiants sachant qu’il n’y a plus de sport en BTS, tournois de football inter lycée.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L’ambiance de la classe, la patience et le dévouement de certains professeurs qui nous aide à préparer les différentes épreuves.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Retrouver mes camarades de terminale, rencontre de nouveaux camarades.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Le soutien des professeurs dans cette situation sanitaire particulièrement en physique/électronique.</a:t>
            </a:r>
          </a:p>
        </p:txBody>
      </p:sp>
    </p:spTree>
    <p:extLst>
      <p:ext uri="{BB962C8B-B14F-4D97-AF65-F5344CB8AC3E}">
        <p14:creationId xmlns:p14="http://schemas.microsoft.com/office/powerpoint/2010/main" val="11704254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B06830-B837-4CF4-8AD4-0FC1B820D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207701"/>
            <a:ext cx="9905998" cy="110352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1AC24C82-3055-431D-BA48-79A3251D025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41413" y="527950"/>
            <a:ext cx="4878387" cy="2744092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62EB648-6945-4D07-8EBA-3A2441FE6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102059" y="2743289"/>
            <a:ext cx="3355454" cy="445856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2489EC4-5583-46F9-BD53-02CB5A4E3D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2935" y="3294846"/>
            <a:ext cx="4239694" cy="3438525"/>
          </a:xfrm>
          <a:prstGeom prst="rect">
            <a:avLst/>
          </a:prstGeom>
        </p:spPr>
      </p:pic>
      <p:sp>
        <p:nvSpPr>
          <p:cNvPr id="14" name="Espace réservé du contenu 13">
            <a:extLst>
              <a:ext uri="{FF2B5EF4-FFF2-40B4-BE49-F238E27FC236}">
                <a16:creationId xmlns:a16="http://schemas.microsoft.com/office/drawing/2014/main" id="{ECA0607E-4CC4-4539-8158-0E427042F53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80A52A9-6281-4182-BBCF-5627ABB8AF2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89" r="3987"/>
          <a:stretch/>
        </p:blipFill>
        <p:spPr>
          <a:xfrm rot="10800000">
            <a:off x="6172199" y="488079"/>
            <a:ext cx="4431325" cy="27440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06857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5704CB8-146A-4954-87CA-6D1FF2785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432478" y="131072"/>
            <a:ext cx="3867150" cy="329792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AC75577-E2F4-49BD-965F-C1702EB27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738109" y="-1111942"/>
            <a:ext cx="2438400" cy="492442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5978392-B3FA-42AD-B5F8-0071106E3B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5495097" y="2737816"/>
            <a:ext cx="4924425" cy="371475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3393950-CD1A-47A2-9F11-EBF7481D03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2478" y="3574772"/>
            <a:ext cx="3867150" cy="3023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6400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97C9C08-217C-4816-B3D3-0B966CFCD0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0570" y="4421654"/>
            <a:ext cx="9910859" cy="2111667"/>
          </a:xfrm>
        </p:spPr>
        <p:txBody>
          <a:bodyPr>
            <a:noAutofit/>
          </a:bodyPr>
          <a:lstStyle/>
          <a:p>
            <a:pPr algn="ctr"/>
            <a:r>
              <a:rPr lang="fr-FR" sz="3200" dirty="0">
                <a:solidFill>
                  <a:schemeClr val="bg1"/>
                </a:solidFill>
              </a:rPr>
              <a:t>Un grand MERCI aux étudiants/professeurs de BTS SNEC pour leurs réponses et leur collaboration dans la réalisation de ce diaporama.</a:t>
            </a:r>
          </a:p>
        </p:txBody>
      </p:sp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63108CFD-2803-4E6A-9C71-ECD8D665E2C2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DF1103-A724-45C9-8A23-32D73A624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174" y="578971"/>
            <a:ext cx="9391650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6423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A8BF11-D39A-4A17-8558-2908A16C0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218661"/>
            <a:ext cx="9905998" cy="1159565"/>
          </a:xfrm>
        </p:spPr>
        <p:txBody>
          <a:bodyPr/>
          <a:lstStyle/>
          <a:p>
            <a:pPr algn="ctr"/>
            <a:r>
              <a:rPr lang="fr-FR" dirty="0">
                <a:solidFill>
                  <a:schemeClr val="bg1"/>
                </a:solidFill>
                <a:latin typeface="Algerian" panose="04020705040A02060702" pitchFamily="82" charset="0"/>
              </a:rPr>
              <a:t>10) Un petit mot pour les futurs techniciens supérieurs ....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312D392-E60B-4079-8240-563F880D7E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652" y="1378226"/>
            <a:ext cx="10522226" cy="5155096"/>
          </a:xfrm>
        </p:spPr>
        <p:txBody>
          <a:bodyPr>
            <a:normAutofit lnSpcReduction="10000"/>
          </a:bodyPr>
          <a:lstStyle/>
          <a:p>
            <a:r>
              <a:rPr lang="fr-FR" dirty="0">
                <a:solidFill>
                  <a:schemeClr val="bg1"/>
                </a:solidFill>
              </a:rPr>
              <a:t>Avoir de bonne notion en sciences/électronique et bien se renseigner sur les attentes du BTS, être et rester motivé et assidu au cours des deux années. </a:t>
            </a:r>
          </a:p>
          <a:p>
            <a:r>
              <a:rPr lang="fr-FR" dirty="0">
                <a:solidFill>
                  <a:schemeClr val="bg1"/>
                </a:solidFill>
              </a:rPr>
              <a:t>Se concentrer et travailler dès le début de la première année, le niveau est plus dure en BTS mais il reste accessible avec de bonnes habitudes.</a:t>
            </a:r>
          </a:p>
          <a:p>
            <a:r>
              <a:rPr lang="fr-FR" dirty="0">
                <a:solidFill>
                  <a:schemeClr val="bg1"/>
                </a:solidFill>
              </a:rPr>
              <a:t>Ne pas attendre le dernier moment pour se mettre au travail, c’est la régularité qui paye, les notions vues au cours des 2 ans sont importantes pour les épreuves.</a:t>
            </a:r>
          </a:p>
          <a:p>
            <a:r>
              <a:rPr lang="fr-FR" dirty="0">
                <a:solidFill>
                  <a:schemeClr val="bg1"/>
                </a:solidFill>
              </a:rPr>
              <a:t>N’abandonnez pas car le BTS n’est pas comme le BAC, il est difficile de se reprendre en main en cours de route.</a:t>
            </a:r>
          </a:p>
          <a:p>
            <a:r>
              <a:rPr lang="fr-FR" dirty="0">
                <a:solidFill>
                  <a:schemeClr val="bg1"/>
                </a:solidFill>
              </a:rPr>
              <a:t>A la guerre comme à la guerre..., rien n’est facile, donnez-vous les moyens d’y arriver !</a:t>
            </a:r>
          </a:p>
          <a:p>
            <a:r>
              <a:rPr lang="fr-FR" dirty="0">
                <a:solidFill>
                  <a:schemeClr val="bg1"/>
                </a:solidFill>
              </a:rPr>
              <a:t>Bon courage, Bonne chance, Garder espoir, Maré rein à zot...</a:t>
            </a:r>
          </a:p>
        </p:txBody>
      </p:sp>
    </p:spTree>
    <p:extLst>
      <p:ext uri="{BB962C8B-B14F-4D97-AF65-F5344CB8AC3E}">
        <p14:creationId xmlns:p14="http://schemas.microsoft.com/office/powerpoint/2010/main" val="42488716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3662</TotalTime>
  <Words>1176</Words>
  <Application>Microsoft Office PowerPoint</Application>
  <PresentationFormat>Grand écran</PresentationFormat>
  <Paragraphs>103</Paragraphs>
  <Slides>28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32" baseType="lpstr">
      <vt:lpstr>Algerian</vt:lpstr>
      <vt:lpstr>Arial</vt:lpstr>
      <vt:lpstr>Tw Cen MT</vt:lpstr>
      <vt:lpstr>Circuit</vt:lpstr>
      <vt:lpstr>Présentation PowerPoint</vt:lpstr>
      <vt:lpstr>Le BTS SNEC EN IMAGE</vt:lpstr>
      <vt:lpstr>Environnement de travail : </vt:lpstr>
      <vt:lpstr>1) Qu’est ce que le BTS systèmes numériques ?</vt:lpstr>
      <vt:lpstr>Etude théorique :</vt:lpstr>
      <vt:lpstr>2) Pourquoi avoir choisi le BTS systèmes numériques électronique et communications ? </vt:lpstr>
      <vt:lpstr>Simulation :</vt:lpstr>
      <vt:lpstr>3)Quelles sont les difficultés que tu as rencontré ?</vt:lpstr>
      <vt:lpstr>CONCEPTION :</vt:lpstr>
      <vt:lpstr>4)qu’as-tu apprécié au cours de ces deux années ?</vt:lpstr>
      <vt:lpstr>PARTAGE DE CONNAISSANCES</vt:lpstr>
      <vt:lpstr>PARTAGE DE CONNAISSANCES</vt:lpstr>
      <vt:lpstr>5) Quelle est ta formation initiale ?</vt:lpstr>
      <vt:lpstr>EXPERIMENTATIONS : </vt:lpstr>
      <vt:lpstr>6) Y a-t-il un stage ? A quoi sert-il ?</vt:lpstr>
      <vt:lpstr>Fabrication :</vt:lpstr>
      <vt:lpstr>Fabrication :</vt:lpstr>
      <vt:lpstr>7) Peux tu me parler de ton projet de fin d’étude ?</vt:lpstr>
      <vt:lpstr>Programmation :</vt:lpstr>
      <vt:lpstr>8) Tu envisages quoi pour ta poursuite d’étude ?</vt:lpstr>
      <vt:lpstr>Présentation PowerPoint</vt:lpstr>
      <vt:lpstr>Présentation PowerPoint</vt:lpstr>
      <vt:lpstr>Présentation PowerPoint</vt:lpstr>
      <vt:lpstr>9) Ton plus beau souvenir en BTS ?</vt:lpstr>
      <vt:lpstr>Présentation PowerPoint</vt:lpstr>
      <vt:lpstr>Présentation PowerPoint</vt:lpstr>
      <vt:lpstr>Présentation PowerPoint</vt:lpstr>
      <vt:lpstr>10) Un petit mot pour les futurs techniciens supérieurs ....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BTS SNEC EN IMAGE</dc:title>
  <dc:creator>soizic</dc:creator>
  <cp:lastModifiedBy>soizic</cp:lastModifiedBy>
  <cp:revision>64</cp:revision>
  <dcterms:created xsi:type="dcterms:W3CDTF">2021-05-13T15:56:54Z</dcterms:created>
  <dcterms:modified xsi:type="dcterms:W3CDTF">2021-06-09T13:21:41Z</dcterms:modified>
</cp:coreProperties>
</file>