
<file path=[Content_Types].xml><?xml version="1.0" encoding="utf-8"?>
<Types xmlns="http://schemas.openxmlformats.org/package/2006/content-types">
  <Override PartName="/ppt/slideMasters/slideMaster3.xml" ContentType="application/vnd.openxmlformats-officedocument.presentationml.slideMaster+xml"/>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Layouts/slideLayout3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theme/theme4.xml" ContentType="application/vnd.openxmlformats-officedocument.theme+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slideLayouts/slideLayout25.xml" ContentType="application/vnd.openxmlformats-officedocument.presentationml.slideLayout+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Default Extension="wav" ContentType="audio/wav"/>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97" r:id="rId3"/>
  </p:sldMasterIdLst>
  <p:notesMasterIdLst>
    <p:notesMasterId r:id="rId53"/>
  </p:notesMasterIdLst>
  <p:sldIdLst>
    <p:sldId id="282" r:id="rId4"/>
    <p:sldId id="290" r:id="rId5"/>
    <p:sldId id="295" r:id="rId6"/>
    <p:sldId id="277" r:id="rId7"/>
    <p:sldId id="293" r:id="rId8"/>
    <p:sldId id="275" r:id="rId9"/>
    <p:sldId id="281" r:id="rId10"/>
    <p:sldId id="303" r:id="rId11"/>
    <p:sldId id="288" r:id="rId12"/>
    <p:sldId id="257" r:id="rId13"/>
    <p:sldId id="258" r:id="rId14"/>
    <p:sldId id="259" r:id="rId15"/>
    <p:sldId id="260" r:id="rId16"/>
    <p:sldId id="261" r:id="rId17"/>
    <p:sldId id="262" r:id="rId18"/>
    <p:sldId id="263" r:id="rId19"/>
    <p:sldId id="285" r:id="rId20"/>
    <p:sldId id="264" r:id="rId21"/>
    <p:sldId id="266" r:id="rId22"/>
    <p:sldId id="265" r:id="rId23"/>
    <p:sldId id="267" r:id="rId24"/>
    <p:sldId id="268" r:id="rId25"/>
    <p:sldId id="270" r:id="rId26"/>
    <p:sldId id="269" r:id="rId27"/>
    <p:sldId id="271" r:id="rId28"/>
    <p:sldId id="272" r:id="rId29"/>
    <p:sldId id="273" r:id="rId30"/>
    <p:sldId id="294" r:id="rId31"/>
    <p:sldId id="305" r:id="rId32"/>
    <p:sldId id="306" r:id="rId33"/>
    <p:sldId id="307" r:id="rId34"/>
    <p:sldId id="309" r:id="rId35"/>
    <p:sldId id="310" r:id="rId36"/>
    <p:sldId id="311" r:id="rId37"/>
    <p:sldId id="312" r:id="rId38"/>
    <p:sldId id="313" r:id="rId39"/>
    <p:sldId id="314" r:id="rId40"/>
    <p:sldId id="315" r:id="rId41"/>
    <p:sldId id="316" r:id="rId42"/>
    <p:sldId id="304" r:id="rId43"/>
    <p:sldId id="298" r:id="rId44"/>
    <p:sldId id="297" r:id="rId45"/>
    <p:sldId id="299" r:id="rId46"/>
    <p:sldId id="300" r:id="rId47"/>
    <p:sldId id="301" r:id="rId48"/>
    <p:sldId id="302" r:id="rId49"/>
    <p:sldId id="296" r:id="rId50"/>
    <p:sldId id="291" r:id="rId51"/>
    <p:sldId id="292" r:id="rId52"/>
  </p:sldIdLst>
  <p:sldSz cx="9144000" cy="6858000" type="screen4x3"/>
  <p:notesSz cx="7053263" cy="10180638"/>
  <p:defaultTextStyle>
    <a:defPPr>
      <a:defRPr lang="fr-FR"/>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ABFCF23-3B69-468F-B69F-88F6DE6A72F2}" styleName="Style moyen 1 - Accentuation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autoAdjust="0"/>
    <p:restoredTop sz="94676" autoAdjust="0"/>
  </p:normalViewPr>
  <p:slideViewPr>
    <p:cSldViewPr>
      <p:cViewPr>
        <p:scale>
          <a:sx n="80" d="100"/>
          <a:sy n="80" d="100"/>
        </p:scale>
        <p:origin x="-444" y="402"/>
      </p:cViewPr>
      <p:guideLst>
        <p:guide orient="horz" pos="2160"/>
        <p:guide pos="2880"/>
      </p:guideLst>
    </p:cSldViewPr>
  </p:slideViewPr>
  <p:outlineViewPr>
    <p:cViewPr>
      <p:scale>
        <a:sx n="33" d="100"/>
        <a:sy n="33" d="100"/>
      </p:scale>
      <p:origin x="0" y="2184"/>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notesMaster" Target="notesMasters/notes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theme" Target="theme/theme1.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3055938" cy="509588"/>
          </a:xfrm>
          <a:prstGeom prst="rect">
            <a:avLst/>
          </a:prstGeom>
        </p:spPr>
        <p:txBody>
          <a:bodyPr vert="horz" lIns="98461" tIns="49230" rIns="98461" bIns="49230" rtlCol="0"/>
          <a:lstStyle>
            <a:lvl1pPr algn="l" fontAlgn="auto">
              <a:spcBef>
                <a:spcPts val="0"/>
              </a:spcBef>
              <a:spcAft>
                <a:spcPts val="0"/>
              </a:spcAft>
              <a:defRPr sz="1300">
                <a:latin typeface="+mn-lt"/>
                <a:cs typeface="+mn-cs"/>
              </a:defRPr>
            </a:lvl1pPr>
          </a:lstStyle>
          <a:p>
            <a:pPr>
              <a:defRPr/>
            </a:pPr>
            <a:endParaRPr lang="fr-FR"/>
          </a:p>
        </p:txBody>
      </p:sp>
      <p:sp>
        <p:nvSpPr>
          <p:cNvPr id="3" name="Espace réservé de la date 2"/>
          <p:cNvSpPr>
            <a:spLocks noGrp="1"/>
          </p:cNvSpPr>
          <p:nvPr>
            <p:ph type="dt" idx="1"/>
          </p:nvPr>
        </p:nvSpPr>
        <p:spPr>
          <a:xfrm>
            <a:off x="3995738" y="0"/>
            <a:ext cx="3055937" cy="509588"/>
          </a:xfrm>
          <a:prstGeom prst="rect">
            <a:avLst/>
          </a:prstGeom>
        </p:spPr>
        <p:txBody>
          <a:bodyPr vert="horz" lIns="98461" tIns="49230" rIns="98461" bIns="49230" rtlCol="0"/>
          <a:lstStyle>
            <a:lvl1pPr algn="r" fontAlgn="auto">
              <a:spcBef>
                <a:spcPts val="0"/>
              </a:spcBef>
              <a:spcAft>
                <a:spcPts val="0"/>
              </a:spcAft>
              <a:defRPr sz="1300">
                <a:latin typeface="+mn-lt"/>
                <a:cs typeface="+mn-cs"/>
              </a:defRPr>
            </a:lvl1pPr>
          </a:lstStyle>
          <a:p>
            <a:pPr>
              <a:defRPr/>
            </a:pPr>
            <a:fld id="{2F56FCFF-4862-4993-83FC-478EB2FCA99D}" type="datetimeFigureOut">
              <a:rPr lang="fr-FR"/>
              <a:pPr>
                <a:defRPr/>
              </a:pPr>
              <a:t>19/05/2017</a:t>
            </a:fld>
            <a:endParaRPr lang="fr-FR"/>
          </a:p>
        </p:txBody>
      </p:sp>
      <p:sp>
        <p:nvSpPr>
          <p:cNvPr id="4" name="Espace réservé de l'image des diapositives 3"/>
          <p:cNvSpPr>
            <a:spLocks noGrp="1" noRot="1" noChangeAspect="1"/>
          </p:cNvSpPr>
          <p:nvPr>
            <p:ph type="sldImg" idx="2"/>
          </p:nvPr>
        </p:nvSpPr>
        <p:spPr>
          <a:xfrm>
            <a:off x="982663" y="763588"/>
            <a:ext cx="5089525" cy="3817937"/>
          </a:xfrm>
          <a:prstGeom prst="rect">
            <a:avLst/>
          </a:prstGeom>
          <a:noFill/>
          <a:ln w="12700">
            <a:solidFill>
              <a:prstClr val="black"/>
            </a:solidFill>
          </a:ln>
        </p:spPr>
        <p:txBody>
          <a:bodyPr vert="horz" lIns="98461" tIns="49230" rIns="98461" bIns="49230" rtlCol="0" anchor="ctr"/>
          <a:lstStyle/>
          <a:p>
            <a:pPr lvl="0"/>
            <a:endParaRPr lang="fr-FR" noProof="0"/>
          </a:p>
        </p:txBody>
      </p:sp>
      <p:sp>
        <p:nvSpPr>
          <p:cNvPr id="5" name="Espace réservé des commentaires 4"/>
          <p:cNvSpPr>
            <a:spLocks noGrp="1"/>
          </p:cNvSpPr>
          <p:nvPr>
            <p:ph type="body" sz="quarter" idx="3"/>
          </p:nvPr>
        </p:nvSpPr>
        <p:spPr>
          <a:xfrm>
            <a:off x="704850" y="4835525"/>
            <a:ext cx="5643563" cy="4581525"/>
          </a:xfrm>
          <a:prstGeom prst="rect">
            <a:avLst/>
          </a:prstGeom>
        </p:spPr>
        <p:txBody>
          <a:bodyPr vert="horz" lIns="98461" tIns="49230" rIns="98461" bIns="49230" rtlCol="0">
            <a:normAutofit/>
          </a:bodyPr>
          <a:lstStyle/>
          <a:p>
            <a:pPr lvl="0"/>
            <a:r>
              <a:rPr lang="fr-FR" noProof="0" smtClean="0"/>
              <a:t>Cliquez pour modifier les styles du texte du masque</a:t>
            </a:r>
          </a:p>
          <a:p>
            <a:pPr lvl="1"/>
            <a:r>
              <a:rPr lang="fr-FR" noProof="0" smtClean="0"/>
              <a:t>Deuxième niveau</a:t>
            </a:r>
          </a:p>
          <a:p>
            <a:pPr lvl="2"/>
            <a:r>
              <a:rPr lang="fr-FR" noProof="0" smtClean="0"/>
              <a:t>Troisième niveau</a:t>
            </a:r>
          </a:p>
          <a:p>
            <a:pPr lvl="3"/>
            <a:r>
              <a:rPr lang="fr-FR" noProof="0" smtClean="0"/>
              <a:t>Quatrième niveau</a:t>
            </a:r>
          </a:p>
          <a:p>
            <a:pPr lvl="4"/>
            <a:r>
              <a:rPr lang="fr-FR" noProof="0" smtClean="0"/>
              <a:t>Cinquième niveau</a:t>
            </a:r>
            <a:endParaRPr lang="fr-FR" noProof="0"/>
          </a:p>
        </p:txBody>
      </p:sp>
      <p:sp>
        <p:nvSpPr>
          <p:cNvPr id="6" name="Espace réservé du pied de page 5"/>
          <p:cNvSpPr>
            <a:spLocks noGrp="1"/>
          </p:cNvSpPr>
          <p:nvPr>
            <p:ph type="ftr" sz="quarter" idx="4"/>
          </p:nvPr>
        </p:nvSpPr>
        <p:spPr>
          <a:xfrm>
            <a:off x="0" y="9669463"/>
            <a:ext cx="3055938" cy="509587"/>
          </a:xfrm>
          <a:prstGeom prst="rect">
            <a:avLst/>
          </a:prstGeom>
        </p:spPr>
        <p:txBody>
          <a:bodyPr vert="horz" lIns="98461" tIns="49230" rIns="98461" bIns="49230" rtlCol="0" anchor="b"/>
          <a:lstStyle>
            <a:lvl1pPr algn="l" fontAlgn="auto">
              <a:spcBef>
                <a:spcPts val="0"/>
              </a:spcBef>
              <a:spcAft>
                <a:spcPts val="0"/>
              </a:spcAft>
              <a:defRPr sz="1300">
                <a:latin typeface="+mn-lt"/>
                <a:cs typeface="+mn-cs"/>
              </a:defRPr>
            </a:lvl1pPr>
          </a:lstStyle>
          <a:p>
            <a:pPr>
              <a:defRPr/>
            </a:pPr>
            <a:endParaRPr lang="fr-FR"/>
          </a:p>
        </p:txBody>
      </p:sp>
      <p:sp>
        <p:nvSpPr>
          <p:cNvPr id="7" name="Espace réservé du numéro de diapositive 6"/>
          <p:cNvSpPr>
            <a:spLocks noGrp="1"/>
          </p:cNvSpPr>
          <p:nvPr>
            <p:ph type="sldNum" sz="quarter" idx="5"/>
          </p:nvPr>
        </p:nvSpPr>
        <p:spPr>
          <a:xfrm>
            <a:off x="3995738" y="9669463"/>
            <a:ext cx="3055937" cy="509587"/>
          </a:xfrm>
          <a:prstGeom prst="rect">
            <a:avLst/>
          </a:prstGeom>
        </p:spPr>
        <p:txBody>
          <a:bodyPr vert="horz" lIns="98461" tIns="49230" rIns="98461" bIns="49230" rtlCol="0" anchor="b"/>
          <a:lstStyle>
            <a:lvl1pPr algn="r" fontAlgn="auto">
              <a:spcBef>
                <a:spcPts val="0"/>
              </a:spcBef>
              <a:spcAft>
                <a:spcPts val="0"/>
              </a:spcAft>
              <a:defRPr sz="1300">
                <a:latin typeface="+mn-lt"/>
                <a:cs typeface="+mn-cs"/>
              </a:defRPr>
            </a:lvl1pPr>
          </a:lstStyle>
          <a:p>
            <a:pPr>
              <a:defRPr/>
            </a:pPr>
            <a:fld id="{9FE7C9DF-2FCE-4723-9145-D170B8D48732}" type="slidenum">
              <a:rPr lang="fr-FR"/>
              <a:pPr>
                <a:defRPr/>
              </a:pPr>
              <a:t>‹N°›</a:t>
            </a:fld>
            <a:endParaRPr lang="fr-F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35843"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altLang="fr-FR" smtClean="0"/>
          </a:p>
        </p:txBody>
      </p:sp>
      <p:sp>
        <p:nvSpPr>
          <p:cNvPr id="21508" name="Espace réservé du numéro de diapositive 3"/>
          <p:cNvSpPr>
            <a:spLocks noGrp="1"/>
          </p:cNvSpPr>
          <p:nvPr>
            <p:ph type="sldNum" sz="quarter" idx="5"/>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99988" indent="-307688">
              <a:defRPr>
                <a:solidFill>
                  <a:schemeClr val="tx1"/>
                </a:solidFill>
                <a:latin typeface="Calibri" pitchFamily="34" charset="0"/>
              </a:defRPr>
            </a:lvl2pPr>
            <a:lvl3pPr marL="1230753" indent="-246150">
              <a:defRPr>
                <a:solidFill>
                  <a:schemeClr val="tx1"/>
                </a:solidFill>
                <a:latin typeface="Calibri" pitchFamily="34" charset="0"/>
              </a:defRPr>
            </a:lvl3pPr>
            <a:lvl4pPr marL="1723052" indent="-246150">
              <a:defRPr>
                <a:solidFill>
                  <a:schemeClr val="tx1"/>
                </a:solidFill>
                <a:latin typeface="Calibri" pitchFamily="34" charset="0"/>
              </a:defRPr>
            </a:lvl4pPr>
            <a:lvl5pPr marL="2215353" indent="-246150">
              <a:defRPr>
                <a:solidFill>
                  <a:schemeClr val="tx1"/>
                </a:solidFill>
                <a:latin typeface="Calibri" pitchFamily="34" charset="0"/>
              </a:defRPr>
            </a:lvl5pPr>
            <a:lvl6pPr marL="2707655" indent="-246150" fontAlgn="base">
              <a:spcBef>
                <a:spcPct val="0"/>
              </a:spcBef>
              <a:spcAft>
                <a:spcPct val="0"/>
              </a:spcAft>
              <a:defRPr>
                <a:solidFill>
                  <a:schemeClr val="tx1"/>
                </a:solidFill>
                <a:latin typeface="Calibri" pitchFamily="34" charset="0"/>
              </a:defRPr>
            </a:lvl6pPr>
            <a:lvl7pPr marL="3199955" indent="-246150" fontAlgn="base">
              <a:spcBef>
                <a:spcPct val="0"/>
              </a:spcBef>
              <a:spcAft>
                <a:spcPct val="0"/>
              </a:spcAft>
              <a:defRPr>
                <a:solidFill>
                  <a:schemeClr val="tx1"/>
                </a:solidFill>
                <a:latin typeface="Calibri" pitchFamily="34" charset="0"/>
              </a:defRPr>
            </a:lvl7pPr>
            <a:lvl8pPr marL="3692256" indent="-246150" fontAlgn="base">
              <a:spcBef>
                <a:spcPct val="0"/>
              </a:spcBef>
              <a:spcAft>
                <a:spcPct val="0"/>
              </a:spcAft>
              <a:defRPr>
                <a:solidFill>
                  <a:schemeClr val="tx1"/>
                </a:solidFill>
                <a:latin typeface="Calibri" pitchFamily="34" charset="0"/>
              </a:defRPr>
            </a:lvl8pPr>
            <a:lvl9pPr marL="4184556" indent="-24615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CA4ED04B-7DFB-4543-ADB8-D5EE5DFE665D}" type="slidenum">
              <a:rPr lang="fr-FR" altLang="fr-FR" smtClean="0"/>
              <a:pPr fontAlgn="base">
                <a:spcBef>
                  <a:spcPct val="0"/>
                </a:spcBef>
                <a:spcAft>
                  <a:spcPct val="0"/>
                </a:spcAft>
                <a:defRPr/>
              </a:pPr>
              <a:t>12</a:t>
            </a:fld>
            <a:endParaRPr lang="fr-FR" altLang="fr-FR"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B7BD8E39-026D-4770-B0E9-319B39913528}" type="slidenum">
              <a:rPr lang="fr-FR" smtClean="0"/>
              <a:pPr/>
              <a:t>33</a:t>
            </a:fld>
            <a:endParaRPr lang="fr-FR"/>
          </a:p>
        </p:txBody>
      </p:sp>
    </p:spTree>
    <p:extLst>
      <p:ext uri="{BB962C8B-B14F-4D97-AF65-F5344CB8AC3E}">
        <p14:creationId xmlns:p14="http://schemas.microsoft.com/office/powerpoint/2010/main" xmlns="" val="36703917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B7BD8E39-026D-4770-B0E9-319B39913528}" type="slidenum">
              <a:rPr lang="fr-FR" smtClean="0"/>
              <a:pPr/>
              <a:t>34</a:t>
            </a:fld>
            <a:endParaRPr lang="fr-FR"/>
          </a:p>
        </p:txBody>
      </p:sp>
    </p:spTree>
    <p:extLst>
      <p:ext uri="{BB962C8B-B14F-4D97-AF65-F5344CB8AC3E}">
        <p14:creationId xmlns:p14="http://schemas.microsoft.com/office/powerpoint/2010/main" xmlns="" val="36703917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lvl1pPr>
              <a:defRPr/>
            </a:lvl1pPr>
          </a:lstStyle>
          <a:p>
            <a:pPr>
              <a:defRPr/>
            </a:pPr>
            <a:fld id="{FC09F069-87E7-40BE-8182-91FC0E956587}" type="datetimeFigureOut">
              <a:rPr lang="fr-FR"/>
              <a:pPr>
                <a:defRPr/>
              </a:pPr>
              <a:t>19/05/2017</a:t>
            </a:fld>
            <a:endParaRPr lang="fr-FR"/>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84D032C2-C4BD-4FD4-AE45-5D1781E91767}" type="slidenum">
              <a:rPr lang="fr-FR"/>
              <a:pPr>
                <a:defRPr/>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pPr>
              <a:defRPr/>
            </a:pPr>
            <a:fld id="{6BB131EE-9BB7-4913-893B-C3BF6AB59EE2}" type="datetimeFigureOut">
              <a:rPr lang="fr-FR"/>
              <a:pPr>
                <a:defRPr/>
              </a:pPr>
              <a:t>19/05/2017</a:t>
            </a:fld>
            <a:endParaRPr lang="fr-FR"/>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A27FDC46-D69D-41A2-BED9-1AF84F9203F3}" type="slidenum">
              <a:rPr lang="fr-FR"/>
              <a:pPr>
                <a:defRPr/>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lvl1pPr>
              <a:defRPr/>
            </a:lvl1pPr>
          </a:lstStyle>
          <a:p>
            <a:pPr>
              <a:defRPr/>
            </a:pPr>
            <a:fld id="{D99DB5AE-F0BD-4070-9C66-88C70078E368}" type="datetimeFigureOut">
              <a:rPr lang="fr-FR"/>
              <a:pPr>
                <a:defRPr/>
              </a:pPr>
              <a:t>19/05/2017</a:t>
            </a:fld>
            <a:endParaRPr lang="fr-FR"/>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CAC59B43-4E24-4F9E-B36F-8B71585960A8}" type="slidenum">
              <a:rPr lang="fr-FR"/>
              <a:pPr>
                <a:defRPr/>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3"/>
          <p:cNvSpPr>
            <a:spLocks noGrp="1"/>
          </p:cNvSpPr>
          <p:nvPr>
            <p:ph type="dt" sz="half" idx="10"/>
          </p:nvPr>
        </p:nvSpPr>
        <p:spPr/>
        <p:txBody>
          <a:bodyPr/>
          <a:lstStyle>
            <a:lvl1pPr>
              <a:defRPr/>
            </a:lvl1pPr>
          </a:lstStyle>
          <a:p>
            <a:pPr>
              <a:defRPr/>
            </a:pPr>
            <a:fld id="{DC22CD7B-DFF2-4835-BFAC-D5C829CF49D6}" type="datetimeFigureOut">
              <a:rPr lang="fr-FR"/>
              <a:pPr>
                <a:defRPr/>
              </a:pPr>
              <a:t>19/05/2017</a:t>
            </a:fld>
            <a:endParaRPr lang="fr-FR"/>
          </a:p>
        </p:txBody>
      </p:sp>
      <p:sp>
        <p:nvSpPr>
          <p:cNvPr id="6" name="Espace réservé du pied de page 4"/>
          <p:cNvSpPr>
            <a:spLocks noGrp="1"/>
          </p:cNvSpPr>
          <p:nvPr>
            <p:ph type="ftr" sz="quarter" idx="11"/>
          </p:nvPr>
        </p:nvSpPr>
        <p:spPr/>
        <p:txBody>
          <a:bodyPr/>
          <a:lstStyle>
            <a:lvl1pPr>
              <a:defRPr/>
            </a:lvl1pPr>
          </a:lstStyle>
          <a:p>
            <a:pPr>
              <a:defRPr/>
            </a:pPr>
            <a:endParaRPr lang="fr-FR"/>
          </a:p>
        </p:txBody>
      </p:sp>
      <p:sp>
        <p:nvSpPr>
          <p:cNvPr id="7" name="Espace réservé du numéro de diapositive 5"/>
          <p:cNvSpPr>
            <a:spLocks noGrp="1"/>
          </p:cNvSpPr>
          <p:nvPr>
            <p:ph type="sldNum" sz="quarter" idx="12"/>
          </p:nvPr>
        </p:nvSpPr>
        <p:spPr/>
        <p:txBody>
          <a:bodyPr/>
          <a:lstStyle>
            <a:lvl1pPr>
              <a:defRPr/>
            </a:lvl1pPr>
          </a:lstStyle>
          <a:p>
            <a:pPr>
              <a:defRPr/>
            </a:pPr>
            <a:fld id="{CBE02E5A-1C82-4AED-8727-9648BB707006}" type="slidenum">
              <a:rPr lang="fr-FR"/>
              <a:pPr>
                <a:defRPr/>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3"/>
          <p:cNvSpPr>
            <a:spLocks noGrp="1"/>
          </p:cNvSpPr>
          <p:nvPr>
            <p:ph type="dt" sz="half" idx="10"/>
          </p:nvPr>
        </p:nvSpPr>
        <p:spPr/>
        <p:txBody>
          <a:bodyPr/>
          <a:lstStyle>
            <a:lvl1pPr>
              <a:defRPr/>
            </a:lvl1pPr>
          </a:lstStyle>
          <a:p>
            <a:pPr>
              <a:defRPr/>
            </a:pPr>
            <a:fld id="{AD12208A-9E6A-4E34-95EA-67E8B9DB9F89}" type="datetimeFigureOut">
              <a:rPr lang="fr-FR"/>
              <a:pPr>
                <a:defRPr/>
              </a:pPr>
              <a:t>19/05/2017</a:t>
            </a:fld>
            <a:endParaRPr lang="fr-FR"/>
          </a:p>
        </p:txBody>
      </p:sp>
      <p:sp>
        <p:nvSpPr>
          <p:cNvPr id="8" name="Espace réservé du pied de page 4"/>
          <p:cNvSpPr>
            <a:spLocks noGrp="1"/>
          </p:cNvSpPr>
          <p:nvPr>
            <p:ph type="ftr" sz="quarter" idx="11"/>
          </p:nvPr>
        </p:nvSpPr>
        <p:spPr/>
        <p:txBody>
          <a:bodyPr/>
          <a:lstStyle>
            <a:lvl1pPr>
              <a:defRPr/>
            </a:lvl1pPr>
          </a:lstStyle>
          <a:p>
            <a:pPr>
              <a:defRPr/>
            </a:pPr>
            <a:endParaRPr lang="fr-FR"/>
          </a:p>
        </p:txBody>
      </p:sp>
      <p:sp>
        <p:nvSpPr>
          <p:cNvPr id="9" name="Espace réservé du numéro de diapositive 5"/>
          <p:cNvSpPr>
            <a:spLocks noGrp="1"/>
          </p:cNvSpPr>
          <p:nvPr>
            <p:ph type="sldNum" sz="quarter" idx="12"/>
          </p:nvPr>
        </p:nvSpPr>
        <p:spPr/>
        <p:txBody>
          <a:bodyPr/>
          <a:lstStyle>
            <a:lvl1pPr>
              <a:defRPr/>
            </a:lvl1pPr>
          </a:lstStyle>
          <a:p>
            <a:pPr>
              <a:defRPr/>
            </a:pPr>
            <a:fld id="{55CC10AC-10C1-4D73-8803-9662B1452ADB}" type="slidenum">
              <a:rPr lang="fr-FR"/>
              <a:pPr>
                <a:defRPr/>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3"/>
          <p:cNvSpPr>
            <a:spLocks noGrp="1"/>
          </p:cNvSpPr>
          <p:nvPr>
            <p:ph type="dt" sz="half" idx="10"/>
          </p:nvPr>
        </p:nvSpPr>
        <p:spPr/>
        <p:txBody>
          <a:bodyPr/>
          <a:lstStyle>
            <a:lvl1pPr>
              <a:defRPr/>
            </a:lvl1pPr>
          </a:lstStyle>
          <a:p>
            <a:pPr>
              <a:defRPr/>
            </a:pPr>
            <a:fld id="{B3F8EDFE-6DDB-4281-B473-DC2509C0E9A7}" type="datetimeFigureOut">
              <a:rPr lang="fr-FR"/>
              <a:pPr>
                <a:defRPr/>
              </a:pPr>
              <a:t>19/05/2017</a:t>
            </a:fld>
            <a:endParaRPr lang="fr-FR"/>
          </a:p>
        </p:txBody>
      </p:sp>
      <p:sp>
        <p:nvSpPr>
          <p:cNvPr id="4" name="Espace réservé du pied de page 4"/>
          <p:cNvSpPr>
            <a:spLocks noGrp="1"/>
          </p:cNvSpPr>
          <p:nvPr>
            <p:ph type="ftr" sz="quarter" idx="11"/>
          </p:nvPr>
        </p:nvSpPr>
        <p:spPr/>
        <p:txBody>
          <a:bodyPr/>
          <a:lstStyle>
            <a:lvl1pPr>
              <a:defRPr/>
            </a:lvl1pPr>
          </a:lstStyle>
          <a:p>
            <a:pPr>
              <a:defRPr/>
            </a:pPr>
            <a:endParaRPr lang="fr-FR"/>
          </a:p>
        </p:txBody>
      </p:sp>
      <p:sp>
        <p:nvSpPr>
          <p:cNvPr id="5" name="Espace réservé du numéro de diapositive 5"/>
          <p:cNvSpPr>
            <a:spLocks noGrp="1"/>
          </p:cNvSpPr>
          <p:nvPr>
            <p:ph type="sldNum" sz="quarter" idx="12"/>
          </p:nvPr>
        </p:nvSpPr>
        <p:spPr/>
        <p:txBody>
          <a:bodyPr/>
          <a:lstStyle>
            <a:lvl1pPr>
              <a:defRPr/>
            </a:lvl1pPr>
          </a:lstStyle>
          <a:p>
            <a:pPr>
              <a:defRPr/>
            </a:pPr>
            <a:fld id="{65FF1272-7C7E-47B0-94F7-4FC0864F979F}" type="slidenum">
              <a:rPr lang="fr-FR"/>
              <a:pPr>
                <a:defRPr/>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3"/>
          <p:cNvSpPr>
            <a:spLocks noGrp="1"/>
          </p:cNvSpPr>
          <p:nvPr>
            <p:ph type="dt" sz="half" idx="10"/>
          </p:nvPr>
        </p:nvSpPr>
        <p:spPr/>
        <p:txBody>
          <a:bodyPr/>
          <a:lstStyle>
            <a:lvl1pPr>
              <a:defRPr/>
            </a:lvl1pPr>
          </a:lstStyle>
          <a:p>
            <a:pPr>
              <a:defRPr/>
            </a:pPr>
            <a:fld id="{92E1229A-6983-412E-B8AD-D112A37E887B}" type="datetimeFigureOut">
              <a:rPr lang="fr-FR"/>
              <a:pPr>
                <a:defRPr/>
              </a:pPr>
              <a:t>19/05/2017</a:t>
            </a:fld>
            <a:endParaRPr lang="fr-FR"/>
          </a:p>
        </p:txBody>
      </p:sp>
      <p:sp>
        <p:nvSpPr>
          <p:cNvPr id="3" name="Espace réservé du pied de page 4"/>
          <p:cNvSpPr>
            <a:spLocks noGrp="1"/>
          </p:cNvSpPr>
          <p:nvPr>
            <p:ph type="ftr" sz="quarter" idx="11"/>
          </p:nvPr>
        </p:nvSpPr>
        <p:spPr/>
        <p:txBody>
          <a:bodyPr/>
          <a:lstStyle>
            <a:lvl1pPr>
              <a:defRPr/>
            </a:lvl1pPr>
          </a:lstStyle>
          <a:p>
            <a:pPr>
              <a:defRPr/>
            </a:pPr>
            <a:endParaRPr lang="fr-FR"/>
          </a:p>
        </p:txBody>
      </p:sp>
      <p:sp>
        <p:nvSpPr>
          <p:cNvPr id="4" name="Espace réservé du numéro de diapositive 5"/>
          <p:cNvSpPr>
            <a:spLocks noGrp="1"/>
          </p:cNvSpPr>
          <p:nvPr>
            <p:ph type="sldNum" sz="quarter" idx="12"/>
          </p:nvPr>
        </p:nvSpPr>
        <p:spPr/>
        <p:txBody>
          <a:bodyPr/>
          <a:lstStyle>
            <a:lvl1pPr>
              <a:defRPr/>
            </a:lvl1pPr>
          </a:lstStyle>
          <a:p>
            <a:pPr>
              <a:defRPr/>
            </a:pPr>
            <a:fld id="{7DE3692E-6AD8-4C0F-AB63-6C07A1E1D26E}" type="slidenum">
              <a:rPr lang="fr-FR"/>
              <a:pPr>
                <a:defRPr/>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3"/>
          <p:cNvSpPr>
            <a:spLocks noGrp="1"/>
          </p:cNvSpPr>
          <p:nvPr>
            <p:ph type="dt" sz="half" idx="10"/>
          </p:nvPr>
        </p:nvSpPr>
        <p:spPr/>
        <p:txBody>
          <a:bodyPr/>
          <a:lstStyle>
            <a:lvl1pPr>
              <a:defRPr/>
            </a:lvl1pPr>
          </a:lstStyle>
          <a:p>
            <a:pPr>
              <a:defRPr/>
            </a:pPr>
            <a:fld id="{1B186CAC-CA80-4114-B128-5C1950D28331}" type="datetimeFigureOut">
              <a:rPr lang="fr-FR"/>
              <a:pPr>
                <a:defRPr/>
              </a:pPr>
              <a:t>19/05/2017</a:t>
            </a:fld>
            <a:endParaRPr lang="fr-FR"/>
          </a:p>
        </p:txBody>
      </p:sp>
      <p:sp>
        <p:nvSpPr>
          <p:cNvPr id="6" name="Espace réservé du pied de page 4"/>
          <p:cNvSpPr>
            <a:spLocks noGrp="1"/>
          </p:cNvSpPr>
          <p:nvPr>
            <p:ph type="ftr" sz="quarter" idx="11"/>
          </p:nvPr>
        </p:nvSpPr>
        <p:spPr/>
        <p:txBody>
          <a:bodyPr/>
          <a:lstStyle>
            <a:lvl1pPr>
              <a:defRPr/>
            </a:lvl1pPr>
          </a:lstStyle>
          <a:p>
            <a:pPr>
              <a:defRPr/>
            </a:pPr>
            <a:endParaRPr lang="fr-FR"/>
          </a:p>
        </p:txBody>
      </p:sp>
      <p:sp>
        <p:nvSpPr>
          <p:cNvPr id="7" name="Espace réservé du numéro de diapositive 5"/>
          <p:cNvSpPr>
            <a:spLocks noGrp="1"/>
          </p:cNvSpPr>
          <p:nvPr>
            <p:ph type="sldNum" sz="quarter" idx="12"/>
          </p:nvPr>
        </p:nvSpPr>
        <p:spPr/>
        <p:txBody>
          <a:bodyPr/>
          <a:lstStyle>
            <a:lvl1pPr>
              <a:defRPr/>
            </a:lvl1pPr>
          </a:lstStyle>
          <a:p>
            <a:pPr>
              <a:defRPr/>
            </a:pPr>
            <a:fld id="{B252DDA3-0A4F-4CD8-84A2-2D1AA4C51333}" type="slidenum">
              <a:rPr lang="fr-FR"/>
              <a:pPr>
                <a:defRPr/>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3"/>
          <p:cNvSpPr>
            <a:spLocks noGrp="1"/>
          </p:cNvSpPr>
          <p:nvPr>
            <p:ph type="dt" sz="half" idx="10"/>
          </p:nvPr>
        </p:nvSpPr>
        <p:spPr/>
        <p:txBody>
          <a:bodyPr/>
          <a:lstStyle>
            <a:lvl1pPr>
              <a:defRPr/>
            </a:lvl1pPr>
          </a:lstStyle>
          <a:p>
            <a:pPr>
              <a:defRPr/>
            </a:pPr>
            <a:fld id="{5E09E467-7EAD-4049-8F18-E7BC88D85DCB}" type="datetimeFigureOut">
              <a:rPr lang="fr-FR"/>
              <a:pPr>
                <a:defRPr/>
              </a:pPr>
              <a:t>19/05/2017</a:t>
            </a:fld>
            <a:endParaRPr lang="fr-FR"/>
          </a:p>
        </p:txBody>
      </p:sp>
      <p:sp>
        <p:nvSpPr>
          <p:cNvPr id="6" name="Espace réservé du pied de page 4"/>
          <p:cNvSpPr>
            <a:spLocks noGrp="1"/>
          </p:cNvSpPr>
          <p:nvPr>
            <p:ph type="ftr" sz="quarter" idx="11"/>
          </p:nvPr>
        </p:nvSpPr>
        <p:spPr/>
        <p:txBody>
          <a:bodyPr/>
          <a:lstStyle>
            <a:lvl1pPr>
              <a:defRPr/>
            </a:lvl1pPr>
          </a:lstStyle>
          <a:p>
            <a:pPr>
              <a:defRPr/>
            </a:pPr>
            <a:endParaRPr lang="fr-FR"/>
          </a:p>
        </p:txBody>
      </p:sp>
      <p:sp>
        <p:nvSpPr>
          <p:cNvPr id="7" name="Espace réservé du numéro de diapositive 5"/>
          <p:cNvSpPr>
            <a:spLocks noGrp="1"/>
          </p:cNvSpPr>
          <p:nvPr>
            <p:ph type="sldNum" sz="quarter" idx="12"/>
          </p:nvPr>
        </p:nvSpPr>
        <p:spPr/>
        <p:txBody>
          <a:bodyPr/>
          <a:lstStyle>
            <a:lvl1pPr>
              <a:defRPr/>
            </a:lvl1pPr>
          </a:lstStyle>
          <a:p>
            <a:pPr>
              <a:defRPr/>
            </a:pPr>
            <a:fld id="{E46310BE-50A9-44CD-998F-9B405A0069BF}" type="slidenum">
              <a:rPr lang="fr-FR"/>
              <a:pPr>
                <a:defRPr/>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pPr>
              <a:defRPr/>
            </a:pPr>
            <a:fld id="{CA40EA25-BC50-41B9-B4D4-75CD8819D0FF}" type="datetimeFigureOut">
              <a:rPr lang="fr-FR"/>
              <a:pPr>
                <a:defRPr/>
              </a:pPr>
              <a:t>19/05/2017</a:t>
            </a:fld>
            <a:endParaRPr lang="fr-FR"/>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155D6EC5-0F27-49C8-88D8-033CDAF4AF3F}" type="slidenum">
              <a:rPr lang="fr-FR"/>
              <a:pPr>
                <a:defRPr/>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pPr>
              <a:defRPr/>
            </a:pPr>
            <a:fld id="{C91988ED-13C9-424C-AE83-0075C0011EC3}" type="datetimeFigureOut">
              <a:rPr lang="fr-FR"/>
              <a:pPr>
                <a:defRPr/>
              </a:pPr>
              <a:t>19/05/2017</a:t>
            </a:fld>
            <a:endParaRPr lang="fr-FR"/>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71386B6B-F415-4495-B127-564858231FDE}" type="slidenum">
              <a:rPr lang="fr-FR"/>
              <a:pPr>
                <a:defRPr/>
              </a:pPr>
              <a:t>‹N°›</a:t>
            </a:fld>
            <a:endParaRPr lang="fr-F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9" name="Titr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fr-FR" smtClean="0"/>
              <a:t>Cliquez pour modifier le style du titre</a:t>
            </a:r>
            <a:endParaRPr lang="en-US"/>
          </a:p>
        </p:txBody>
      </p:sp>
      <p:sp>
        <p:nvSpPr>
          <p:cNvPr id="17" name="Sous-titr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fr-FR" smtClean="0"/>
              <a:t>Cliquez pour modifier le style des sous-titres du masque</a:t>
            </a:r>
            <a:endParaRPr lang="en-US"/>
          </a:p>
        </p:txBody>
      </p:sp>
      <p:sp>
        <p:nvSpPr>
          <p:cNvPr id="4" name="Espace réservé de la date 29"/>
          <p:cNvSpPr>
            <a:spLocks noGrp="1"/>
          </p:cNvSpPr>
          <p:nvPr>
            <p:ph type="dt" sz="half" idx="10"/>
          </p:nvPr>
        </p:nvSpPr>
        <p:spPr/>
        <p:txBody>
          <a:bodyPr/>
          <a:lstStyle>
            <a:lvl1pPr>
              <a:defRPr>
                <a:solidFill>
                  <a:srgbClr val="DBF5F9">
                    <a:shade val="90000"/>
                  </a:srgbClr>
                </a:solidFill>
              </a:defRPr>
            </a:lvl1pPr>
          </a:lstStyle>
          <a:p>
            <a:pPr>
              <a:defRPr/>
            </a:pPr>
            <a:fld id="{F8BD682B-1132-43F9-ACF8-8A15635CE8D0}" type="datetimeFigureOut">
              <a:rPr lang="fr-FR"/>
              <a:pPr>
                <a:defRPr/>
              </a:pPr>
              <a:t>19/05/2017</a:t>
            </a:fld>
            <a:endParaRPr lang="fr-FR"/>
          </a:p>
        </p:txBody>
      </p:sp>
      <p:sp>
        <p:nvSpPr>
          <p:cNvPr id="5" name="Espace réservé du pied de page 18"/>
          <p:cNvSpPr>
            <a:spLocks noGrp="1"/>
          </p:cNvSpPr>
          <p:nvPr>
            <p:ph type="ftr" sz="quarter" idx="11"/>
          </p:nvPr>
        </p:nvSpPr>
        <p:spPr/>
        <p:txBody>
          <a:bodyPr/>
          <a:lstStyle>
            <a:lvl1pPr>
              <a:defRPr>
                <a:solidFill>
                  <a:srgbClr val="DBF5F9">
                    <a:shade val="90000"/>
                  </a:srgbClr>
                </a:solidFill>
              </a:defRPr>
            </a:lvl1pPr>
          </a:lstStyle>
          <a:p>
            <a:pPr>
              <a:defRPr/>
            </a:pPr>
            <a:endParaRPr lang="fr-FR"/>
          </a:p>
        </p:txBody>
      </p:sp>
      <p:sp>
        <p:nvSpPr>
          <p:cNvPr id="6" name="Espace réservé du numéro de diapositive 26"/>
          <p:cNvSpPr>
            <a:spLocks noGrp="1"/>
          </p:cNvSpPr>
          <p:nvPr>
            <p:ph type="sldNum" sz="quarter" idx="12"/>
          </p:nvPr>
        </p:nvSpPr>
        <p:spPr/>
        <p:txBody>
          <a:bodyPr/>
          <a:lstStyle>
            <a:lvl1pPr>
              <a:defRPr>
                <a:solidFill>
                  <a:srgbClr val="DBF5F9">
                    <a:shade val="90000"/>
                  </a:srgbClr>
                </a:solidFill>
              </a:defRPr>
            </a:lvl1pPr>
          </a:lstStyle>
          <a:p>
            <a:pPr>
              <a:defRPr/>
            </a:pPr>
            <a:fld id="{B62BDD3B-E5AC-4E26-8861-3A5265FAE39B}" type="slidenum">
              <a:rPr lang="fr-FR"/>
              <a:pPr>
                <a:defRPr/>
              </a:pPr>
              <a:t>‹N°›</a:t>
            </a:fld>
            <a:endParaRPr lang="fr-F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en-US"/>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e la date 9"/>
          <p:cNvSpPr>
            <a:spLocks noGrp="1"/>
          </p:cNvSpPr>
          <p:nvPr>
            <p:ph type="dt" sz="half" idx="10"/>
          </p:nvPr>
        </p:nvSpPr>
        <p:spPr/>
        <p:txBody>
          <a:bodyPr/>
          <a:lstStyle>
            <a:lvl1pPr>
              <a:defRPr/>
            </a:lvl1pPr>
          </a:lstStyle>
          <a:p>
            <a:pPr>
              <a:defRPr/>
            </a:pPr>
            <a:fld id="{3C6C4C5B-A827-47F0-BE9A-90C862AB8151}" type="datetimeFigureOut">
              <a:rPr lang="fr-FR"/>
              <a:pPr>
                <a:defRPr/>
              </a:pPr>
              <a:t>19/05/2017</a:t>
            </a:fld>
            <a:endParaRPr lang="fr-FR"/>
          </a:p>
        </p:txBody>
      </p:sp>
      <p:sp>
        <p:nvSpPr>
          <p:cNvPr id="5" name="Espace réservé du pied de page 21"/>
          <p:cNvSpPr>
            <a:spLocks noGrp="1"/>
          </p:cNvSpPr>
          <p:nvPr>
            <p:ph type="ftr" sz="quarter" idx="11"/>
          </p:nvPr>
        </p:nvSpPr>
        <p:spPr/>
        <p:txBody>
          <a:bodyPr/>
          <a:lstStyle>
            <a:lvl1pPr>
              <a:defRPr/>
            </a:lvl1pPr>
          </a:lstStyle>
          <a:p>
            <a:pPr>
              <a:defRPr/>
            </a:pPr>
            <a:endParaRPr lang="fr-FR"/>
          </a:p>
        </p:txBody>
      </p:sp>
      <p:sp>
        <p:nvSpPr>
          <p:cNvPr id="6" name="Espace réservé du numéro de diapositive 17"/>
          <p:cNvSpPr>
            <a:spLocks noGrp="1"/>
          </p:cNvSpPr>
          <p:nvPr>
            <p:ph type="sldNum" sz="quarter" idx="12"/>
          </p:nvPr>
        </p:nvSpPr>
        <p:spPr/>
        <p:txBody>
          <a:bodyPr/>
          <a:lstStyle>
            <a:lvl1pPr>
              <a:defRPr/>
            </a:lvl1pPr>
          </a:lstStyle>
          <a:p>
            <a:pPr>
              <a:defRPr/>
            </a:pPr>
            <a:fld id="{24805E10-B6BD-4689-B6AB-F1297BFC53CD}" type="slidenum">
              <a:rPr lang="fr-FR"/>
              <a:pPr>
                <a:defRPr/>
              </a:pPr>
              <a:t>‹N°›</a:t>
            </a:fld>
            <a:endParaRPr lang="fr-F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fr-FR" smtClean="0"/>
              <a:t>Cliquez pour modifier le style du titre</a:t>
            </a:r>
            <a:endParaRPr lang="en-US"/>
          </a:p>
        </p:txBody>
      </p:sp>
      <p:sp>
        <p:nvSpPr>
          <p:cNvPr id="3" name="Espace réservé du texte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lvl1pPr>
              <a:defRPr>
                <a:solidFill>
                  <a:srgbClr val="DBF5F9">
                    <a:shade val="90000"/>
                  </a:srgbClr>
                </a:solidFill>
              </a:defRPr>
            </a:lvl1pPr>
          </a:lstStyle>
          <a:p>
            <a:pPr>
              <a:defRPr/>
            </a:pPr>
            <a:fld id="{F6376B8E-42C7-45FF-B860-3BDEEAB4DB23}" type="datetimeFigureOut">
              <a:rPr lang="fr-FR"/>
              <a:pPr>
                <a:defRPr/>
              </a:pPr>
              <a:t>19/05/2017</a:t>
            </a:fld>
            <a:endParaRPr lang="fr-FR"/>
          </a:p>
        </p:txBody>
      </p:sp>
      <p:sp>
        <p:nvSpPr>
          <p:cNvPr id="5" name="Espace réservé du pied de page 4"/>
          <p:cNvSpPr>
            <a:spLocks noGrp="1"/>
          </p:cNvSpPr>
          <p:nvPr>
            <p:ph type="ftr" sz="quarter" idx="11"/>
          </p:nvPr>
        </p:nvSpPr>
        <p:spPr/>
        <p:txBody>
          <a:bodyPr/>
          <a:lstStyle>
            <a:lvl1pPr>
              <a:defRPr>
                <a:solidFill>
                  <a:srgbClr val="DBF5F9">
                    <a:shade val="90000"/>
                  </a:srgbClr>
                </a:solidFill>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solidFill>
                  <a:srgbClr val="DBF5F9">
                    <a:shade val="90000"/>
                  </a:srgbClr>
                </a:solidFill>
              </a:defRPr>
            </a:lvl1pPr>
          </a:lstStyle>
          <a:p>
            <a:pPr>
              <a:defRPr/>
            </a:pPr>
            <a:fld id="{25961298-82EF-4611-ABD6-013C4176ED03}" type="slidenum">
              <a:rPr lang="fr-FR"/>
              <a:pPr>
                <a:defRPr/>
              </a:pPr>
              <a:t>‹N°›</a:t>
            </a:fld>
            <a:endParaRPr lang="fr-F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229600" cy="1143000"/>
          </a:xfrm>
        </p:spPr>
        <p:txBody>
          <a:bodyPr/>
          <a:lstStyle/>
          <a:p>
            <a:r>
              <a:rPr lang="fr-FR" smtClean="0"/>
              <a:t>Cliquez pour modifier le style du titre</a:t>
            </a:r>
            <a:endParaRPr lang="en-US"/>
          </a:p>
        </p:txBody>
      </p:sp>
      <p:sp>
        <p:nvSpPr>
          <p:cNvPr id="3" name="Espace réservé du contenu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u contenu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5" name="Espace réservé de la date 9"/>
          <p:cNvSpPr>
            <a:spLocks noGrp="1"/>
          </p:cNvSpPr>
          <p:nvPr>
            <p:ph type="dt" sz="half" idx="10"/>
          </p:nvPr>
        </p:nvSpPr>
        <p:spPr/>
        <p:txBody>
          <a:bodyPr/>
          <a:lstStyle>
            <a:lvl1pPr>
              <a:defRPr/>
            </a:lvl1pPr>
          </a:lstStyle>
          <a:p>
            <a:pPr>
              <a:defRPr/>
            </a:pPr>
            <a:fld id="{5F288DE7-CE61-4BAD-A0AF-75AF5BD3F2A0}" type="datetimeFigureOut">
              <a:rPr lang="fr-FR"/>
              <a:pPr>
                <a:defRPr/>
              </a:pPr>
              <a:t>19/05/2017</a:t>
            </a:fld>
            <a:endParaRPr lang="fr-FR"/>
          </a:p>
        </p:txBody>
      </p:sp>
      <p:sp>
        <p:nvSpPr>
          <p:cNvPr id="6" name="Espace réservé du pied de page 21"/>
          <p:cNvSpPr>
            <a:spLocks noGrp="1"/>
          </p:cNvSpPr>
          <p:nvPr>
            <p:ph type="ftr" sz="quarter" idx="11"/>
          </p:nvPr>
        </p:nvSpPr>
        <p:spPr/>
        <p:txBody>
          <a:bodyPr/>
          <a:lstStyle>
            <a:lvl1pPr>
              <a:defRPr/>
            </a:lvl1pPr>
          </a:lstStyle>
          <a:p>
            <a:pPr>
              <a:defRPr/>
            </a:pPr>
            <a:endParaRPr lang="fr-FR"/>
          </a:p>
        </p:txBody>
      </p:sp>
      <p:sp>
        <p:nvSpPr>
          <p:cNvPr id="7" name="Espace réservé du numéro de diapositive 17"/>
          <p:cNvSpPr>
            <a:spLocks noGrp="1"/>
          </p:cNvSpPr>
          <p:nvPr>
            <p:ph type="sldNum" sz="quarter" idx="12"/>
          </p:nvPr>
        </p:nvSpPr>
        <p:spPr/>
        <p:txBody>
          <a:bodyPr/>
          <a:lstStyle>
            <a:lvl1pPr>
              <a:defRPr/>
            </a:lvl1pPr>
          </a:lstStyle>
          <a:p>
            <a:pPr>
              <a:defRPr/>
            </a:pPr>
            <a:fld id="{94CF7FB6-3BF2-4A3C-811D-4ABF6C23D82C}" type="slidenum">
              <a:rPr lang="fr-FR"/>
              <a:pPr>
                <a:defRPr/>
              </a:pPr>
              <a:t>‹N°›</a:t>
            </a:fld>
            <a:endParaRPr lang="fr-F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229600" cy="1143000"/>
          </a:xfrm>
        </p:spPr>
        <p:txBody>
          <a:bodyPr/>
          <a:lstStyle>
            <a:lvl1pPr>
              <a:defRPr/>
            </a:lvl1pPr>
          </a:lstStyle>
          <a:p>
            <a:r>
              <a:rPr lang="fr-FR" smtClean="0"/>
              <a:t>Cliquez pour modifier le style du titre</a:t>
            </a:r>
            <a:endParaRPr lang="en-US"/>
          </a:p>
        </p:txBody>
      </p:sp>
      <p:sp>
        <p:nvSpPr>
          <p:cNvPr id="3" name="Espace réservé du texte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fr-FR" smtClean="0"/>
              <a:t>Cliquez pour modifier les styles du texte du masque</a:t>
            </a:r>
          </a:p>
        </p:txBody>
      </p:sp>
      <p:sp>
        <p:nvSpPr>
          <p:cNvPr id="4" name="Espace réservé du texte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fr-FR" smtClean="0"/>
              <a:t>Cliquez pour modifier les styles du texte du masque</a:t>
            </a:r>
          </a:p>
        </p:txBody>
      </p:sp>
      <p:sp>
        <p:nvSpPr>
          <p:cNvPr id="5" name="Espace réservé du contenu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6" name="Espace réservé du contenu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7" name="Espace réservé de la date 9"/>
          <p:cNvSpPr>
            <a:spLocks noGrp="1"/>
          </p:cNvSpPr>
          <p:nvPr>
            <p:ph type="dt" sz="half" idx="10"/>
          </p:nvPr>
        </p:nvSpPr>
        <p:spPr/>
        <p:txBody>
          <a:bodyPr/>
          <a:lstStyle>
            <a:lvl1pPr>
              <a:defRPr/>
            </a:lvl1pPr>
          </a:lstStyle>
          <a:p>
            <a:pPr>
              <a:defRPr/>
            </a:pPr>
            <a:fld id="{8BBBA6BB-CF7B-48F7-931E-008563F41E9B}" type="datetimeFigureOut">
              <a:rPr lang="fr-FR"/>
              <a:pPr>
                <a:defRPr/>
              </a:pPr>
              <a:t>19/05/2017</a:t>
            </a:fld>
            <a:endParaRPr lang="fr-FR"/>
          </a:p>
        </p:txBody>
      </p:sp>
      <p:sp>
        <p:nvSpPr>
          <p:cNvPr id="8" name="Espace réservé du pied de page 21"/>
          <p:cNvSpPr>
            <a:spLocks noGrp="1"/>
          </p:cNvSpPr>
          <p:nvPr>
            <p:ph type="ftr" sz="quarter" idx="11"/>
          </p:nvPr>
        </p:nvSpPr>
        <p:spPr/>
        <p:txBody>
          <a:bodyPr/>
          <a:lstStyle>
            <a:lvl1pPr>
              <a:defRPr/>
            </a:lvl1pPr>
          </a:lstStyle>
          <a:p>
            <a:pPr>
              <a:defRPr/>
            </a:pPr>
            <a:endParaRPr lang="fr-FR"/>
          </a:p>
        </p:txBody>
      </p:sp>
      <p:sp>
        <p:nvSpPr>
          <p:cNvPr id="9" name="Espace réservé du numéro de diapositive 17"/>
          <p:cNvSpPr>
            <a:spLocks noGrp="1"/>
          </p:cNvSpPr>
          <p:nvPr>
            <p:ph type="sldNum" sz="quarter" idx="12"/>
          </p:nvPr>
        </p:nvSpPr>
        <p:spPr/>
        <p:txBody>
          <a:bodyPr/>
          <a:lstStyle>
            <a:lvl1pPr>
              <a:defRPr/>
            </a:lvl1pPr>
          </a:lstStyle>
          <a:p>
            <a:pPr>
              <a:defRPr/>
            </a:pPr>
            <a:fld id="{E9211B40-C8B3-4688-BD15-1B2C4A8A8586}" type="slidenum">
              <a:rPr lang="fr-FR"/>
              <a:pPr>
                <a:defRPr/>
              </a:pPr>
              <a:t>‹N°›</a:t>
            </a:fld>
            <a:endParaRPr lang="fr-F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fr-FR" smtClean="0"/>
              <a:t>Cliquez pour modifier le style du titre</a:t>
            </a:r>
            <a:endParaRPr lang="en-US"/>
          </a:p>
        </p:txBody>
      </p:sp>
      <p:sp>
        <p:nvSpPr>
          <p:cNvPr id="3" name="Espace réservé de la date 9"/>
          <p:cNvSpPr>
            <a:spLocks noGrp="1"/>
          </p:cNvSpPr>
          <p:nvPr>
            <p:ph type="dt" sz="half" idx="10"/>
          </p:nvPr>
        </p:nvSpPr>
        <p:spPr/>
        <p:txBody>
          <a:bodyPr/>
          <a:lstStyle>
            <a:lvl1pPr>
              <a:defRPr/>
            </a:lvl1pPr>
          </a:lstStyle>
          <a:p>
            <a:pPr>
              <a:defRPr/>
            </a:pPr>
            <a:fld id="{EEB86026-2390-459C-BBBB-861E3CCAD15F}" type="datetimeFigureOut">
              <a:rPr lang="fr-FR"/>
              <a:pPr>
                <a:defRPr/>
              </a:pPr>
              <a:t>19/05/2017</a:t>
            </a:fld>
            <a:endParaRPr lang="fr-FR"/>
          </a:p>
        </p:txBody>
      </p:sp>
      <p:sp>
        <p:nvSpPr>
          <p:cNvPr id="4" name="Espace réservé du pied de page 21"/>
          <p:cNvSpPr>
            <a:spLocks noGrp="1"/>
          </p:cNvSpPr>
          <p:nvPr>
            <p:ph type="ftr" sz="quarter" idx="11"/>
          </p:nvPr>
        </p:nvSpPr>
        <p:spPr/>
        <p:txBody>
          <a:bodyPr/>
          <a:lstStyle>
            <a:lvl1pPr>
              <a:defRPr/>
            </a:lvl1pPr>
          </a:lstStyle>
          <a:p>
            <a:pPr>
              <a:defRPr/>
            </a:pPr>
            <a:endParaRPr lang="fr-FR"/>
          </a:p>
        </p:txBody>
      </p:sp>
      <p:sp>
        <p:nvSpPr>
          <p:cNvPr id="5" name="Espace réservé du numéro de diapositive 17"/>
          <p:cNvSpPr>
            <a:spLocks noGrp="1"/>
          </p:cNvSpPr>
          <p:nvPr>
            <p:ph type="sldNum" sz="quarter" idx="12"/>
          </p:nvPr>
        </p:nvSpPr>
        <p:spPr/>
        <p:txBody>
          <a:bodyPr/>
          <a:lstStyle>
            <a:lvl1pPr>
              <a:defRPr/>
            </a:lvl1pPr>
          </a:lstStyle>
          <a:p>
            <a:pPr>
              <a:defRPr/>
            </a:pPr>
            <a:fld id="{0D8238BD-031E-440E-86FB-ACF161D05A01}" type="slidenum">
              <a:rPr lang="fr-FR"/>
              <a:pPr>
                <a:defRPr/>
              </a:pPr>
              <a:t>‹N°›</a:t>
            </a:fld>
            <a:endParaRPr lang="fr-F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9"/>
          <p:cNvSpPr>
            <a:spLocks noGrp="1"/>
          </p:cNvSpPr>
          <p:nvPr>
            <p:ph type="dt" sz="half" idx="10"/>
          </p:nvPr>
        </p:nvSpPr>
        <p:spPr/>
        <p:txBody>
          <a:bodyPr/>
          <a:lstStyle>
            <a:lvl1pPr>
              <a:defRPr/>
            </a:lvl1pPr>
          </a:lstStyle>
          <a:p>
            <a:pPr>
              <a:defRPr/>
            </a:pPr>
            <a:fld id="{AFEBEBFB-AB8E-45E2-A38B-19399FD51C86}" type="datetimeFigureOut">
              <a:rPr lang="fr-FR"/>
              <a:pPr>
                <a:defRPr/>
              </a:pPr>
              <a:t>19/05/2017</a:t>
            </a:fld>
            <a:endParaRPr lang="fr-FR"/>
          </a:p>
        </p:txBody>
      </p:sp>
      <p:sp>
        <p:nvSpPr>
          <p:cNvPr id="3" name="Espace réservé du pied de page 21"/>
          <p:cNvSpPr>
            <a:spLocks noGrp="1"/>
          </p:cNvSpPr>
          <p:nvPr>
            <p:ph type="ftr" sz="quarter" idx="11"/>
          </p:nvPr>
        </p:nvSpPr>
        <p:spPr/>
        <p:txBody>
          <a:bodyPr/>
          <a:lstStyle>
            <a:lvl1pPr>
              <a:defRPr/>
            </a:lvl1pPr>
          </a:lstStyle>
          <a:p>
            <a:pPr>
              <a:defRPr/>
            </a:pPr>
            <a:endParaRPr lang="fr-FR"/>
          </a:p>
        </p:txBody>
      </p:sp>
      <p:sp>
        <p:nvSpPr>
          <p:cNvPr id="4" name="Espace réservé du numéro de diapositive 17"/>
          <p:cNvSpPr>
            <a:spLocks noGrp="1"/>
          </p:cNvSpPr>
          <p:nvPr>
            <p:ph type="sldNum" sz="quarter" idx="12"/>
          </p:nvPr>
        </p:nvSpPr>
        <p:spPr/>
        <p:txBody>
          <a:bodyPr/>
          <a:lstStyle>
            <a:lvl1pPr>
              <a:defRPr/>
            </a:lvl1pPr>
          </a:lstStyle>
          <a:p>
            <a:pPr>
              <a:defRPr/>
            </a:pPr>
            <a:fld id="{EF950133-38AA-4DBC-8833-DB4AEF9CB117}" type="slidenum">
              <a:rPr lang="fr-FR"/>
              <a:pPr>
                <a:defRPr/>
              </a:pPr>
              <a:t>‹N°›</a:t>
            </a:fld>
            <a:endParaRPr lang="fr-F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fr-FR" smtClean="0"/>
              <a:t>Cliquez pour modifier le style du titre</a:t>
            </a:r>
            <a:endParaRPr lang="en-US"/>
          </a:p>
        </p:txBody>
      </p:sp>
      <p:sp>
        <p:nvSpPr>
          <p:cNvPr id="3" name="Espace réservé du texte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fr-FR" smtClean="0"/>
              <a:t>Cliquez pour modifier les styles du texte du masque</a:t>
            </a:r>
          </a:p>
        </p:txBody>
      </p:sp>
      <p:sp>
        <p:nvSpPr>
          <p:cNvPr id="4" name="Espace réservé du contenu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5" name="Espace réservé de la date 9"/>
          <p:cNvSpPr>
            <a:spLocks noGrp="1"/>
          </p:cNvSpPr>
          <p:nvPr>
            <p:ph type="dt" sz="half" idx="10"/>
          </p:nvPr>
        </p:nvSpPr>
        <p:spPr/>
        <p:txBody>
          <a:bodyPr/>
          <a:lstStyle>
            <a:lvl1pPr>
              <a:defRPr/>
            </a:lvl1pPr>
          </a:lstStyle>
          <a:p>
            <a:pPr>
              <a:defRPr/>
            </a:pPr>
            <a:fld id="{21386A3D-A30E-47E5-B046-C94C0F95BE5C}" type="datetimeFigureOut">
              <a:rPr lang="fr-FR"/>
              <a:pPr>
                <a:defRPr/>
              </a:pPr>
              <a:t>19/05/2017</a:t>
            </a:fld>
            <a:endParaRPr lang="fr-FR"/>
          </a:p>
        </p:txBody>
      </p:sp>
      <p:sp>
        <p:nvSpPr>
          <p:cNvPr id="6" name="Espace réservé du pied de page 21"/>
          <p:cNvSpPr>
            <a:spLocks noGrp="1"/>
          </p:cNvSpPr>
          <p:nvPr>
            <p:ph type="ftr" sz="quarter" idx="11"/>
          </p:nvPr>
        </p:nvSpPr>
        <p:spPr/>
        <p:txBody>
          <a:bodyPr/>
          <a:lstStyle>
            <a:lvl1pPr>
              <a:defRPr/>
            </a:lvl1pPr>
          </a:lstStyle>
          <a:p>
            <a:pPr>
              <a:defRPr/>
            </a:pPr>
            <a:endParaRPr lang="fr-FR"/>
          </a:p>
        </p:txBody>
      </p:sp>
      <p:sp>
        <p:nvSpPr>
          <p:cNvPr id="7" name="Espace réservé du numéro de diapositive 17"/>
          <p:cNvSpPr>
            <a:spLocks noGrp="1"/>
          </p:cNvSpPr>
          <p:nvPr>
            <p:ph type="sldNum" sz="quarter" idx="12"/>
          </p:nvPr>
        </p:nvSpPr>
        <p:spPr/>
        <p:txBody>
          <a:bodyPr/>
          <a:lstStyle>
            <a:lvl1pPr>
              <a:defRPr/>
            </a:lvl1pPr>
          </a:lstStyle>
          <a:p>
            <a:pPr>
              <a:defRPr/>
            </a:pPr>
            <a:fld id="{E235EBA9-E79D-4F85-B058-659350A4BF33}" type="slidenum">
              <a:rPr lang="fr-FR"/>
              <a:pPr>
                <a:defRPr/>
              </a:pPr>
              <a:t>‹N°›</a:t>
            </a:fld>
            <a:endParaRPr lang="fr-F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5" name="Rogner et arrondir un rectangle à un seul coin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6" name="Triangle rectangle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7" name="Forme libre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solidFill>
                <a:prstClr val="black"/>
              </a:solidFill>
              <a:latin typeface="Constantia"/>
            </a:endParaRPr>
          </a:p>
        </p:txBody>
      </p:sp>
      <p:sp>
        <p:nvSpPr>
          <p:cNvPr id="8" name="Forme libre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solidFill>
                <a:prstClr val="black"/>
              </a:solidFill>
              <a:latin typeface="Constantia"/>
            </a:endParaRPr>
          </a:p>
        </p:txBody>
      </p:sp>
      <p:sp>
        <p:nvSpPr>
          <p:cNvPr id="2" name="Titr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fr-FR" smtClean="0"/>
              <a:t>Cliquez pour modifier le style du titre</a:t>
            </a:r>
            <a:endParaRPr lang="en-US"/>
          </a:p>
        </p:txBody>
      </p:sp>
      <p:sp>
        <p:nvSpPr>
          <p:cNvPr id="4" name="Espace réservé du texte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fr-FR" smtClean="0"/>
              <a:t>Cliquez pour modifier les styles du texte du masque</a:t>
            </a:r>
          </a:p>
        </p:txBody>
      </p:sp>
      <p:sp>
        <p:nvSpPr>
          <p:cNvPr id="3" name="Espace réservé pour une image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fr-FR" noProof="0" smtClean="0"/>
              <a:t>Cliquez sur l'icône pour ajouter une image</a:t>
            </a:r>
            <a:endParaRPr lang="en-US" noProof="0" dirty="0"/>
          </a:p>
        </p:txBody>
      </p:sp>
      <p:sp>
        <p:nvSpPr>
          <p:cNvPr id="9" name="Espace réservé de la date 4"/>
          <p:cNvSpPr>
            <a:spLocks noGrp="1"/>
          </p:cNvSpPr>
          <p:nvPr>
            <p:ph type="dt" sz="half" idx="10"/>
          </p:nvPr>
        </p:nvSpPr>
        <p:spPr/>
        <p:txBody>
          <a:bodyPr/>
          <a:lstStyle>
            <a:lvl1pPr>
              <a:defRPr/>
            </a:lvl1pPr>
          </a:lstStyle>
          <a:p>
            <a:pPr>
              <a:defRPr/>
            </a:pPr>
            <a:fld id="{49883094-6B9F-4C3F-917F-07155F2CE65C}" type="datetimeFigureOut">
              <a:rPr lang="fr-FR"/>
              <a:pPr>
                <a:defRPr/>
              </a:pPr>
              <a:t>19/05/2017</a:t>
            </a:fld>
            <a:endParaRPr lang="fr-FR"/>
          </a:p>
        </p:txBody>
      </p:sp>
      <p:sp>
        <p:nvSpPr>
          <p:cNvPr id="10" name="Espace réservé du pied de page 5"/>
          <p:cNvSpPr>
            <a:spLocks noGrp="1"/>
          </p:cNvSpPr>
          <p:nvPr>
            <p:ph type="ftr" sz="quarter" idx="11"/>
          </p:nvPr>
        </p:nvSpPr>
        <p:spPr/>
        <p:txBody>
          <a:bodyPr/>
          <a:lstStyle>
            <a:lvl1pPr>
              <a:defRPr/>
            </a:lvl1pPr>
          </a:lstStyle>
          <a:p>
            <a:pPr>
              <a:defRPr/>
            </a:pPr>
            <a:endParaRPr lang="fr-FR"/>
          </a:p>
        </p:txBody>
      </p:sp>
      <p:sp>
        <p:nvSpPr>
          <p:cNvPr id="11" name="Espace réservé du numéro de diapositive 6"/>
          <p:cNvSpPr>
            <a:spLocks noGrp="1"/>
          </p:cNvSpPr>
          <p:nvPr>
            <p:ph type="sldNum" sz="quarter" idx="12"/>
          </p:nvPr>
        </p:nvSpPr>
        <p:spPr>
          <a:xfrm>
            <a:off x="8077200" y="6356350"/>
            <a:ext cx="609600" cy="365125"/>
          </a:xfrm>
        </p:spPr>
        <p:txBody>
          <a:bodyPr/>
          <a:lstStyle>
            <a:lvl1pPr>
              <a:defRPr/>
            </a:lvl1pPr>
          </a:lstStyle>
          <a:p>
            <a:pPr>
              <a:defRPr/>
            </a:pPr>
            <a:fld id="{936EFC9F-65D3-479A-A161-96504D9A2082}" type="slidenum">
              <a:rPr lang="fr-FR"/>
              <a:pPr>
                <a:defRPr/>
              </a:pPr>
              <a:t>‹N°›</a:t>
            </a:fld>
            <a:endParaRPr lang="fr-F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en-US"/>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e la date 9"/>
          <p:cNvSpPr>
            <a:spLocks noGrp="1"/>
          </p:cNvSpPr>
          <p:nvPr>
            <p:ph type="dt" sz="half" idx="10"/>
          </p:nvPr>
        </p:nvSpPr>
        <p:spPr/>
        <p:txBody>
          <a:bodyPr/>
          <a:lstStyle>
            <a:lvl1pPr>
              <a:defRPr/>
            </a:lvl1pPr>
          </a:lstStyle>
          <a:p>
            <a:pPr>
              <a:defRPr/>
            </a:pPr>
            <a:fld id="{CAB04490-F6CD-442F-871C-BE3A1E68B23E}" type="datetimeFigureOut">
              <a:rPr lang="fr-FR"/>
              <a:pPr>
                <a:defRPr/>
              </a:pPr>
              <a:t>19/05/2017</a:t>
            </a:fld>
            <a:endParaRPr lang="fr-FR"/>
          </a:p>
        </p:txBody>
      </p:sp>
      <p:sp>
        <p:nvSpPr>
          <p:cNvPr id="5" name="Espace réservé du pied de page 21"/>
          <p:cNvSpPr>
            <a:spLocks noGrp="1"/>
          </p:cNvSpPr>
          <p:nvPr>
            <p:ph type="ftr" sz="quarter" idx="11"/>
          </p:nvPr>
        </p:nvSpPr>
        <p:spPr/>
        <p:txBody>
          <a:bodyPr/>
          <a:lstStyle>
            <a:lvl1pPr>
              <a:defRPr/>
            </a:lvl1pPr>
          </a:lstStyle>
          <a:p>
            <a:pPr>
              <a:defRPr/>
            </a:pPr>
            <a:endParaRPr lang="fr-FR"/>
          </a:p>
        </p:txBody>
      </p:sp>
      <p:sp>
        <p:nvSpPr>
          <p:cNvPr id="6" name="Espace réservé du numéro de diapositive 17"/>
          <p:cNvSpPr>
            <a:spLocks noGrp="1"/>
          </p:cNvSpPr>
          <p:nvPr>
            <p:ph type="sldNum" sz="quarter" idx="12"/>
          </p:nvPr>
        </p:nvSpPr>
        <p:spPr/>
        <p:txBody>
          <a:bodyPr/>
          <a:lstStyle>
            <a:lvl1pPr>
              <a:defRPr/>
            </a:lvl1pPr>
          </a:lstStyle>
          <a:p>
            <a:pPr>
              <a:defRPr/>
            </a:pPr>
            <a:fld id="{9EF59F96-DA61-42BC-8106-9F01F6D87D98}" type="slidenum">
              <a:rPr lang="fr-FR"/>
              <a:pPr>
                <a:defRPr/>
              </a:pPr>
              <a:t>‹N°›</a:t>
            </a:fld>
            <a:endParaRPr lang="fr-F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914401"/>
            <a:ext cx="2057400" cy="5211763"/>
          </a:xfrm>
        </p:spPr>
        <p:txBody>
          <a:bodyPr vert="eaVert"/>
          <a:lstStyle/>
          <a:p>
            <a:r>
              <a:rPr lang="fr-FR" smtClean="0"/>
              <a:t>Cliquez pour modifier le style du titre</a:t>
            </a:r>
            <a:endParaRPr lang="en-US"/>
          </a:p>
        </p:txBody>
      </p:sp>
      <p:sp>
        <p:nvSpPr>
          <p:cNvPr id="3" name="Espace réservé du texte vertical 2"/>
          <p:cNvSpPr>
            <a:spLocks noGrp="1"/>
          </p:cNvSpPr>
          <p:nvPr>
            <p:ph type="body" orient="vert" idx="1"/>
          </p:nvPr>
        </p:nvSpPr>
        <p:spPr>
          <a:xfrm>
            <a:off x="457200" y="914401"/>
            <a:ext cx="6019800" cy="5211763"/>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e la date 9"/>
          <p:cNvSpPr>
            <a:spLocks noGrp="1"/>
          </p:cNvSpPr>
          <p:nvPr>
            <p:ph type="dt" sz="half" idx="10"/>
          </p:nvPr>
        </p:nvSpPr>
        <p:spPr/>
        <p:txBody>
          <a:bodyPr/>
          <a:lstStyle>
            <a:lvl1pPr>
              <a:defRPr/>
            </a:lvl1pPr>
          </a:lstStyle>
          <a:p>
            <a:pPr>
              <a:defRPr/>
            </a:pPr>
            <a:fld id="{6399914B-3487-4519-A00D-707EA368A045}" type="datetimeFigureOut">
              <a:rPr lang="fr-FR"/>
              <a:pPr>
                <a:defRPr/>
              </a:pPr>
              <a:t>19/05/2017</a:t>
            </a:fld>
            <a:endParaRPr lang="fr-FR"/>
          </a:p>
        </p:txBody>
      </p:sp>
      <p:sp>
        <p:nvSpPr>
          <p:cNvPr id="5" name="Espace réservé du pied de page 21"/>
          <p:cNvSpPr>
            <a:spLocks noGrp="1"/>
          </p:cNvSpPr>
          <p:nvPr>
            <p:ph type="ftr" sz="quarter" idx="11"/>
          </p:nvPr>
        </p:nvSpPr>
        <p:spPr/>
        <p:txBody>
          <a:bodyPr/>
          <a:lstStyle>
            <a:lvl1pPr>
              <a:defRPr/>
            </a:lvl1pPr>
          </a:lstStyle>
          <a:p>
            <a:pPr>
              <a:defRPr/>
            </a:pPr>
            <a:endParaRPr lang="fr-FR"/>
          </a:p>
        </p:txBody>
      </p:sp>
      <p:sp>
        <p:nvSpPr>
          <p:cNvPr id="6" name="Espace réservé du numéro de diapositive 17"/>
          <p:cNvSpPr>
            <a:spLocks noGrp="1"/>
          </p:cNvSpPr>
          <p:nvPr>
            <p:ph type="sldNum" sz="quarter" idx="12"/>
          </p:nvPr>
        </p:nvSpPr>
        <p:spPr/>
        <p:txBody>
          <a:bodyPr/>
          <a:lstStyle>
            <a:lvl1pPr>
              <a:defRPr/>
            </a:lvl1pPr>
          </a:lstStyle>
          <a:p>
            <a:pPr>
              <a:defRPr/>
            </a:pPr>
            <a:fld id="{CEE912AB-997E-4DA0-BC9D-AF25C55B2978}" type="slidenum">
              <a:rPr lang="fr-FR"/>
              <a:pPr>
                <a:defRPr/>
              </a:pPr>
              <a:t>‹N°›</a:t>
            </a:fld>
            <a:endParaRPr lang="fr-F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9" name="Titr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fr-FR" smtClean="0"/>
              <a:t>Cliquez pour modifier le style du titre</a:t>
            </a:r>
            <a:endParaRPr lang="en-US"/>
          </a:p>
        </p:txBody>
      </p:sp>
      <p:sp>
        <p:nvSpPr>
          <p:cNvPr id="17" name="Sous-titr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fr-FR" smtClean="0"/>
              <a:t>Cliquez pour modifier le style des sous-titres du masque</a:t>
            </a:r>
            <a:endParaRPr lang="en-US"/>
          </a:p>
        </p:txBody>
      </p:sp>
      <p:sp>
        <p:nvSpPr>
          <p:cNvPr id="4" name="Espace réservé de la date 29"/>
          <p:cNvSpPr>
            <a:spLocks noGrp="1"/>
          </p:cNvSpPr>
          <p:nvPr>
            <p:ph type="dt" sz="half" idx="10"/>
          </p:nvPr>
        </p:nvSpPr>
        <p:spPr/>
        <p:txBody>
          <a:bodyPr/>
          <a:lstStyle>
            <a:lvl1pPr>
              <a:defRPr>
                <a:solidFill>
                  <a:srgbClr val="DBF5F9">
                    <a:shade val="90000"/>
                  </a:srgbClr>
                </a:solidFill>
              </a:defRPr>
            </a:lvl1pPr>
          </a:lstStyle>
          <a:p>
            <a:pPr>
              <a:defRPr/>
            </a:pPr>
            <a:fld id="{700DA18A-BAEA-4B4B-94B7-151170C0B517}" type="datetimeFigureOut">
              <a:rPr lang="fr-FR"/>
              <a:pPr>
                <a:defRPr/>
              </a:pPr>
              <a:t>19/05/2017</a:t>
            </a:fld>
            <a:endParaRPr lang="fr-FR"/>
          </a:p>
        </p:txBody>
      </p:sp>
      <p:sp>
        <p:nvSpPr>
          <p:cNvPr id="5" name="Espace réservé du pied de page 18"/>
          <p:cNvSpPr>
            <a:spLocks noGrp="1"/>
          </p:cNvSpPr>
          <p:nvPr>
            <p:ph type="ftr" sz="quarter" idx="11"/>
          </p:nvPr>
        </p:nvSpPr>
        <p:spPr/>
        <p:txBody>
          <a:bodyPr/>
          <a:lstStyle>
            <a:lvl1pPr>
              <a:defRPr>
                <a:solidFill>
                  <a:srgbClr val="DBF5F9">
                    <a:shade val="90000"/>
                  </a:srgbClr>
                </a:solidFill>
              </a:defRPr>
            </a:lvl1pPr>
          </a:lstStyle>
          <a:p>
            <a:pPr>
              <a:defRPr/>
            </a:pPr>
            <a:endParaRPr lang="fr-FR"/>
          </a:p>
        </p:txBody>
      </p:sp>
      <p:sp>
        <p:nvSpPr>
          <p:cNvPr id="6" name="Espace réservé du numéro de diapositive 26"/>
          <p:cNvSpPr>
            <a:spLocks noGrp="1"/>
          </p:cNvSpPr>
          <p:nvPr>
            <p:ph type="sldNum" sz="quarter" idx="12"/>
          </p:nvPr>
        </p:nvSpPr>
        <p:spPr/>
        <p:txBody>
          <a:bodyPr/>
          <a:lstStyle>
            <a:lvl1pPr>
              <a:defRPr>
                <a:solidFill>
                  <a:srgbClr val="DBF5F9">
                    <a:shade val="90000"/>
                  </a:srgbClr>
                </a:solidFill>
              </a:defRPr>
            </a:lvl1pPr>
          </a:lstStyle>
          <a:p>
            <a:pPr>
              <a:defRPr/>
            </a:pPr>
            <a:fld id="{26740F3D-1132-48E1-8020-28240A3A26E4}" type="slidenum">
              <a:rPr lang="fr-FR"/>
              <a:pPr>
                <a:defRPr/>
              </a:pPr>
              <a:t>‹N°›</a:t>
            </a:fld>
            <a:endParaRPr lang="fr-F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en-US"/>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e la date 9"/>
          <p:cNvSpPr>
            <a:spLocks noGrp="1"/>
          </p:cNvSpPr>
          <p:nvPr>
            <p:ph type="dt" sz="half" idx="10"/>
          </p:nvPr>
        </p:nvSpPr>
        <p:spPr/>
        <p:txBody>
          <a:bodyPr/>
          <a:lstStyle>
            <a:lvl1pPr>
              <a:defRPr/>
            </a:lvl1pPr>
          </a:lstStyle>
          <a:p>
            <a:pPr>
              <a:defRPr/>
            </a:pPr>
            <a:fld id="{A411CF06-5AA2-4F79-BF5F-94A9CE2D765C}" type="datetimeFigureOut">
              <a:rPr lang="fr-FR"/>
              <a:pPr>
                <a:defRPr/>
              </a:pPr>
              <a:t>19/05/2017</a:t>
            </a:fld>
            <a:endParaRPr lang="fr-FR"/>
          </a:p>
        </p:txBody>
      </p:sp>
      <p:sp>
        <p:nvSpPr>
          <p:cNvPr id="5" name="Espace réservé du pied de page 21"/>
          <p:cNvSpPr>
            <a:spLocks noGrp="1"/>
          </p:cNvSpPr>
          <p:nvPr>
            <p:ph type="ftr" sz="quarter" idx="11"/>
          </p:nvPr>
        </p:nvSpPr>
        <p:spPr/>
        <p:txBody>
          <a:bodyPr/>
          <a:lstStyle>
            <a:lvl1pPr>
              <a:defRPr/>
            </a:lvl1pPr>
          </a:lstStyle>
          <a:p>
            <a:pPr>
              <a:defRPr/>
            </a:pPr>
            <a:endParaRPr lang="fr-FR"/>
          </a:p>
        </p:txBody>
      </p:sp>
      <p:sp>
        <p:nvSpPr>
          <p:cNvPr id="6" name="Espace réservé du numéro de diapositive 17"/>
          <p:cNvSpPr>
            <a:spLocks noGrp="1"/>
          </p:cNvSpPr>
          <p:nvPr>
            <p:ph type="sldNum" sz="quarter" idx="12"/>
          </p:nvPr>
        </p:nvSpPr>
        <p:spPr/>
        <p:txBody>
          <a:bodyPr/>
          <a:lstStyle>
            <a:lvl1pPr>
              <a:defRPr/>
            </a:lvl1pPr>
          </a:lstStyle>
          <a:p>
            <a:pPr>
              <a:defRPr/>
            </a:pPr>
            <a:fld id="{B30123FB-5008-443D-8CB0-194D01A90824}" type="slidenum">
              <a:rPr lang="fr-FR"/>
              <a:pPr>
                <a:defRPr/>
              </a:pPr>
              <a:t>‹N°›</a:t>
            </a:fld>
            <a:endParaRPr lang="fr-F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fr-FR" smtClean="0"/>
              <a:t>Cliquez pour modifier le style du titre</a:t>
            </a:r>
            <a:endParaRPr lang="en-US"/>
          </a:p>
        </p:txBody>
      </p:sp>
      <p:sp>
        <p:nvSpPr>
          <p:cNvPr id="3" name="Espace réservé du texte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lvl1pPr>
              <a:defRPr>
                <a:solidFill>
                  <a:srgbClr val="DBF5F9">
                    <a:shade val="90000"/>
                  </a:srgbClr>
                </a:solidFill>
              </a:defRPr>
            </a:lvl1pPr>
          </a:lstStyle>
          <a:p>
            <a:pPr>
              <a:defRPr/>
            </a:pPr>
            <a:fld id="{738F5D30-2FE0-4280-B1F5-079A202DF186}" type="datetimeFigureOut">
              <a:rPr lang="fr-FR"/>
              <a:pPr>
                <a:defRPr/>
              </a:pPr>
              <a:t>19/05/2017</a:t>
            </a:fld>
            <a:endParaRPr lang="fr-FR"/>
          </a:p>
        </p:txBody>
      </p:sp>
      <p:sp>
        <p:nvSpPr>
          <p:cNvPr id="5" name="Espace réservé du pied de page 4"/>
          <p:cNvSpPr>
            <a:spLocks noGrp="1"/>
          </p:cNvSpPr>
          <p:nvPr>
            <p:ph type="ftr" sz="quarter" idx="11"/>
          </p:nvPr>
        </p:nvSpPr>
        <p:spPr/>
        <p:txBody>
          <a:bodyPr/>
          <a:lstStyle>
            <a:lvl1pPr>
              <a:defRPr>
                <a:solidFill>
                  <a:srgbClr val="DBF5F9">
                    <a:shade val="90000"/>
                  </a:srgbClr>
                </a:solidFill>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solidFill>
                  <a:srgbClr val="DBF5F9">
                    <a:shade val="90000"/>
                  </a:srgbClr>
                </a:solidFill>
              </a:defRPr>
            </a:lvl1pPr>
          </a:lstStyle>
          <a:p>
            <a:pPr>
              <a:defRPr/>
            </a:pPr>
            <a:fld id="{4A9131B2-3BC1-4361-9683-FB2E20306AC5}" type="slidenum">
              <a:rPr lang="fr-FR"/>
              <a:pPr>
                <a:defRPr/>
              </a:pPr>
              <a:t>‹N°›</a:t>
            </a:fld>
            <a:endParaRPr lang="fr-F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229600" cy="1143000"/>
          </a:xfrm>
        </p:spPr>
        <p:txBody>
          <a:bodyPr/>
          <a:lstStyle/>
          <a:p>
            <a:r>
              <a:rPr lang="fr-FR" smtClean="0"/>
              <a:t>Cliquez pour modifier le style du titre</a:t>
            </a:r>
            <a:endParaRPr lang="en-US"/>
          </a:p>
        </p:txBody>
      </p:sp>
      <p:sp>
        <p:nvSpPr>
          <p:cNvPr id="3" name="Espace réservé du contenu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u contenu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5" name="Espace réservé de la date 9"/>
          <p:cNvSpPr>
            <a:spLocks noGrp="1"/>
          </p:cNvSpPr>
          <p:nvPr>
            <p:ph type="dt" sz="half" idx="10"/>
          </p:nvPr>
        </p:nvSpPr>
        <p:spPr/>
        <p:txBody>
          <a:bodyPr/>
          <a:lstStyle>
            <a:lvl1pPr>
              <a:defRPr/>
            </a:lvl1pPr>
          </a:lstStyle>
          <a:p>
            <a:pPr>
              <a:defRPr/>
            </a:pPr>
            <a:fld id="{5A1B18E5-DCCF-43C3-8ABF-3EE006C9B05C}" type="datetimeFigureOut">
              <a:rPr lang="fr-FR"/>
              <a:pPr>
                <a:defRPr/>
              </a:pPr>
              <a:t>19/05/2017</a:t>
            </a:fld>
            <a:endParaRPr lang="fr-FR"/>
          </a:p>
        </p:txBody>
      </p:sp>
      <p:sp>
        <p:nvSpPr>
          <p:cNvPr id="6" name="Espace réservé du pied de page 21"/>
          <p:cNvSpPr>
            <a:spLocks noGrp="1"/>
          </p:cNvSpPr>
          <p:nvPr>
            <p:ph type="ftr" sz="quarter" idx="11"/>
          </p:nvPr>
        </p:nvSpPr>
        <p:spPr/>
        <p:txBody>
          <a:bodyPr/>
          <a:lstStyle>
            <a:lvl1pPr>
              <a:defRPr/>
            </a:lvl1pPr>
          </a:lstStyle>
          <a:p>
            <a:pPr>
              <a:defRPr/>
            </a:pPr>
            <a:endParaRPr lang="fr-FR"/>
          </a:p>
        </p:txBody>
      </p:sp>
      <p:sp>
        <p:nvSpPr>
          <p:cNvPr id="7" name="Espace réservé du numéro de diapositive 17"/>
          <p:cNvSpPr>
            <a:spLocks noGrp="1"/>
          </p:cNvSpPr>
          <p:nvPr>
            <p:ph type="sldNum" sz="quarter" idx="12"/>
          </p:nvPr>
        </p:nvSpPr>
        <p:spPr/>
        <p:txBody>
          <a:bodyPr/>
          <a:lstStyle>
            <a:lvl1pPr>
              <a:defRPr/>
            </a:lvl1pPr>
          </a:lstStyle>
          <a:p>
            <a:pPr>
              <a:defRPr/>
            </a:pPr>
            <a:fld id="{BB0CDB7A-9E97-4363-A6F1-B025177B193F}" type="slidenum">
              <a:rPr lang="fr-FR"/>
              <a:pPr>
                <a:defRPr/>
              </a:pPr>
              <a:t>‹N°›</a:t>
            </a:fld>
            <a:endParaRPr lang="fr-F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229600" cy="1143000"/>
          </a:xfrm>
        </p:spPr>
        <p:txBody>
          <a:bodyPr/>
          <a:lstStyle>
            <a:lvl1pPr>
              <a:defRPr/>
            </a:lvl1pPr>
          </a:lstStyle>
          <a:p>
            <a:r>
              <a:rPr lang="fr-FR" smtClean="0"/>
              <a:t>Cliquez pour modifier le style du titre</a:t>
            </a:r>
            <a:endParaRPr lang="en-US"/>
          </a:p>
        </p:txBody>
      </p:sp>
      <p:sp>
        <p:nvSpPr>
          <p:cNvPr id="3" name="Espace réservé du texte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fr-FR" smtClean="0"/>
              <a:t>Cliquez pour modifier les styles du texte du masque</a:t>
            </a:r>
          </a:p>
        </p:txBody>
      </p:sp>
      <p:sp>
        <p:nvSpPr>
          <p:cNvPr id="4" name="Espace réservé du texte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fr-FR" smtClean="0"/>
              <a:t>Cliquez pour modifier les styles du texte du masque</a:t>
            </a:r>
          </a:p>
        </p:txBody>
      </p:sp>
      <p:sp>
        <p:nvSpPr>
          <p:cNvPr id="5" name="Espace réservé du contenu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6" name="Espace réservé du contenu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7" name="Espace réservé de la date 9"/>
          <p:cNvSpPr>
            <a:spLocks noGrp="1"/>
          </p:cNvSpPr>
          <p:nvPr>
            <p:ph type="dt" sz="half" idx="10"/>
          </p:nvPr>
        </p:nvSpPr>
        <p:spPr/>
        <p:txBody>
          <a:bodyPr/>
          <a:lstStyle>
            <a:lvl1pPr>
              <a:defRPr/>
            </a:lvl1pPr>
          </a:lstStyle>
          <a:p>
            <a:pPr>
              <a:defRPr/>
            </a:pPr>
            <a:fld id="{08F20FDE-5275-4252-94A5-BAFC7512E71A}" type="datetimeFigureOut">
              <a:rPr lang="fr-FR"/>
              <a:pPr>
                <a:defRPr/>
              </a:pPr>
              <a:t>19/05/2017</a:t>
            </a:fld>
            <a:endParaRPr lang="fr-FR"/>
          </a:p>
        </p:txBody>
      </p:sp>
      <p:sp>
        <p:nvSpPr>
          <p:cNvPr id="8" name="Espace réservé du pied de page 21"/>
          <p:cNvSpPr>
            <a:spLocks noGrp="1"/>
          </p:cNvSpPr>
          <p:nvPr>
            <p:ph type="ftr" sz="quarter" idx="11"/>
          </p:nvPr>
        </p:nvSpPr>
        <p:spPr/>
        <p:txBody>
          <a:bodyPr/>
          <a:lstStyle>
            <a:lvl1pPr>
              <a:defRPr/>
            </a:lvl1pPr>
          </a:lstStyle>
          <a:p>
            <a:pPr>
              <a:defRPr/>
            </a:pPr>
            <a:endParaRPr lang="fr-FR"/>
          </a:p>
        </p:txBody>
      </p:sp>
      <p:sp>
        <p:nvSpPr>
          <p:cNvPr id="9" name="Espace réservé du numéro de diapositive 17"/>
          <p:cNvSpPr>
            <a:spLocks noGrp="1"/>
          </p:cNvSpPr>
          <p:nvPr>
            <p:ph type="sldNum" sz="quarter" idx="12"/>
          </p:nvPr>
        </p:nvSpPr>
        <p:spPr/>
        <p:txBody>
          <a:bodyPr/>
          <a:lstStyle>
            <a:lvl1pPr>
              <a:defRPr/>
            </a:lvl1pPr>
          </a:lstStyle>
          <a:p>
            <a:pPr>
              <a:defRPr/>
            </a:pPr>
            <a:fld id="{73754475-2C2A-490D-820F-DD20D337C707}" type="slidenum">
              <a:rPr lang="fr-FR"/>
              <a:pPr>
                <a:defRPr/>
              </a:pPr>
              <a:t>‹N°›</a:t>
            </a:fld>
            <a:endParaRPr lang="fr-F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fr-FR" smtClean="0"/>
              <a:t>Cliquez pour modifier le style du titre</a:t>
            </a:r>
            <a:endParaRPr lang="en-US"/>
          </a:p>
        </p:txBody>
      </p:sp>
      <p:sp>
        <p:nvSpPr>
          <p:cNvPr id="3" name="Espace réservé de la date 9"/>
          <p:cNvSpPr>
            <a:spLocks noGrp="1"/>
          </p:cNvSpPr>
          <p:nvPr>
            <p:ph type="dt" sz="half" idx="10"/>
          </p:nvPr>
        </p:nvSpPr>
        <p:spPr/>
        <p:txBody>
          <a:bodyPr/>
          <a:lstStyle>
            <a:lvl1pPr>
              <a:defRPr/>
            </a:lvl1pPr>
          </a:lstStyle>
          <a:p>
            <a:pPr>
              <a:defRPr/>
            </a:pPr>
            <a:fld id="{E7086FD9-09E3-4D61-8751-8D16B21BD6C0}" type="datetimeFigureOut">
              <a:rPr lang="fr-FR"/>
              <a:pPr>
                <a:defRPr/>
              </a:pPr>
              <a:t>19/05/2017</a:t>
            </a:fld>
            <a:endParaRPr lang="fr-FR"/>
          </a:p>
        </p:txBody>
      </p:sp>
      <p:sp>
        <p:nvSpPr>
          <p:cNvPr id="4" name="Espace réservé du pied de page 21"/>
          <p:cNvSpPr>
            <a:spLocks noGrp="1"/>
          </p:cNvSpPr>
          <p:nvPr>
            <p:ph type="ftr" sz="quarter" idx="11"/>
          </p:nvPr>
        </p:nvSpPr>
        <p:spPr/>
        <p:txBody>
          <a:bodyPr/>
          <a:lstStyle>
            <a:lvl1pPr>
              <a:defRPr/>
            </a:lvl1pPr>
          </a:lstStyle>
          <a:p>
            <a:pPr>
              <a:defRPr/>
            </a:pPr>
            <a:endParaRPr lang="fr-FR"/>
          </a:p>
        </p:txBody>
      </p:sp>
      <p:sp>
        <p:nvSpPr>
          <p:cNvPr id="5" name="Espace réservé du numéro de diapositive 17"/>
          <p:cNvSpPr>
            <a:spLocks noGrp="1"/>
          </p:cNvSpPr>
          <p:nvPr>
            <p:ph type="sldNum" sz="quarter" idx="12"/>
          </p:nvPr>
        </p:nvSpPr>
        <p:spPr/>
        <p:txBody>
          <a:bodyPr/>
          <a:lstStyle>
            <a:lvl1pPr>
              <a:defRPr/>
            </a:lvl1pPr>
          </a:lstStyle>
          <a:p>
            <a:pPr>
              <a:defRPr/>
            </a:pPr>
            <a:fld id="{A934A2A7-E8C0-4AC9-BB73-D6A755BBDF5B}" type="slidenum">
              <a:rPr lang="fr-FR"/>
              <a:pPr>
                <a:defRPr/>
              </a:pPr>
              <a:t>‹N°›</a:t>
            </a:fld>
            <a:endParaRPr lang="fr-F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9"/>
          <p:cNvSpPr>
            <a:spLocks noGrp="1"/>
          </p:cNvSpPr>
          <p:nvPr>
            <p:ph type="dt" sz="half" idx="10"/>
          </p:nvPr>
        </p:nvSpPr>
        <p:spPr/>
        <p:txBody>
          <a:bodyPr/>
          <a:lstStyle>
            <a:lvl1pPr>
              <a:defRPr/>
            </a:lvl1pPr>
          </a:lstStyle>
          <a:p>
            <a:pPr>
              <a:defRPr/>
            </a:pPr>
            <a:fld id="{977A6F9D-68E5-4C86-B936-1131022FF819}" type="datetimeFigureOut">
              <a:rPr lang="fr-FR"/>
              <a:pPr>
                <a:defRPr/>
              </a:pPr>
              <a:t>19/05/2017</a:t>
            </a:fld>
            <a:endParaRPr lang="fr-FR"/>
          </a:p>
        </p:txBody>
      </p:sp>
      <p:sp>
        <p:nvSpPr>
          <p:cNvPr id="3" name="Espace réservé du pied de page 21"/>
          <p:cNvSpPr>
            <a:spLocks noGrp="1"/>
          </p:cNvSpPr>
          <p:nvPr>
            <p:ph type="ftr" sz="quarter" idx="11"/>
          </p:nvPr>
        </p:nvSpPr>
        <p:spPr/>
        <p:txBody>
          <a:bodyPr/>
          <a:lstStyle>
            <a:lvl1pPr>
              <a:defRPr/>
            </a:lvl1pPr>
          </a:lstStyle>
          <a:p>
            <a:pPr>
              <a:defRPr/>
            </a:pPr>
            <a:endParaRPr lang="fr-FR"/>
          </a:p>
        </p:txBody>
      </p:sp>
      <p:sp>
        <p:nvSpPr>
          <p:cNvPr id="4" name="Espace réservé du numéro de diapositive 17"/>
          <p:cNvSpPr>
            <a:spLocks noGrp="1"/>
          </p:cNvSpPr>
          <p:nvPr>
            <p:ph type="sldNum" sz="quarter" idx="12"/>
          </p:nvPr>
        </p:nvSpPr>
        <p:spPr/>
        <p:txBody>
          <a:bodyPr/>
          <a:lstStyle>
            <a:lvl1pPr>
              <a:defRPr/>
            </a:lvl1pPr>
          </a:lstStyle>
          <a:p>
            <a:pPr>
              <a:defRPr/>
            </a:pPr>
            <a:fld id="{76F43E8E-125F-4D1C-AB7F-4795F6093654}" type="slidenum">
              <a:rPr lang="fr-FR"/>
              <a:pPr>
                <a:defRPr/>
              </a:pPr>
              <a:t>‹N°›</a:t>
            </a:fld>
            <a:endParaRPr lang="fr-F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fr-FR" smtClean="0"/>
              <a:t>Cliquez pour modifier le style du titre</a:t>
            </a:r>
            <a:endParaRPr lang="en-US"/>
          </a:p>
        </p:txBody>
      </p:sp>
      <p:sp>
        <p:nvSpPr>
          <p:cNvPr id="3" name="Espace réservé du texte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fr-FR" smtClean="0"/>
              <a:t>Cliquez pour modifier les styles du texte du masque</a:t>
            </a:r>
          </a:p>
        </p:txBody>
      </p:sp>
      <p:sp>
        <p:nvSpPr>
          <p:cNvPr id="4" name="Espace réservé du contenu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5" name="Espace réservé de la date 9"/>
          <p:cNvSpPr>
            <a:spLocks noGrp="1"/>
          </p:cNvSpPr>
          <p:nvPr>
            <p:ph type="dt" sz="half" idx="10"/>
          </p:nvPr>
        </p:nvSpPr>
        <p:spPr/>
        <p:txBody>
          <a:bodyPr/>
          <a:lstStyle>
            <a:lvl1pPr>
              <a:defRPr/>
            </a:lvl1pPr>
          </a:lstStyle>
          <a:p>
            <a:pPr>
              <a:defRPr/>
            </a:pPr>
            <a:fld id="{E6B497B2-B9ED-46B2-BDBB-9BF0C8D6965D}" type="datetimeFigureOut">
              <a:rPr lang="fr-FR"/>
              <a:pPr>
                <a:defRPr/>
              </a:pPr>
              <a:t>19/05/2017</a:t>
            </a:fld>
            <a:endParaRPr lang="fr-FR"/>
          </a:p>
        </p:txBody>
      </p:sp>
      <p:sp>
        <p:nvSpPr>
          <p:cNvPr id="6" name="Espace réservé du pied de page 21"/>
          <p:cNvSpPr>
            <a:spLocks noGrp="1"/>
          </p:cNvSpPr>
          <p:nvPr>
            <p:ph type="ftr" sz="quarter" idx="11"/>
          </p:nvPr>
        </p:nvSpPr>
        <p:spPr/>
        <p:txBody>
          <a:bodyPr/>
          <a:lstStyle>
            <a:lvl1pPr>
              <a:defRPr/>
            </a:lvl1pPr>
          </a:lstStyle>
          <a:p>
            <a:pPr>
              <a:defRPr/>
            </a:pPr>
            <a:endParaRPr lang="fr-FR"/>
          </a:p>
        </p:txBody>
      </p:sp>
      <p:sp>
        <p:nvSpPr>
          <p:cNvPr id="7" name="Espace réservé du numéro de diapositive 17"/>
          <p:cNvSpPr>
            <a:spLocks noGrp="1"/>
          </p:cNvSpPr>
          <p:nvPr>
            <p:ph type="sldNum" sz="quarter" idx="12"/>
          </p:nvPr>
        </p:nvSpPr>
        <p:spPr/>
        <p:txBody>
          <a:bodyPr/>
          <a:lstStyle>
            <a:lvl1pPr>
              <a:defRPr/>
            </a:lvl1pPr>
          </a:lstStyle>
          <a:p>
            <a:pPr>
              <a:defRPr/>
            </a:pPr>
            <a:fld id="{81927EFC-B6EA-4FEE-B485-04D9888404D1}" type="slidenum">
              <a:rPr lang="fr-FR"/>
              <a:pPr>
                <a:defRPr/>
              </a:pPr>
              <a:t>‹N°›</a:t>
            </a:fld>
            <a:endParaRPr lang="fr-F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5" name="Rogner et arrondir un rectangle à un seul coin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6" name="Triangle rectangle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7" name="Forme libre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solidFill>
                <a:prstClr val="black"/>
              </a:solidFill>
              <a:latin typeface="Constantia"/>
            </a:endParaRPr>
          </a:p>
        </p:txBody>
      </p:sp>
      <p:sp>
        <p:nvSpPr>
          <p:cNvPr id="8" name="Forme libre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solidFill>
                <a:prstClr val="black"/>
              </a:solidFill>
              <a:latin typeface="Constantia"/>
            </a:endParaRPr>
          </a:p>
        </p:txBody>
      </p:sp>
      <p:sp>
        <p:nvSpPr>
          <p:cNvPr id="2" name="Titr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fr-FR" smtClean="0"/>
              <a:t>Cliquez pour modifier le style du titre</a:t>
            </a:r>
            <a:endParaRPr lang="en-US"/>
          </a:p>
        </p:txBody>
      </p:sp>
      <p:sp>
        <p:nvSpPr>
          <p:cNvPr id="4" name="Espace réservé du texte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fr-FR" smtClean="0"/>
              <a:t>Cliquez pour modifier les styles du texte du masque</a:t>
            </a:r>
          </a:p>
        </p:txBody>
      </p:sp>
      <p:sp>
        <p:nvSpPr>
          <p:cNvPr id="3" name="Espace réservé pour une image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fr-FR" noProof="0" smtClean="0"/>
              <a:t>Cliquez sur l'icône pour ajouter une image</a:t>
            </a:r>
            <a:endParaRPr lang="en-US" noProof="0" dirty="0"/>
          </a:p>
        </p:txBody>
      </p:sp>
      <p:sp>
        <p:nvSpPr>
          <p:cNvPr id="9" name="Espace réservé de la date 4"/>
          <p:cNvSpPr>
            <a:spLocks noGrp="1"/>
          </p:cNvSpPr>
          <p:nvPr>
            <p:ph type="dt" sz="half" idx="10"/>
          </p:nvPr>
        </p:nvSpPr>
        <p:spPr/>
        <p:txBody>
          <a:bodyPr/>
          <a:lstStyle>
            <a:lvl1pPr>
              <a:defRPr/>
            </a:lvl1pPr>
          </a:lstStyle>
          <a:p>
            <a:pPr>
              <a:defRPr/>
            </a:pPr>
            <a:fld id="{7976E55A-61C6-4837-BACE-270491CED35A}" type="datetimeFigureOut">
              <a:rPr lang="fr-FR"/>
              <a:pPr>
                <a:defRPr/>
              </a:pPr>
              <a:t>19/05/2017</a:t>
            </a:fld>
            <a:endParaRPr lang="fr-FR"/>
          </a:p>
        </p:txBody>
      </p:sp>
      <p:sp>
        <p:nvSpPr>
          <p:cNvPr id="10" name="Espace réservé du pied de page 5"/>
          <p:cNvSpPr>
            <a:spLocks noGrp="1"/>
          </p:cNvSpPr>
          <p:nvPr>
            <p:ph type="ftr" sz="quarter" idx="11"/>
          </p:nvPr>
        </p:nvSpPr>
        <p:spPr/>
        <p:txBody>
          <a:bodyPr/>
          <a:lstStyle>
            <a:lvl1pPr>
              <a:defRPr/>
            </a:lvl1pPr>
          </a:lstStyle>
          <a:p>
            <a:pPr>
              <a:defRPr/>
            </a:pPr>
            <a:endParaRPr lang="fr-FR"/>
          </a:p>
        </p:txBody>
      </p:sp>
      <p:sp>
        <p:nvSpPr>
          <p:cNvPr id="11" name="Espace réservé du numéro de diapositive 6"/>
          <p:cNvSpPr>
            <a:spLocks noGrp="1"/>
          </p:cNvSpPr>
          <p:nvPr>
            <p:ph type="sldNum" sz="quarter" idx="12"/>
          </p:nvPr>
        </p:nvSpPr>
        <p:spPr>
          <a:xfrm>
            <a:off x="8077200" y="6356350"/>
            <a:ext cx="609600" cy="365125"/>
          </a:xfrm>
        </p:spPr>
        <p:txBody>
          <a:bodyPr/>
          <a:lstStyle>
            <a:lvl1pPr>
              <a:defRPr/>
            </a:lvl1pPr>
          </a:lstStyle>
          <a:p>
            <a:pPr>
              <a:defRPr/>
            </a:pPr>
            <a:fld id="{AE8DCD01-F40E-4655-B676-45244A04BD1E}" type="slidenum">
              <a:rPr lang="fr-FR"/>
              <a:pPr>
                <a:defRPr/>
              </a:pPr>
              <a:t>‹N°›</a:t>
            </a:fld>
            <a:endParaRPr lang="fr-F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en-US"/>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e la date 9"/>
          <p:cNvSpPr>
            <a:spLocks noGrp="1"/>
          </p:cNvSpPr>
          <p:nvPr>
            <p:ph type="dt" sz="half" idx="10"/>
          </p:nvPr>
        </p:nvSpPr>
        <p:spPr/>
        <p:txBody>
          <a:bodyPr/>
          <a:lstStyle>
            <a:lvl1pPr>
              <a:defRPr/>
            </a:lvl1pPr>
          </a:lstStyle>
          <a:p>
            <a:pPr>
              <a:defRPr/>
            </a:pPr>
            <a:fld id="{3A214A7A-234A-42A1-BBE3-1238D90E65FF}" type="datetimeFigureOut">
              <a:rPr lang="fr-FR"/>
              <a:pPr>
                <a:defRPr/>
              </a:pPr>
              <a:t>19/05/2017</a:t>
            </a:fld>
            <a:endParaRPr lang="fr-FR"/>
          </a:p>
        </p:txBody>
      </p:sp>
      <p:sp>
        <p:nvSpPr>
          <p:cNvPr id="5" name="Espace réservé du pied de page 21"/>
          <p:cNvSpPr>
            <a:spLocks noGrp="1"/>
          </p:cNvSpPr>
          <p:nvPr>
            <p:ph type="ftr" sz="quarter" idx="11"/>
          </p:nvPr>
        </p:nvSpPr>
        <p:spPr/>
        <p:txBody>
          <a:bodyPr/>
          <a:lstStyle>
            <a:lvl1pPr>
              <a:defRPr/>
            </a:lvl1pPr>
          </a:lstStyle>
          <a:p>
            <a:pPr>
              <a:defRPr/>
            </a:pPr>
            <a:endParaRPr lang="fr-FR"/>
          </a:p>
        </p:txBody>
      </p:sp>
      <p:sp>
        <p:nvSpPr>
          <p:cNvPr id="6" name="Espace réservé du numéro de diapositive 17"/>
          <p:cNvSpPr>
            <a:spLocks noGrp="1"/>
          </p:cNvSpPr>
          <p:nvPr>
            <p:ph type="sldNum" sz="quarter" idx="12"/>
          </p:nvPr>
        </p:nvSpPr>
        <p:spPr/>
        <p:txBody>
          <a:bodyPr/>
          <a:lstStyle>
            <a:lvl1pPr>
              <a:defRPr/>
            </a:lvl1pPr>
          </a:lstStyle>
          <a:p>
            <a:pPr>
              <a:defRPr/>
            </a:pPr>
            <a:fld id="{74F33ABD-8133-4764-9FD7-B2877E5269F2}" type="slidenum">
              <a:rPr lang="fr-FR"/>
              <a:pPr>
                <a:defRPr/>
              </a:pPr>
              <a:t>‹N°›</a:t>
            </a:fld>
            <a:endParaRPr lang="fr-F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914401"/>
            <a:ext cx="2057400" cy="5211763"/>
          </a:xfrm>
        </p:spPr>
        <p:txBody>
          <a:bodyPr vert="eaVert"/>
          <a:lstStyle/>
          <a:p>
            <a:r>
              <a:rPr lang="fr-FR" smtClean="0"/>
              <a:t>Cliquez pour modifier le style du titre</a:t>
            </a:r>
            <a:endParaRPr lang="en-US"/>
          </a:p>
        </p:txBody>
      </p:sp>
      <p:sp>
        <p:nvSpPr>
          <p:cNvPr id="3" name="Espace réservé du texte vertical 2"/>
          <p:cNvSpPr>
            <a:spLocks noGrp="1"/>
          </p:cNvSpPr>
          <p:nvPr>
            <p:ph type="body" orient="vert" idx="1"/>
          </p:nvPr>
        </p:nvSpPr>
        <p:spPr>
          <a:xfrm>
            <a:off x="457200" y="914401"/>
            <a:ext cx="6019800" cy="5211763"/>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e la date 9"/>
          <p:cNvSpPr>
            <a:spLocks noGrp="1"/>
          </p:cNvSpPr>
          <p:nvPr>
            <p:ph type="dt" sz="half" idx="10"/>
          </p:nvPr>
        </p:nvSpPr>
        <p:spPr/>
        <p:txBody>
          <a:bodyPr/>
          <a:lstStyle>
            <a:lvl1pPr>
              <a:defRPr/>
            </a:lvl1pPr>
          </a:lstStyle>
          <a:p>
            <a:pPr>
              <a:defRPr/>
            </a:pPr>
            <a:fld id="{DC4B483A-66EF-4332-963D-305F48F4FE71}" type="datetimeFigureOut">
              <a:rPr lang="fr-FR"/>
              <a:pPr>
                <a:defRPr/>
              </a:pPr>
              <a:t>19/05/2017</a:t>
            </a:fld>
            <a:endParaRPr lang="fr-FR"/>
          </a:p>
        </p:txBody>
      </p:sp>
      <p:sp>
        <p:nvSpPr>
          <p:cNvPr id="5" name="Espace réservé du pied de page 21"/>
          <p:cNvSpPr>
            <a:spLocks noGrp="1"/>
          </p:cNvSpPr>
          <p:nvPr>
            <p:ph type="ftr" sz="quarter" idx="11"/>
          </p:nvPr>
        </p:nvSpPr>
        <p:spPr/>
        <p:txBody>
          <a:bodyPr/>
          <a:lstStyle>
            <a:lvl1pPr>
              <a:defRPr/>
            </a:lvl1pPr>
          </a:lstStyle>
          <a:p>
            <a:pPr>
              <a:defRPr/>
            </a:pPr>
            <a:endParaRPr lang="fr-FR"/>
          </a:p>
        </p:txBody>
      </p:sp>
      <p:sp>
        <p:nvSpPr>
          <p:cNvPr id="6" name="Espace réservé du numéro de diapositive 17"/>
          <p:cNvSpPr>
            <a:spLocks noGrp="1"/>
          </p:cNvSpPr>
          <p:nvPr>
            <p:ph type="sldNum" sz="quarter" idx="12"/>
          </p:nvPr>
        </p:nvSpPr>
        <p:spPr/>
        <p:txBody>
          <a:bodyPr/>
          <a:lstStyle>
            <a:lvl1pPr>
              <a:defRPr/>
            </a:lvl1pPr>
          </a:lstStyle>
          <a:p>
            <a:pPr>
              <a:defRPr/>
            </a:pPr>
            <a:fld id="{20ACDD19-005F-4442-9EB3-D9D3DDCDAC48}" type="slidenum">
              <a:rPr lang="fr-FR"/>
              <a:pPr>
                <a:defRPr/>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Espace réservé du titre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fr-FR" altLang="fr-FR" smtClean="0"/>
              <a:t>Cliquez pour modifier le style du titre</a:t>
            </a:r>
          </a:p>
        </p:txBody>
      </p:sp>
      <p:sp>
        <p:nvSpPr>
          <p:cNvPr id="1027" name="Espace réservé du texte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FR" altLang="fr-FR" smtClean="0"/>
              <a:t>Cliquez pour modifier les styles du texte du masque</a:t>
            </a:r>
          </a:p>
          <a:p>
            <a:pPr lvl="1"/>
            <a:r>
              <a:rPr lang="fr-FR" altLang="fr-FR" smtClean="0"/>
              <a:t>Deuxième niveau</a:t>
            </a:r>
          </a:p>
          <a:p>
            <a:pPr lvl="2"/>
            <a:r>
              <a:rPr lang="fr-FR" altLang="fr-FR" smtClean="0"/>
              <a:t>Troisième niveau</a:t>
            </a:r>
          </a:p>
          <a:p>
            <a:pPr lvl="3"/>
            <a:r>
              <a:rPr lang="fr-FR" altLang="fr-FR" smtClean="0"/>
              <a:t>Quatrième niveau</a:t>
            </a:r>
          </a:p>
          <a:p>
            <a:pPr lvl="4"/>
            <a:r>
              <a:rPr lang="fr-FR" altLang="fr-FR" smtClean="0"/>
              <a:t>Cinquième niveau</a:t>
            </a: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ADDFFBAA-A4C7-4290-AF89-1662FEE29EAA}" type="datetimeFigureOut">
              <a:rPr lang="fr-FR"/>
              <a:pPr>
                <a:defRPr/>
              </a:pPr>
              <a:t>19/05/2017</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4BC7A8DB-9CA5-41C7-87AD-8ADBF02A8FE9}" type="slidenum">
              <a:rPr lang="fr-FR"/>
              <a:pPr>
                <a:defRPr/>
              </a:pPr>
              <a:t>‹N°›</a:t>
            </a:fld>
            <a:endParaRPr lang="fr-FR"/>
          </a:p>
        </p:txBody>
      </p:sp>
    </p:spTree>
  </p:cSld>
  <p:clrMap bg1="lt1" tx1="dk1" bg2="lt2" tx2="dk2" accent1="accent1" accent2="accent2" accent3="accent3" accent4="accent4" accent5="accent5" accent6="accent6" hlink="hlink" folHlink="folHlink"/>
  <p:sldLayoutIdLst>
    <p:sldLayoutId id="2147484495" r:id="rId1"/>
    <p:sldLayoutId id="2147484496" r:id="rId2"/>
    <p:sldLayoutId id="2147484497" r:id="rId3"/>
    <p:sldLayoutId id="2147484498" r:id="rId4"/>
    <p:sldLayoutId id="2147484499" r:id="rId5"/>
    <p:sldLayoutId id="2147484500" r:id="rId6"/>
    <p:sldLayoutId id="2147484501" r:id="rId7"/>
    <p:sldLayoutId id="2147484502" r:id="rId8"/>
    <p:sldLayoutId id="2147484503" r:id="rId9"/>
    <p:sldLayoutId id="2147484504" r:id="rId10"/>
    <p:sldLayoutId id="2147484505"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 name="Forme libre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solidFill>
                <a:prstClr val="black"/>
              </a:solidFill>
              <a:latin typeface="Constantia"/>
            </a:endParaRPr>
          </a:p>
        </p:txBody>
      </p:sp>
      <p:sp>
        <p:nvSpPr>
          <p:cNvPr id="8" name="Forme libre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solidFill>
                <a:prstClr val="black"/>
              </a:solidFill>
              <a:latin typeface="Constantia"/>
            </a:endParaRPr>
          </a:p>
        </p:txBody>
      </p:sp>
      <p:sp>
        <p:nvSpPr>
          <p:cNvPr id="2052" name="Espace réservé du titre 8"/>
          <p:cNvSpPr>
            <a:spLocks noGrp="1"/>
          </p:cNvSpPr>
          <p:nvPr>
            <p:ph type="title"/>
          </p:nvPr>
        </p:nvSpPr>
        <p:spPr bwMode="auto">
          <a:xfrm>
            <a:off x="457200" y="704850"/>
            <a:ext cx="8229600" cy="1143000"/>
          </a:xfrm>
          <a:prstGeom prst="rect">
            <a:avLst/>
          </a:prstGeom>
          <a:noFill/>
          <a:ln w="9525">
            <a:noFill/>
            <a:miter lim="800000"/>
            <a:headEnd/>
            <a:tailEnd/>
          </a:ln>
        </p:spPr>
        <p:txBody>
          <a:bodyPr vert="horz" wrap="square" lIns="0" tIns="45720" rIns="0" bIns="0" numCol="1" anchor="b" anchorCtr="0" compatLnSpc="1">
            <a:prstTxWarp prst="textNoShape">
              <a:avLst/>
            </a:prstTxWarp>
          </a:bodyPr>
          <a:lstStyle/>
          <a:p>
            <a:pPr lvl="0"/>
            <a:r>
              <a:rPr lang="fr-FR" altLang="fr-FR" smtClean="0"/>
              <a:t>Cliquez pour modifier le style du titre</a:t>
            </a:r>
            <a:endParaRPr lang="en-US" altLang="fr-FR" smtClean="0"/>
          </a:p>
        </p:txBody>
      </p:sp>
      <p:sp>
        <p:nvSpPr>
          <p:cNvPr id="2053" name="Espace réservé du texte 29"/>
          <p:cNvSpPr>
            <a:spLocks noGrp="1"/>
          </p:cNvSpPr>
          <p:nvPr>
            <p:ph type="body" idx="1"/>
          </p:nvPr>
        </p:nvSpPr>
        <p:spPr bwMode="auto">
          <a:xfrm>
            <a:off x="457200" y="1935163"/>
            <a:ext cx="8229600" cy="43894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FR" altLang="fr-FR" smtClean="0"/>
              <a:t>Cliquez pour modifier les styles du texte du masque</a:t>
            </a:r>
          </a:p>
          <a:p>
            <a:pPr lvl="1"/>
            <a:r>
              <a:rPr lang="fr-FR" altLang="fr-FR" smtClean="0"/>
              <a:t>Deuxième niveau</a:t>
            </a:r>
          </a:p>
          <a:p>
            <a:pPr lvl="2"/>
            <a:r>
              <a:rPr lang="fr-FR" altLang="fr-FR" smtClean="0"/>
              <a:t>Troisième niveau</a:t>
            </a:r>
          </a:p>
          <a:p>
            <a:pPr lvl="3"/>
            <a:r>
              <a:rPr lang="fr-FR" altLang="fr-FR" smtClean="0"/>
              <a:t>Quatrième niveau</a:t>
            </a:r>
          </a:p>
          <a:p>
            <a:pPr lvl="4"/>
            <a:r>
              <a:rPr lang="fr-FR" altLang="fr-FR" smtClean="0"/>
              <a:t>Cinquième niveau</a:t>
            </a:r>
            <a:endParaRPr lang="en-US" altLang="fr-FR" smtClean="0"/>
          </a:p>
        </p:txBody>
      </p:sp>
      <p:sp>
        <p:nvSpPr>
          <p:cNvPr id="10" name="Espace réservé de la date 9"/>
          <p:cNvSpPr>
            <a:spLocks noGrp="1"/>
          </p:cNvSpPr>
          <p:nvPr>
            <p:ph type="dt" sz="half" idx="2"/>
          </p:nvPr>
        </p:nvSpPr>
        <p:spPr>
          <a:xfrm>
            <a:off x="457200" y="6356350"/>
            <a:ext cx="21336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rgbClr val="04617B">
                    <a:shade val="90000"/>
                  </a:srgbClr>
                </a:solidFill>
                <a:latin typeface="+mn-lt"/>
                <a:cs typeface="+mn-cs"/>
              </a:defRPr>
            </a:lvl1pPr>
          </a:lstStyle>
          <a:p>
            <a:pPr>
              <a:defRPr/>
            </a:pPr>
            <a:fld id="{D7E4AB67-FBCC-4FA0-852C-472301AFEA15}" type="datetimeFigureOut">
              <a:rPr lang="fr-FR"/>
              <a:pPr>
                <a:defRPr/>
              </a:pPr>
              <a:t>19/05/2017</a:t>
            </a:fld>
            <a:endParaRPr lang="fr-FR"/>
          </a:p>
        </p:txBody>
      </p:sp>
      <p:sp>
        <p:nvSpPr>
          <p:cNvPr id="22" name="Espace réservé du pied de page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rgbClr val="04617B">
                    <a:shade val="90000"/>
                  </a:srgbClr>
                </a:solidFill>
                <a:latin typeface="+mn-lt"/>
                <a:cs typeface="+mn-cs"/>
              </a:defRPr>
            </a:lvl1pPr>
          </a:lstStyle>
          <a:p>
            <a:pPr>
              <a:defRPr/>
            </a:pPr>
            <a:endParaRPr lang="fr-FR"/>
          </a:p>
        </p:txBody>
      </p:sp>
      <p:sp>
        <p:nvSpPr>
          <p:cNvPr id="18" name="Espace réservé du numéro de diapositive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fontAlgn="auto" latinLnBrk="0" hangingPunct="1">
              <a:spcBef>
                <a:spcPts val="0"/>
              </a:spcBef>
              <a:spcAft>
                <a:spcPts val="0"/>
              </a:spcAft>
              <a:defRPr kumimoji="0" sz="1200">
                <a:solidFill>
                  <a:srgbClr val="04617B">
                    <a:shade val="90000"/>
                  </a:srgbClr>
                </a:solidFill>
                <a:latin typeface="+mn-lt"/>
                <a:cs typeface="+mn-cs"/>
              </a:defRPr>
            </a:lvl1pPr>
          </a:lstStyle>
          <a:p>
            <a:pPr>
              <a:defRPr/>
            </a:pPr>
            <a:fld id="{71F5F73E-38FC-4587-8BE4-9595E568A6D7}" type="slidenum">
              <a:rPr lang="fr-FR"/>
              <a:pPr>
                <a:defRPr/>
              </a:pPr>
              <a:t>‹N°›</a:t>
            </a:fld>
            <a:endParaRPr lang="fr-FR"/>
          </a:p>
        </p:txBody>
      </p:sp>
      <p:grpSp>
        <p:nvGrpSpPr>
          <p:cNvPr id="2057" name="Groupe 1"/>
          <p:cNvGrpSpPr>
            <a:grpSpLocks/>
          </p:cNvGrpSpPr>
          <p:nvPr/>
        </p:nvGrpSpPr>
        <p:grpSpPr bwMode="auto">
          <a:xfrm>
            <a:off x="-19050" y="203200"/>
            <a:ext cx="9180513" cy="647700"/>
            <a:chOff x="-19045" y="216550"/>
            <a:chExt cx="9180548" cy="649224"/>
          </a:xfrm>
        </p:grpSpPr>
        <p:sp>
          <p:nvSpPr>
            <p:cNvPr id="12" name="Forme libre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a:solidFill>
                  <a:prstClr val="black"/>
                </a:solidFill>
                <a:latin typeface="Constantia"/>
              </a:endParaRPr>
            </a:p>
          </p:txBody>
        </p:sp>
        <p:sp>
          <p:nvSpPr>
            <p:cNvPr id="13" name="Forme libre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a:solidFill>
                  <a:prstClr val="black"/>
                </a:solidFill>
                <a:latin typeface="Constantia"/>
              </a:endParaRPr>
            </a:p>
          </p:txBody>
        </p:sp>
      </p:grpSp>
    </p:spTree>
  </p:cSld>
  <p:clrMap bg1="lt1" tx1="dk1" bg2="lt2" tx2="dk2" accent1="accent1" accent2="accent2" accent3="accent3" accent4="accent4" accent5="accent5" accent6="accent6" hlink="hlink" folHlink="folHlink"/>
  <p:sldLayoutIdLst>
    <p:sldLayoutId id="2147484522" r:id="rId1"/>
    <p:sldLayoutId id="2147484506" r:id="rId2"/>
    <p:sldLayoutId id="2147484523" r:id="rId3"/>
    <p:sldLayoutId id="2147484507" r:id="rId4"/>
    <p:sldLayoutId id="2147484508" r:id="rId5"/>
    <p:sldLayoutId id="2147484509" r:id="rId6"/>
    <p:sldLayoutId id="2147484510" r:id="rId7"/>
    <p:sldLayoutId id="2147484511" r:id="rId8"/>
    <p:sldLayoutId id="2147484524" r:id="rId9"/>
    <p:sldLayoutId id="2147484512" r:id="rId10"/>
    <p:sldLayoutId id="2147484513" r:id="rId11"/>
  </p:sldLayoutIdLst>
  <p:txStyles>
    <p:titleStyle>
      <a:lvl1pPr algn="l" rtl="0" eaLnBrk="0" fontAlgn="base" hangingPunct="0">
        <a:spcBef>
          <a:spcPct val="0"/>
        </a:spcBef>
        <a:spcAft>
          <a:spcPct val="0"/>
        </a:spcAft>
        <a:defRPr sz="5000" kern="12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itchFamily="34" charset="0"/>
        </a:defRPr>
      </a:lvl2pPr>
      <a:lvl3pPr algn="l" rtl="0" eaLnBrk="0" fontAlgn="base" hangingPunct="0">
        <a:spcBef>
          <a:spcPct val="0"/>
        </a:spcBef>
        <a:spcAft>
          <a:spcPct val="0"/>
        </a:spcAft>
        <a:defRPr sz="5000">
          <a:solidFill>
            <a:schemeClr val="tx2"/>
          </a:solidFill>
          <a:latin typeface="Calibri" pitchFamily="34" charset="0"/>
        </a:defRPr>
      </a:lvl3pPr>
      <a:lvl4pPr algn="l" rtl="0" eaLnBrk="0" fontAlgn="base" hangingPunct="0">
        <a:spcBef>
          <a:spcPct val="0"/>
        </a:spcBef>
        <a:spcAft>
          <a:spcPct val="0"/>
        </a:spcAft>
        <a:defRPr sz="5000">
          <a:solidFill>
            <a:schemeClr val="tx2"/>
          </a:solidFill>
          <a:latin typeface="Calibri" pitchFamily="34" charset="0"/>
        </a:defRPr>
      </a:lvl4pPr>
      <a:lvl5pPr algn="l" rtl="0" eaLnBrk="0" fontAlgn="base" hangingPunct="0">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Forme libre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solidFill>
                <a:prstClr val="black"/>
              </a:solidFill>
              <a:latin typeface="Constantia"/>
            </a:endParaRPr>
          </a:p>
        </p:txBody>
      </p:sp>
      <p:sp>
        <p:nvSpPr>
          <p:cNvPr id="8" name="Forme libre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solidFill>
                <a:prstClr val="black"/>
              </a:solidFill>
              <a:latin typeface="Constantia"/>
            </a:endParaRPr>
          </a:p>
        </p:txBody>
      </p:sp>
      <p:sp>
        <p:nvSpPr>
          <p:cNvPr id="3076" name="Espace réservé du titre 8"/>
          <p:cNvSpPr>
            <a:spLocks noGrp="1"/>
          </p:cNvSpPr>
          <p:nvPr>
            <p:ph type="title"/>
          </p:nvPr>
        </p:nvSpPr>
        <p:spPr bwMode="auto">
          <a:xfrm>
            <a:off x="457200" y="704850"/>
            <a:ext cx="8229600" cy="1143000"/>
          </a:xfrm>
          <a:prstGeom prst="rect">
            <a:avLst/>
          </a:prstGeom>
          <a:noFill/>
          <a:ln w="9525">
            <a:noFill/>
            <a:miter lim="800000"/>
            <a:headEnd/>
            <a:tailEnd/>
          </a:ln>
        </p:spPr>
        <p:txBody>
          <a:bodyPr vert="horz" wrap="square" lIns="0" tIns="45720" rIns="0" bIns="0" numCol="1" anchor="b" anchorCtr="0" compatLnSpc="1">
            <a:prstTxWarp prst="textNoShape">
              <a:avLst/>
            </a:prstTxWarp>
          </a:bodyPr>
          <a:lstStyle/>
          <a:p>
            <a:pPr lvl="0"/>
            <a:r>
              <a:rPr lang="fr-FR" altLang="fr-FR" smtClean="0"/>
              <a:t>Cliquez pour modifier le style du titre</a:t>
            </a:r>
            <a:endParaRPr lang="en-US" altLang="fr-FR" smtClean="0"/>
          </a:p>
        </p:txBody>
      </p:sp>
      <p:sp>
        <p:nvSpPr>
          <p:cNvPr id="3077" name="Espace réservé du texte 29"/>
          <p:cNvSpPr>
            <a:spLocks noGrp="1"/>
          </p:cNvSpPr>
          <p:nvPr>
            <p:ph type="body" idx="1"/>
          </p:nvPr>
        </p:nvSpPr>
        <p:spPr bwMode="auto">
          <a:xfrm>
            <a:off x="457200" y="1935163"/>
            <a:ext cx="8229600" cy="43894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FR" altLang="fr-FR" smtClean="0"/>
              <a:t>Cliquez pour modifier les styles du texte du masque</a:t>
            </a:r>
          </a:p>
          <a:p>
            <a:pPr lvl="1"/>
            <a:r>
              <a:rPr lang="fr-FR" altLang="fr-FR" smtClean="0"/>
              <a:t>Deuxième niveau</a:t>
            </a:r>
          </a:p>
          <a:p>
            <a:pPr lvl="2"/>
            <a:r>
              <a:rPr lang="fr-FR" altLang="fr-FR" smtClean="0"/>
              <a:t>Troisième niveau</a:t>
            </a:r>
          </a:p>
          <a:p>
            <a:pPr lvl="3"/>
            <a:r>
              <a:rPr lang="fr-FR" altLang="fr-FR" smtClean="0"/>
              <a:t>Quatrième niveau</a:t>
            </a:r>
          </a:p>
          <a:p>
            <a:pPr lvl="4"/>
            <a:r>
              <a:rPr lang="fr-FR" altLang="fr-FR" smtClean="0"/>
              <a:t>Cinquième niveau</a:t>
            </a:r>
            <a:endParaRPr lang="en-US" altLang="fr-FR" smtClean="0"/>
          </a:p>
        </p:txBody>
      </p:sp>
      <p:sp>
        <p:nvSpPr>
          <p:cNvPr id="10" name="Espace réservé de la date 9"/>
          <p:cNvSpPr>
            <a:spLocks noGrp="1"/>
          </p:cNvSpPr>
          <p:nvPr>
            <p:ph type="dt" sz="half" idx="2"/>
          </p:nvPr>
        </p:nvSpPr>
        <p:spPr>
          <a:xfrm>
            <a:off x="457200" y="6356350"/>
            <a:ext cx="21336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rgbClr val="04617B">
                    <a:shade val="90000"/>
                  </a:srgbClr>
                </a:solidFill>
                <a:latin typeface="+mn-lt"/>
                <a:cs typeface="+mn-cs"/>
              </a:defRPr>
            </a:lvl1pPr>
          </a:lstStyle>
          <a:p>
            <a:pPr>
              <a:defRPr/>
            </a:pPr>
            <a:fld id="{40576B43-4D1D-4B89-AFD9-7FFA3936496C}" type="datetimeFigureOut">
              <a:rPr lang="fr-FR"/>
              <a:pPr>
                <a:defRPr/>
              </a:pPr>
              <a:t>19/05/2017</a:t>
            </a:fld>
            <a:endParaRPr lang="fr-FR"/>
          </a:p>
        </p:txBody>
      </p:sp>
      <p:sp>
        <p:nvSpPr>
          <p:cNvPr id="22" name="Espace réservé du pied de page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rgbClr val="04617B">
                    <a:shade val="90000"/>
                  </a:srgbClr>
                </a:solidFill>
                <a:latin typeface="+mn-lt"/>
                <a:cs typeface="+mn-cs"/>
              </a:defRPr>
            </a:lvl1pPr>
          </a:lstStyle>
          <a:p>
            <a:pPr>
              <a:defRPr/>
            </a:pPr>
            <a:endParaRPr lang="fr-FR"/>
          </a:p>
        </p:txBody>
      </p:sp>
      <p:sp>
        <p:nvSpPr>
          <p:cNvPr id="18" name="Espace réservé du numéro de diapositive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fontAlgn="auto" latinLnBrk="0" hangingPunct="1">
              <a:spcBef>
                <a:spcPts val="0"/>
              </a:spcBef>
              <a:spcAft>
                <a:spcPts val="0"/>
              </a:spcAft>
              <a:defRPr kumimoji="0" sz="1200">
                <a:solidFill>
                  <a:srgbClr val="04617B">
                    <a:shade val="90000"/>
                  </a:srgbClr>
                </a:solidFill>
                <a:latin typeface="+mn-lt"/>
                <a:cs typeface="+mn-cs"/>
              </a:defRPr>
            </a:lvl1pPr>
          </a:lstStyle>
          <a:p>
            <a:pPr>
              <a:defRPr/>
            </a:pPr>
            <a:fld id="{41248EAE-D7D1-413A-B40A-2DBA1E50426A}" type="slidenum">
              <a:rPr lang="fr-FR"/>
              <a:pPr>
                <a:defRPr/>
              </a:pPr>
              <a:t>‹N°›</a:t>
            </a:fld>
            <a:endParaRPr lang="fr-FR"/>
          </a:p>
        </p:txBody>
      </p:sp>
      <p:grpSp>
        <p:nvGrpSpPr>
          <p:cNvPr id="3081" name="Groupe 1"/>
          <p:cNvGrpSpPr>
            <a:grpSpLocks/>
          </p:cNvGrpSpPr>
          <p:nvPr/>
        </p:nvGrpSpPr>
        <p:grpSpPr bwMode="auto">
          <a:xfrm>
            <a:off x="-19050" y="203200"/>
            <a:ext cx="9180513" cy="647700"/>
            <a:chOff x="-19045" y="216550"/>
            <a:chExt cx="9180548" cy="649224"/>
          </a:xfrm>
        </p:grpSpPr>
        <p:sp>
          <p:nvSpPr>
            <p:cNvPr id="12" name="Forme libre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a:solidFill>
                  <a:prstClr val="black"/>
                </a:solidFill>
                <a:latin typeface="Constantia"/>
              </a:endParaRPr>
            </a:p>
          </p:txBody>
        </p:sp>
        <p:sp>
          <p:nvSpPr>
            <p:cNvPr id="13" name="Forme libre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a:solidFill>
                  <a:prstClr val="black"/>
                </a:solidFill>
                <a:latin typeface="Constantia"/>
              </a:endParaRPr>
            </a:p>
          </p:txBody>
        </p:sp>
      </p:grpSp>
    </p:spTree>
  </p:cSld>
  <p:clrMap bg1="lt1" tx1="dk1" bg2="lt2" tx2="dk2" accent1="accent1" accent2="accent2" accent3="accent3" accent4="accent4" accent5="accent5" accent6="accent6" hlink="hlink" folHlink="folHlink"/>
  <p:sldLayoutIdLst>
    <p:sldLayoutId id="2147484525" r:id="rId1"/>
    <p:sldLayoutId id="2147484514" r:id="rId2"/>
    <p:sldLayoutId id="2147484526" r:id="rId3"/>
    <p:sldLayoutId id="2147484515" r:id="rId4"/>
    <p:sldLayoutId id="2147484516" r:id="rId5"/>
    <p:sldLayoutId id="2147484517" r:id="rId6"/>
    <p:sldLayoutId id="2147484518" r:id="rId7"/>
    <p:sldLayoutId id="2147484519" r:id="rId8"/>
    <p:sldLayoutId id="2147484527" r:id="rId9"/>
    <p:sldLayoutId id="2147484520" r:id="rId10"/>
    <p:sldLayoutId id="2147484521" r:id="rId11"/>
  </p:sldLayoutIdLst>
  <p:txStyles>
    <p:titleStyle>
      <a:lvl1pPr algn="l" rtl="0" eaLnBrk="0" fontAlgn="base" hangingPunct="0">
        <a:spcBef>
          <a:spcPct val="0"/>
        </a:spcBef>
        <a:spcAft>
          <a:spcPct val="0"/>
        </a:spcAft>
        <a:defRPr sz="5000" kern="12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itchFamily="34" charset="0"/>
        </a:defRPr>
      </a:lvl2pPr>
      <a:lvl3pPr algn="l" rtl="0" eaLnBrk="0" fontAlgn="base" hangingPunct="0">
        <a:spcBef>
          <a:spcPct val="0"/>
        </a:spcBef>
        <a:spcAft>
          <a:spcPct val="0"/>
        </a:spcAft>
        <a:defRPr sz="5000">
          <a:solidFill>
            <a:schemeClr val="tx2"/>
          </a:solidFill>
          <a:latin typeface="Calibri" pitchFamily="34" charset="0"/>
        </a:defRPr>
      </a:lvl3pPr>
      <a:lvl4pPr algn="l" rtl="0" eaLnBrk="0" fontAlgn="base" hangingPunct="0">
        <a:spcBef>
          <a:spcPct val="0"/>
        </a:spcBef>
        <a:spcAft>
          <a:spcPct val="0"/>
        </a:spcAft>
        <a:defRPr sz="5000">
          <a:solidFill>
            <a:schemeClr val="tx2"/>
          </a:solidFill>
          <a:latin typeface="Calibri" pitchFamily="34" charset="0"/>
        </a:defRPr>
      </a:lvl4pPr>
      <a:lvl5pPr algn="l" rtl="0" eaLnBrk="0" fontAlgn="base" hangingPunct="0">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hyperlink" Target="http://lpo-caraibes.ac-guadeloupe.fr/eva/spip.php?article27" TargetMode="Externa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5.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7.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png"/></Relationships>
</file>

<file path=ppt/slides/_rels/slide2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hyperlink" Target="http://www.google.fr/imgres?q=image+magasin&amp;start=324&amp;hl=fr&amp;sa=X&amp;biw=1366&amp;bih=590&amp;tbm=isch&amp;prmd=imvns&amp;tbnid=B38FImGeiRjr2M:&amp;imgrefurl=http://alsace.france3.fr/info/un-magasin-de-destockage-alimentaire-a-selestat-67475892.html&amp;docid=p2I5ZkkmMUTnZM&amp;imgurl=http://medias.francetv.fr/cpbibl/url_images/2011/02/21/image_67479541.jpg&amp;w=465&amp;h=262&amp;ei=D7SZUMOZB6PR0QWqyIHYDQ&amp;zoom=1&amp;iact=hc&amp;vpx=839&amp;vpy=310&amp;dur=1416&amp;hovh=168&amp;hovw=299&amp;tx=122&amp;ty=125&amp;sig=101376513640631596297&amp;page=15&amp;tbnh=137&amp;tbnw=239&amp;ndsp=24&amp;ved=1t:429,r:34,s:300,i:106" TargetMode="Externa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hyperlink" Target="http://bpgestionadministration.blogspot.com/" TargetMode="External"/><Relationship Id="rId2" Type="http://schemas.openxmlformats.org/officeDocument/2006/relationships/image" Target="../media/image30.jpeg"/><Relationship Id="rId1" Type="http://schemas.openxmlformats.org/officeDocument/2006/relationships/slideLayout" Target="../slideLayouts/slideLayout7.xml"/><Relationship Id="rId4" Type="http://schemas.openxmlformats.org/officeDocument/2006/relationships/hyperlink" Target="https://sites.google.com/site/bacprogestionadm/home"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jpeg"/><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hyperlink" Target="http://www.biotechno.fr/IMG/scenari/dossierpse/res/les_competences.png"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34.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jpeg"/><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3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 Id="rId5" Type="http://schemas.openxmlformats.org/officeDocument/2006/relationships/image" Target="../media/image47.png"/><Relationship Id="rId4" Type="http://schemas.openxmlformats.org/officeDocument/2006/relationships/image" Target="../media/image46.png"/></Relationships>
</file>

<file path=ppt/slides/_rels/slide3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 Id="rId5" Type="http://schemas.openxmlformats.org/officeDocument/2006/relationships/image" Target="../media/image51.png"/><Relationship Id="rId4" Type="http://schemas.openxmlformats.org/officeDocument/2006/relationships/image" Target="../media/image50.png"/></Relationships>
</file>

<file path=ppt/slides/_rels/slide38.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52.jpeg"/><Relationship Id="rId7" Type="http://schemas.openxmlformats.org/officeDocument/2006/relationships/image" Target="../media/image56.png"/><Relationship Id="rId2" Type="http://schemas.openxmlformats.org/officeDocument/2006/relationships/image" Target="../media/image39.jpeg"/><Relationship Id="rId1" Type="http://schemas.openxmlformats.org/officeDocument/2006/relationships/slideLayout" Target="../slideLayouts/slideLayout2.xml"/><Relationship Id="rId6" Type="http://schemas.openxmlformats.org/officeDocument/2006/relationships/image" Target="../media/image55.jpeg"/><Relationship Id="rId11" Type="http://schemas.openxmlformats.org/officeDocument/2006/relationships/image" Target="../media/image59.png"/><Relationship Id="rId5" Type="http://schemas.openxmlformats.org/officeDocument/2006/relationships/image" Target="../media/image54.jpeg"/><Relationship Id="rId10" Type="http://schemas.openxmlformats.org/officeDocument/2006/relationships/image" Target="../media/image58.png"/><Relationship Id="rId4" Type="http://schemas.openxmlformats.org/officeDocument/2006/relationships/image" Target="../media/image53.jpeg"/><Relationship Id="rId9" Type="http://schemas.openxmlformats.org/officeDocument/2006/relationships/image" Target="../media/image44.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jpe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65.png"/><Relationship Id="rId1" Type="http://schemas.openxmlformats.org/officeDocument/2006/relationships/slideLayout" Target="../slideLayouts/slideLayout7.xml"/><Relationship Id="rId5" Type="http://schemas.openxmlformats.org/officeDocument/2006/relationships/image" Target="../media/image68.jpeg"/><Relationship Id="rId4" Type="http://schemas.openxmlformats.org/officeDocument/2006/relationships/image" Target="../media/image6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 8" descr="C:\Users\CATHY SINITAMBI\Documents\Bluetooth Folder\IMG-20161213-WA0002.jpg"/>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187624" y="260648"/>
            <a:ext cx="6768752" cy="2490325"/>
          </a:xfrm>
          <a:prstGeom prst="rect">
            <a:avLst/>
          </a:prstGeom>
          <a:ln>
            <a:noFill/>
          </a:ln>
          <a:effectLst>
            <a:softEdge rad="112500"/>
          </a:effectLst>
        </p:spPr>
      </p:pic>
      <p:sp>
        <p:nvSpPr>
          <p:cNvPr id="3" name="Zone de texte 28"/>
          <p:cNvSpPr txBox="1"/>
          <p:nvPr/>
        </p:nvSpPr>
        <p:spPr>
          <a:xfrm>
            <a:off x="0" y="332656"/>
            <a:ext cx="9144000" cy="6213777"/>
          </a:xfrm>
          <a:prstGeom prst="rect">
            <a:avLst/>
          </a:prstGeom>
          <a:gradFill flip="none" rotWithShape="1">
            <a:gsLst>
              <a:gs pos="0">
                <a:schemeClr val="accent5">
                  <a:lumMod val="20000"/>
                  <a:lumOff val="80000"/>
                </a:schemeClr>
              </a:gs>
              <a:gs pos="32000">
                <a:schemeClr val="bg1">
                  <a:lumMod val="48000"/>
                  <a:lumOff val="52000"/>
                </a:schemeClr>
              </a:gs>
              <a:gs pos="10000">
                <a:schemeClr val="bg1"/>
              </a:gs>
              <a:gs pos="100000">
                <a:schemeClr val="accent5">
                  <a:lumMod val="20000"/>
                  <a:lumOff val="80000"/>
                </a:schemeClr>
              </a:gs>
              <a:gs pos="52081">
                <a:schemeClr val="accent5">
                  <a:lumMod val="20000"/>
                  <a:lumOff val="80000"/>
                </a:schemeClr>
              </a:gs>
              <a:gs pos="83000">
                <a:schemeClr val="accent5">
                  <a:lumMod val="20000"/>
                  <a:lumOff val="80000"/>
                </a:schemeClr>
              </a:gs>
              <a:gs pos="73000">
                <a:schemeClr val="bg1">
                  <a:alpha val="56000"/>
                  <a:lumMod val="39000"/>
                  <a:lumOff val="61000"/>
                </a:schemeClr>
              </a:gs>
            </a:gsLst>
            <a:lin ang="13500000" scaled="1"/>
            <a:tileRect/>
          </a:gradFill>
          <a:ln w="6350">
            <a:noFill/>
          </a:ln>
          <a:effectLst/>
        </p:spPr>
        <p:style>
          <a:lnRef idx="0">
            <a:schemeClr val="accent1"/>
          </a:lnRef>
          <a:fillRef idx="0">
            <a:schemeClr val="accent1"/>
          </a:fillRef>
          <a:effectRef idx="0">
            <a:schemeClr val="accent1"/>
          </a:effectRef>
          <a:fontRef idx="minor">
            <a:schemeClr val="dk1"/>
          </a:fontRef>
        </p:style>
        <p:txBody>
          <a:bodyPr/>
          <a:lstStyle/>
          <a:p>
            <a:pPr>
              <a:defRPr/>
            </a:pPr>
            <a:endParaRPr lang="fr-FR" sz="1100" b="1" dirty="0">
              <a:effectLst>
                <a:glow rad="45504">
                  <a:schemeClr val="accent1">
                    <a:satMod val="220000"/>
                    <a:alpha val="35000"/>
                  </a:schemeClr>
                </a:glow>
              </a:effectLst>
            </a:endParaRPr>
          </a:p>
          <a:p>
            <a:pPr>
              <a:defRPr/>
            </a:pPr>
            <a:endParaRPr lang="fr-FR" sz="1100" b="1" dirty="0">
              <a:effectLst>
                <a:glow rad="45504">
                  <a:schemeClr val="accent1">
                    <a:satMod val="220000"/>
                    <a:alpha val="35000"/>
                  </a:schemeClr>
                </a:glow>
              </a:effectLst>
            </a:endParaRPr>
          </a:p>
          <a:p>
            <a:pPr algn="ctr">
              <a:defRPr/>
            </a:pPr>
            <a:r>
              <a:rPr lang="fr-FR" sz="2000" b="1" dirty="0">
                <a:solidFill>
                  <a:srgbClr val="FF0000"/>
                </a:solidFill>
                <a:effectLst>
                  <a:glow rad="45504">
                    <a:schemeClr val="accent1">
                      <a:satMod val="220000"/>
                      <a:alpha val="35000"/>
                    </a:schemeClr>
                  </a:glow>
                </a:effectLst>
              </a:rPr>
              <a:t>LYCEE DES METIERS DE L’AUTOMOBILE</a:t>
            </a:r>
            <a:endParaRPr lang="fr-FR" sz="2000" dirty="0">
              <a:solidFill>
                <a:srgbClr val="FF0000"/>
              </a:solidFill>
            </a:endParaRPr>
          </a:p>
          <a:p>
            <a:pPr algn="ctr">
              <a:defRPr/>
            </a:pPr>
            <a:r>
              <a:rPr lang="fr-FR" sz="2000" b="1" dirty="0">
                <a:solidFill>
                  <a:srgbClr val="FF0000"/>
                </a:solidFill>
                <a:effectLst>
                  <a:glow rad="45504">
                    <a:schemeClr val="accent1">
                      <a:satMod val="220000"/>
                      <a:alpha val="35000"/>
                    </a:schemeClr>
                  </a:glow>
                </a:effectLst>
              </a:rPr>
              <a:t>PAUL LACAVE</a:t>
            </a:r>
            <a:endParaRPr lang="fr-FR" sz="2000" dirty="0">
              <a:solidFill>
                <a:srgbClr val="FF0000"/>
              </a:solidFill>
            </a:endParaRPr>
          </a:p>
        </p:txBody>
      </p:sp>
      <p:pic>
        <p:nvPicPr>
          <p:cNvPr id="4" name="Image 3" descr="C:\Users\Proviseur Adjoint\Desktop\LDM 2013\logos\sans-titre.png"/>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23528" y="239558"/>
            <a:ext cx="1214120" cy="917575"/>
          </a:xfrm>
          <a:prstGeom prst="rect">
            <a:avLst/>
          </a:prstGeom>
          <a:ln>
            <a:noFill/>
          </a:ln>
          <a:effectLst>
            <a:softEdge rad="112500"/>
          </a:effectLst>
        </p:spPr>
      </p:pic>
      <p:pic>
        <p:nvPicPr>
          <p:cNvPr id="5" name="Image 4"/>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7692759" y="80828"/>
            <a:ext cx="1231265" cy="1050290"/>
          </a:xfrm>
          <a:prstGeom prst="rect">
            <a:avLst/>
          </a:prstGeom>
          <a:ln>
            <a:noFill/>
          </a:ln>
          <a:effectLst>
            <a:softEdge rad="112500"/>
          </a:effectLst>
        </p:spPr>
      </p:pic>
      <p:sp>
        <p:nvSpPr>
          <p:cNvPr id="10250" name="ZoneTexte 5"/>
          <p:cNvSpPr txBox="1">
            <a:spLocks noChangeArrowheads="1"/>
          </p:cNvSpPr>
          <p:nvPr/>
        </p:nvSpPr>
        <p:spPr bwMode="auto">
          <a:xfrm>
            <a:off x="1547664" y="1268760"/>
            <a:ext cx="6318250" cy="225639"/>
          </a:xfrm>
          <a:prstGeom prst="rect">
            <a:avLst/>
          </a:prstGeom>
          <a:noFill/>
          <a:ln w="9525">
            <a:noFill/>
            <a:miter lim="800000"/>
            <a:headEnd/>
            <a:tailEnd/>
          </a:ln>
        </p:spPr>
        <p:txBody>
          <a:bodyPr>
            <a:spAutoFit/>
          </a:bodyPr>
          <a:lstStyle/>
          <a:p>
            <a:pPr algn="ctr">
              <a:lnSpc>
                <a:spcPct val="115000"/>
              </a:lnSpc>
            </a:pPr>
            <a:endParaRPr lang="fr-FR" sz="800" b="1" dirty="0">
              <a:solidFill>
                <a:srgbClr val="FF0000"/>
              </a:solidFill>
              <a:ea typeface="Calibri" pitchFamily="34" charset="0"/>
              <a:cs typeface="Times New Roman" pitchFamily="18" charset="0"/>
            </a:endParaRPr>
          </a:p>
        </p:txBody>
      </p:sp>
      <p:graphicFrame>
        <p:nvGraphicFramePr>
          <p:cNvPr id="14" name="Tableau 13"/>
          <p:cNvGraphicFramePr>
            <a:graphicFrameLocks noGrp="1"/>
          </p:cNvGraphicFramePr>
          <p:nvPr/>
        </p:nvGraphicFramePr>
        <p:xfrm>
          <a:off x="755576" y="1556792"/>
          <a:ext cx="8208913" cy="370840"/>
        </p:xfrm>
        <a:graphic>
          <a:graphicData uri="http://schemas.openxmlformats.org/drawingml/2006/table">
            <a:tbl>
              <a:tblPr firstRow="1" bandRow="1">
                <a:tableStyleId>{5C22544A-7EE6-4342-B048-85BDC9FD1C3A}</a:tableStyleId>
              </a:tblPr>
              <a:tblGrid>
                <a:gridCol w="1212603"/>
                <a:gridCol w="1523701"/>
                <a:gridCol w="1656184"/>
                <a:gridCol w="1512168"/>
                <a:gridCol w="2304257"/>
              </a:tblGrid>
              <a:tr h="370840">
                <a:tc>
                  <a:txBody>
                    <a:bodyPr/>
                    <a:lstStyle/>
                    <a:p>
                      <a:r>
                        <a:rPr lang="fr-FR" dirty="0" smtClean="0">
                          <a:solidFill>
                            <a:schemeClr val="tx1"/>
                          </a:solidFill>
                        </a:rPr>
                        <a:t>ACCUEIL</a:t>
                      </a:r>
                      <a:endParaRPr lang="fr-FR" dirty="0">
                        <a:solidFill>
                          <a:schemeClr val="tx1"/>
                        </a:solidFill>
                      </a:endParaRPr>
                    </a:p>
                  </a:txBody>
                  <a:tcPr>
                    <a:noFill/>
                  </a:tcPr>
                </a:tc>
                <a:tc>
                  <a:txBody>
                    <a:bodyPr/>
                    <a:lstStyle/>
                    <a:p>
                      <a:r>
                        <a:rPr lang="fr-FR" dirty="0" smtClean="0">
                          <a:solidFill>
                            <a:schemeClr val="tx1"/>
                          </a:solidFill>
                        </a:rPr>
                        <a:t>NOTRE</a:t>
                      </a:r>
                      <a:r>
                        <a:rPr lang="fr-FR" baseline="0" dirty="0" smtClean="0">
                          <a:solidFill>
                            <a:schemeClr val="tx1"/>
                          </a:solidFill>
                        </a:rPr>
                        <a:t> LYCEE</a:t>
                      </a:r>
                      <a:endParaRPr lang="fr-FR" dirty="0">
                        <a:solidFill>
                          <a:schemeClr val="tx1"/>
                        </a:solidFill>
                      </a:endParaRPr>
                    </a:p>
                  </a:txBody>
                  <a:tcPr>
                    <a:noFill/>
                  </a:tcPr>
                </a:tc>
                <a:tc>
                  <a:txBody>
                    <a:bodyPr/>
                    <a:lstStyle/>
                    <a:p>
                      <a:r>
                        <a:rPr lang="fr-FR" dirty="0" smtClean="0">
                          <a:solidFill>
                            <a:schemeClr val="tx1"/>
                          </a:solidFill>
                        </a:rPr>
                        <a:t>FORMATIONS</a:t>
                      </a:r>
                      <a:endParaRPr lang="fr-FR" dirty="0">
                        <a:solidFill>
                          <a:schemeClr val="tx1"/>
                        </a:solidFill>
                      </a:endParaRPr>
                    </a:p>
                  </a:txBody>
                  <a:tcPr>
                    <a:noFill/>
                  </a:tcPr>
                </a:tc>
                <a:tc>
                  <a:txBody>
                    <a:bodyPr/>
                    <a:lstStyle/>
                    <a:p>
                      <a:r>
                        <a:rPr lang="fr-FR" dirty="0" smtClean="0">
                          <a:solidFill>
                            <a:schemeClr val="tx1"/>
                          </a:solidFill>
                        </a:rPr>
                        <a:t>EVENEMENTS</a:t>
                      </a:r>
                      <a:endParaRPr lang="fr-FR" dirty="0">
                        <a:solidFill>
                          <a:schemeClr val="tx1"/>
                        </a:solidFill>
                      </a:endParaRPr>
                    </a:p>
                  </a:txBody>
                  <a:tcPr>
                    <a:noFill/>
                  </a:tcPr>
                </a:tc>
                <a:tc>
                  <a:txBody>
                    <a:bodyPr/>
                    <a:lstStyle/>
                    <a:p>
                      <a:r>
                        <a:rPr lang="fr-FR" dirty="0" smtClean="0">
                          <a:solidFill>
                            <a:schemeClr val="tx1"/>
                          </a:solidFill>
                        </a:rPr>
                        <a:t>ECOLE/ENTREPRISE</a:t>
                      </a:r>
                      <a:endParaRPr lang="fr-FR" dirty="0">
                        <a:solidFill>
                          <a:schemeClr val="tx1"/>
                        </a:solidFill>
                      </a:endParaRPr>
                    </a:p>
                  </a:txBody>
                  <a:tcPr>
                    <a:noFill/>
                  </a:tcPr>
                </a:tc>
              </a:tr>
            </a:tbl>
          </a:graphicData>
        </a:graphic>
      </p:graphicFrame>
      <p:graphicFrame>
        <p:nvGraphicFramePr>
          <p:cNvPr id="15" name="Tableau 14"/>
          <p:cNvGraphicFramePr>
            <a:graphicFrameLocks noGrp="1"/>
          </p:cNvGraphicFramePr>
          <p:nvPr/>
        </p:nvGraphicFramePr>
        <p:xfrm>
          <a:off x="251520" y="2492896"/>
          <a:ext cx="936104" cy="2225040"/>
        </p:xfrm>
        <a:graphic>
          <a:graphicData uri="http://schemas.openxmlformats.org/drawingml/2006/table">
            <a:tbl>
              <a:tblPr firstRow="1" bandRow="1">
                <a:tableStyleId>{5C22544A-7EE6-4342-B048-85BDC9FD1C3A}</a:tableStyleId>
              </a:tblPr>
              <a:tblGrid>
                <a:gridCol w="936104"/>
              </a:tblGrid>
              <a:tr h="370840">
                <a:tc>
                  <a:txBody>
                    <a:bodyPr/>
                    <a:lstStyle/>
                    <a:p>
                      <a:r>
                        <a:rPr lang="fr-FR" sz="1000" dirty="0" smtClean="0"/>
                        <a:t>AGENDA</a:t>
                      </a:r>
                      <a:endParaRPr lang="fr-FR" sz="1000" dirty="0"/>
                    </a:p>
                  </a:txBody>
                  <a:tcPr/>
                </a:tc>
              </a:tr>
              <a:tr h="370840">
                <a:tc>
                  <a:txBody>
                    <a:bodyPr/>
                    <a:lstStyle/>
                    <a:p>
                      <a:r>
                        <a:rPr lang="fr-FR" sz="1000" dirty="0" smtClean="0"/>
                        <a:t>PARENTS</a:t>
                      </a:r>
                      <a:endParaRPr lang="fr-FR" sz="1000" dirty="0"/>
                    </a:p>
                  </a:txBody>
                  <a:tcPr/>
                </a:tc>
              </a:tr>
              <a:tr h="370840">
                <a:tc>
                  <a:txBody>
                    <a:bodyPr/>
                    <a:lstStyle/>
                    <a:p>
                      <a:r>
                        <a:rPr lang="fr-FR" sz="1000" dirty="0" smtClean="0"/>
                        <a:t>VIE SCOLAIRE</a:t>
                      </a:r>
                      <a:endParaRPr lang="fr-FR" sz="1000" dirty="0"/>
                    </a:p>
                  </a:txBody>
                  <a:tcPr/>
                </a:tc>
              </a:tr>
              <a:tr h="370840">
                <a:tc>
                  <a:txBody>
                    <a:bodyPr/>
                    <a:lstStyle/>
                    <a:p>
                      <a:r>
                        <a:rPr lang="fr-FR" sz="1000" dirty="0" smtClean="0"/>
                        <a:t>CDI</a:t>
                      </a:r>
                      <a:endParaRPr lang="fr-FR" sz="1000" dirty="0"/>
                    </a:p>
                  </a:txBody>
                  <a:tcPr/>
                </a:tc>
              </a:tr>
              <a:tr h="370840">
                <a:tc>
                  <a:txBody>
                    <a:bodyPr/>
                    <a:lstStyle/>
                    <a:p>
                      <a:r>
                        <a:rPr lang="fr-FR" sz="1000" dirty="0" smtClean="0"/>
                        <a:t>CALENDRIER</a:t>
                      </a:r>
                      <a:endParaRPr lang="fr-FR" sz="1000" dirty="0"/>
                    </a:p>
                  </a:txBody>
                  <a:tcPr/>
                </a:tc>
              </a:tr>
              <a:tr h="370840">
                <a:tc>
                  <a:txBody>
                    <a:bodyPr/>
                    <a:lstStyle/>
                    <a:p>
                      <a:r>
                        <a:rPr lang="fr-FR" sz="1000" dirty="0" smtClean="0"/>
                        <a:t>CONTACT</a:t>
                      </a:r>
                      <a:endParaRPr lang="fr-FR" sz="1000" dirty="0"/>
                    </a:p>
                  </a:txBody>
                  <a:tcPr/>
                </a:tc>
              </a:tr>
            </a:tbl>
          </a:graphicData>
        </a:graphic>
      </p:graphicFrame>
      <p:graphicFrame>
        <p:nvGraphicFramePr>
          <p:cNvPr id="16" name="Tableau 15"/>
          <p:cNvGraphicFramePr>
            <a:graphicFrameLocks noGrp="1"/>
          </p:cNvGraphicFramePr>
          <p:nvPr/>
        </p:nvGraphicFramePr>
        <p:xfrm>
          <a:off x="3419872" y="2132856"/>
          <a:ext cx="5519936" cy="370840"/>
        </p:xfrm>
        <a:graphic>
          <a:graphicData uri="http://schemas.openxmlformats.org/drawingml/2006/table">
            <a:tbl>
              <a:tblPr firstRow="1" bandRow="1">
                <a:tableStyleId>{5C22544A-7EE6-4342-B048-85BDC9FD1C3A}</a:tableStyleId>
              </a:tblPr>
              <a:tblGrid>
                <a:gridCol w="3716590"/>
                <a:gridCol w="1803346"/>
              </a:tblGrid>
              <a:tr h="370840">
                <a:tc>
                  <a:txBody>
                    <a:bodyPr/>
                    <a:lstStyle/>
                    <a:p>
                      <a:r>
                        <a:rPr lang="fr-FR" dirty="0" smtClean="0"/>
                        <a:t>BANDEAU DEFILANT ACTUALITE</a:t>
                      </a:r>
                      <a:endParaRPr lang="fr-FR" dirty="0"/>
                    </a:p>
                  </a:txBody>
                  <a:tcPr/>
                </a:tc>
                <a:tc>
                  <a:txBody>
                    <a:bodyPr/>
                    <a:lstStyle/>
                    <a:p>
                      <a:endParaRPr lang="fr-FR" dirty="0"/>
                    </a:p>
                  </a:txBody>
                  <a:tcPr/>
                </a:tc>
              </a:tr>
            </a:tbl>
          </a:graphicData>
        </a:graphic>
      </p:graphicFrame>
      <p:graphicFrame>
        <p:nvGraphicFramePr>
          <p:cNvPr id="17" name="Tableau 16"/>
          <p:cNvGraphicFramePr>
            <a:graphicFrameLocks noGrp="1"/>
          </p:cNvGraphicFramePr>
          <p:nvPr/>
        </p:nvGraphicFramePr>
        <p:xfrm>
          <a:off x="323528" y="4869160"/>
          <a:ext cx="864096" cy="1879600"/>
        </p:xfrm>
        <a:graphic>
          <a:graphicData uri="http://schemas.openxmlformats.org/drawingml/2006/table">
            <a:tbl>
              <a:tblPr firstRow="1" bandRow="1">
                <a:tableStyleId>{5C22544A-7EE6-4342-B048-85BDC9FD1C3A}</a:tableStyleId>
              </a:tblPr>
              <a:tblGrid>
                <a:gridCol w="864096"/>
              </a:tblGrid>
              <a:tr h="370840">
                <a:tc>
                  <a:txBody>
                    <a:bodyPr/>
                    <a:lstStyle/>
                    <a:p>
                      <a:r>
                        <a:rPr lang="fr-FR" sz="1000" dirty="0" smtClean="0"/>
                        <a:t>LIENS</a:t>
                      </a:r>
                      <a:endParaRPr lang="fr-FR" sz="1000" dirty="0"/>
                    </a:p>
                  </a:txBody>
                  <a:tcPr/>
                </a:tc>
              </a:tr>
              <a:tr h="370840">
                <a:tc>
                  <a:txBody>
                    <a:bodyPr/>
                    <a:lstStyle/>
                    <a:p>
                      <a:r>
                        <a:rPr lang="fr-FR" sz="1000" dirty="0" smtClean="0"/>
                        <a:t>PRONOTE</a:t>
                      </a:r>
                      <a:endParaRPr lang="fr-FR" sz="1000" dirty="0"/>
                    </a:p>
                  </a:txBody>
                  <a:tcPr/>
                </a:tc>
              </a:tr>
              <a:tr h="370840">
                <a:tc>
                  <a:txBody>
                    <a:bodyPr/>
                    <a:lstStyle/>
                    <a:p>
                      <a:r>
                        <a:rPr lang="fr-FR" sz="1000" dirty="0" smtClean="0"/>
                        <a:t>CERISE PRO</a:t>
                      </a:r>
                      <a:endParaRPr lang="fr-FR" sz="1000" dirty="0"/>
                    </a:p>
                  </a:txBody>
                  <a:tcPr/>
                </a:tc>
              </a:tr>
              <a:tr h="370840">
                <a:tc>
                  <a:txBody>
                    <a:bodyPr/>
                    <a:lstStyle/>
                    <a:p>
                      <a:r>
                        <a:rPr lang="fr-FR" sz="1000" dirty="0" smtClean="0"/>
                        <a:t>ADMISSION POSTBAC</a:t>
                      </a:r>
                      <a:endParaRPr lang="fr-FR" sz="1000" dirty="0"/>
                    </a:p>
                  </a:txBody>
                  <a:tcPr/>
                </a:tc>
              </a:tr>
              <a:tr h="370840">
                <a:tc>
                  <a:txBody>
                    <a:bodyPr/>
                    <a:lstStyle/>
                    <a:p>
                      <a:r>
                        <a:rPr lang="fr-FR" sz="1000" dirty="0" smtClean="0"/>
                        <a:t>BWETAMAIL</a:t>
                      </a:r>
                      <a:endParaRPr lang="fr-FR" sz="1000" dirty="0"/>
                    </a:p>
                  </a:txBody>
                  <a:tcPr/>
                </a:tc>
              </a:tr>
            </a:tbl>
          </a:graphicData>
        </a:graphic>
      </p:graphicFrame>
      <p:graphicFrame>
        <p:nvGraphicFramePr>
          <p:cNvPr id="18" name="Tableau 17"/>
          <p:cNvGraphicFramePr>
            <a:graphicFrameLocks noGrp="1"/>
          </p:cNvGraphicFramePr>
          <p:nvPr/>
        </p:nvGraphicFramePr>
        <p:xfrm>
          <a:off x="7380312" y="5229200"/>
          <a:ext cx="1584176" cy="1483360"/>
        </p:xfrm>
        <a:graphic>
          <a:graphicData uri="http://schemas.openxmlformats.org/drawingml/2006/table">
            <a:tbl>
              <a:tblPr firstRow="1" bandRow="1">
                <a:tableStyleId>{5C22544A-7EE6-4342-B048-85BDC9FD1C3A}</a:tableStyleId>
              </a:tblPr>
              <a:tblGrid>
                <a:gridCol w="792088"/>
                <a:gridCol w="792088"/>
              </a:tblGrid>
              <a:tr h="370840">
                <a:tc gridSpan="2">
                  <a:txBody>
                    <a:bodyPr/>
                    <a:lstStyle/>
                    <a:p>
                      <a:r>
                        <a:rPr lang="fr-FR" sz="1000" dirty="0" smtClean="0"/>
                        <a:t>HORAIRES OUVERTURE</a:t>
                      </a:r>
                      <a:endParaRPr lang="fr-FR" sz="1000" dirty="0"/>
                    </a:p>
                  </a:txBody>
                  <a:tcPr/>
                </a:tc>
                <a:tc hMerge="1">
                  <a:txBody>
                    <a:bodyPr/>
                    <a:lstStyle/>
                    <a:p>
                      <a:endParaRPr lang="fr-FR" dirty="0"/>
                    </a:p>
                  </a:txBody>
                  <a:tcPr/>
                </a:tc>
              </a:tr>
              <a:tr h="370840">
                <a:tc>
                  <a:txBody>
                    <a:bodyPr/>
                    <a:lstStyle/>
                    <a:p>
                      <a:endParaRPr lang="fr-FR" sz="1000" dirty="0"/>
                    </a:p>
                  </a:txBody>
                  <a:tcPr/>
                </a:tc>
                <a:tc>
                  <a:txBody>
                    <a:bodyPr/>
                    <a:lstStyle/>
                    <a:p>
                      <a:endParaRPr lang="fr-FR" sz="1000" dirty="0"/>
                    </a:p>
                  </a:txBody>
                  <a:tcPr/>
                </a:tc>
              </a:tr>
              <a:tr h="370840">
                <a:tc>
                  <a:txBody>
                    <a:bodyPr/>
                    <a:lstStyle/>
                    <a:p>
                      <a:endParaRPr lang="fr-FR" sz="1000"/>
                    </a:p>
                  </a:txBody>
                  <a:tcPr/>
                </a:tc>
                <a:tc>
                  <a:txBody>
                    <a:bodyPr/>
                    <a:lstStyle/>
                    <a:p>
                      <a:endParaRPr lang="fr-FR" sz="1000" dirty="0"/>
                    </a:p>
                  </a:txBody>
                  <a:tcPr/>
                </a:tc>
              </a:tr>
              <a:tr h="370840">
                <a:tc>
                  <a:txBody>
                    <a:bodyPr/>
                    <a:lstStyle/>
                    <a:p>
                      <a:endParaRPr lang="fr-FR" sz="1000"/>
                    </a:p>
                  </a:txBody>
                  <a:tcPr/>
                </a:tc>
                <a:tc>
                  <a:txBody>
                    <a:bodyPr/>
                    <a:lstStyle/>
                    <a:p>
                      <a:endParaRPr lang="fr-FR" sz="1000" dirty="0"/>
                    </a:p>
                  </a:txBody>
                  <a:tcPr/>
                </a:tc>
              </a:tr>
            </a:tbl>
          </a:graphicData>
        </a:graphic>
      </p:graphicFrame>
      <p:pic>
        <p:nvPicPr>
          <p:cNvPr id="21" name="Picture 6"/>
          <p:cNvPicPr>
            <a:picLocks noChangeAspect="1" noChangeArrowheads="1"/>
          </p:cNvPicPr>
          <p:nvPr/>
        </p:nvPicPr>
        <p:blipFill>
          <a:blip r:embed="rId5" cstate="print">
            <a:lum contrast="14000"/>
          </a:blip>
          <a:srcRect/>
          <a:stretch>
            <a:fillRect/>
          </a:stretch>
        </p:blipFill>
        <p:spPr bwMode="auto">
          <a:xfrm>
            <a:off x="1331640" y="2924944"/>
            <a:ext cx="5760640" cy="3339370"/>
          </a:xfrm>
          <a:prstGeom prst="rect">
            <a:avLst/>
          </a:prstGeom>
          <a:noFill/>
          <a:ln w="9525">
            <a:noFill/>
            <a:miter lim="800000"/>
            <a:headEnd/>
            <a:tailEnd/>
          </a:ln>
          <a:effectLst>
            <a:outerShdw dist="50800" dir="5400000" sx="1000" sy="1000" algn="ctr" rotWithShape="0">
              <a:srgbClr val="000000"/>
            </a:outerShdw>
          </a:effectLst>
        </p:spPr>
      </p:pic>
      <p:graphicFrame>
        <p:nvGraphicFramePr>
          <p:cNvPr id="20" name="Tableau 19"/>
          <p:cNvGraphicFramePr>
            <a:graphicFrameLocks noGrp="1"/>
          </p:cNvGraphicFramePr>
          <p:nvPr/>
        </p:nvGraphicFramePr>
        <p:xfrm>
          <a:off x="2195736" y="1844824"/>
          <a:ext cx="1152128" cy="5689600"/>
        </p:xfrm>
        <a:graphic>
          <a:graphicData uri="http://schemas.openxmlformats.org/drawingml/2006/table">
            <a:tbl>
              <a:tblPr firstRow="1" bandRow="1">
                <a:tableStyleId>{5C22544A-7EE6-4342-B048-85BDC9FD1C3A}</a:tableStyleId>
              </a:tblPr>
              <a:tblGrid>
                <a:gridCol w="1152128"/>
              </a:tblGrid>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000" dirty="0" smtClean="0"/>
                        <a:t>NOTRE LYCEE</a:t>
                      </a:r>
                    </a:p>
                    <a:p>
                      <a:endParaRPr lang="fr-FR" sz="1000" dirty="0"/>
                    </a:p>
                  </a:txBody>
                  <a:tcPr/>
                </a:tc>
              </a:tr>
              <a:tr h="39584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000" dirty="0" smtClean="0"/>
                        <a:t>MOT DU PROVISEUR</a:t>
                      </a:r>
                      <a:r>
                        <a:rPr lang="fr-FR" sz="1000" b="1" dirty="0" smtClean="0"/>
                        <a:t> </a:t>
                      </a:r>
                    </a:p>
                  </a:txBody>
                  <a:tcPr/>
                </a:tc>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000" b="1" dirty="0" smtClean="0"/>
                        <a:t>PRESENTATION DU LYCEE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000" b="1" dirty="0" smtClean="0"/>
                        <a:t> -(HISTOIRE / 40 ANS DU LYCEE)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000" b="1" dirty="0" smtClean="0"/>
                        <a:t>- structure</a:t>
                      </a:r>
                    </a:p>
                  </a:txBody>
                  <a:tcPr/>
                </a:tc>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000" b="1" dirty="0" smtClean="0"/>
                        <a:t>-</a:t>
                      </a:r>
                      <a:r>
                        <a:rPr lang="fr-FR" sz="1000" b="1" baseline="0" dirty="0" smtClean="0"/>
                        <a:t> </a:t>
                      </a:r>
                      <a:r>
                        <a:rPr lang="fr-FR" sz="1000" b="1" dirty="0" smtClean="0"/>
                        <a:t>RESULTATS (statistiques)</a:t>
                      </a:r>
                      <a:endParaRPr lang="fr-FR" sz="1000" dirty="0" smtClean="0"/>
                    </a:p>
                  </a:txBody>
                  <a:tcPr/>
                </a:tc>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900" b="1" dirty="0" smtClean="0"/>
                        <a:t>ADMINISTRATION (Formulaires en ligne : rapports, Convocation CCF, demandes diverses</a:t>
                      </a:r>
                      <a:endParaRPr lang="fr-FR" sz="900" dirty="0" smtClean="0"/>
                    </a:p>
                  </a:txBody>
                  <a:tcPr/>
                </a:tc>
              </a:tr>
              <a:tr h="370840">
                <a:tc>
                  <a:txBody>
                    <a:bodyPr/>
                    <a:lstStyle/>
                    <a:p>
                      <a:r>
                        <a:rPr lang="fr-FR" sz="1000" dirty="0" smtClean="0"/>
                        <a:t>PERSONNEL</a:t>
                      </a:r>
                      <a:endParaRPr lang="fr-FR" sz="1000" b="1" dirty="0" smtClean="0"/>
                    </a:p>
                    <a:p>
                      <a:r>
                        <a:rPr lang="fr-FR" sz="1000" b="1" dirty="0" smtClean="0"/>
                        <a:t>Liste des coordonnateurs de discipline, des professeurs principaux</a:t>
                      </a:r>
                      <a:endParaRPr lang="fr-FR" sz="1000" dirty="0"/>
                    </a:p>
                  </a:txBody>
                  <a:tcPr/>
                </a:tc>
              </a:tr>
              <a:tr h="370840">
                <a:tc>
                  <a:txBody>
                    <a:bodyPr/>
                    <a:lstStyle/>
                    <a:p>
                      <a:pPr lvl="0"/>
                      <a:r>
                        <a:rPr lang="fr-FR" sz="900" b="1" dirty="0" smtClean="0"/>
                        <a:t>- PROJET D’ETABLISSEMENT</a:t>
                      </a:r>
                      <a:endParaRPr lang="fr-FR" sz="900" dirty="0"/>
                    </a:p>
                  </a:txBody>
                  <a:tcPr/>
                </a:tc>
              </a:tr>
              <a:tr h="370840">
                <a:tc>
                  <a:txBody>
                    <a:bodyPr/>
                    <a:lstStyle/>
                    <a:p>
                      <a:r>
                        <a:rPr lang="fr-FR" sz="1000" b="1" dirty="0" smtClean="0"/>
                        <a:t>REGLEMENTS</a:t>
                      </a:r>
                    </a:p>
                    <a:p>
                      <a:r>
                        <a:rPr lang="fr-FR" sz="1000" b="1" dirty="0" smtClean="0"/>
                        <a:t> -</a:t>
                      </a:r>
                      <a:r>
                        <a:rPr lang="fr-FR" sz="900" b="1" dirty="0" smtClean="0"/>
                        <a:t>Règlement Intérieur</a:t>
                      </a:r>
                    </a:p>
                    <a:p>
                      <a:pPr>
                        <a:buFontTx/>
                        <a:buChar char="-"/>
                      </a:pPr>
                      <a:r>
                        <a:rPr lang="fr-FR" sz="900" b="1" dirty="0" smtClean="0"/>
                        <a:t>/ Chartre Informatique </a:t>
                      </a:r>
                    </a:p>
                    <a:p>
                      <a:pPr>
                        <a:buFontTx/>
                        <a:buChar char="-"/>
                      </a:pPr>
                      <a:r>
                        <a:rPr lang="fr-FR" sz="900" b="1" dirty="0" smtClean="0"/>
                        <a:t>-/ </a:t>
                      </a:r>
                      <a:r>
                        <a:rPr lang="fr-FR" sz="900" b="1" dirty="0" smtClean="0">
                          <a:hlinkClick r:id="rId6"/>
                        </a:rPr>
                        <a:t>Charte d’usage de l’ENT</a:t>
                      </a:r>
                      <a:r>
                        <a:rPr lang="fr-FR" sz="900" b="1" dirty="0" smtClean="0"/>
                        <a:t>/</a:t>
                      </a:r>
                    </a:p>
                    <a:p>
                      <a:pPr>
                        <a:buFontTx/>
                        <a:buChar char="-"/>
                      </a:pPr>
                      <a:r>
                        <a:rPr lang="fr-FR" sz="900" b="1" dirty="0" smtClean="0"/>
                        <a:t>-Chartre des voyages) </a:t>
                      </a:r>
                      <a:endParaRPr lang="fr-FR" sz="900" dirty="0" smtClean="0"/>
                    </a:p>
                    <a:p>
                      <a:pPr lvl="0"/>
                      <a:endParaRPr lang="fr-FR" sz="900" dirty="0"/>
                    </a:p>
                  </a:txBody>
                  <a:tcPr/>
                </a:tc>
              </a:tr>
            </a:tbl>
          </a:graphicData>
        </a:graphic>
      </p:graphicFrame>
      <p:sp>
        <p:nvSpPr>
          <p:cNvPr id="19" name="Rectangle 18"/>
          <p:cNvSpPr/>
          <p:nvPr/>
        </p:nvSpPr>
        <p:spPr>
          <a:xfrm>
            <a:off x="7380312" y="4293096"/>
            <a:ext cx="1763688" cy="7920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N° TEL LYCEE</a:t>
            </a:r>
          </a:p>
          <a:p>
            <a:pPr algn="ctr"/>
            <a:r>
              <a:rPr lang="fr-FR" dirty="0" smtClean="0"/>
              <a:t>ET FAX</a:t>
            </a:r>
          </a:p>
          <a:p>
            <a:pPr algn="ctr"/>
            <a:r>
              <a:rPr lang="fr-FR" dirty="0" smtClean="0"/>
              <a:t>MAIL</a:t>
            </a:r>
            <a:endParaRPr lang="fr-FR"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27"/>
          <p:cNvSpPr/>
          <p:nvPr/>
        </p:nvSpPr>
        <p:spPr>
          <a:xfrm>
            <a:off x="0" y="0"/>
            <a:ext cx="9144000" cy="69269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p:cNvSpPr>
            <a:spLocks noGrp="1"/>
          </p:cNvSpPr>
          <p:nvPr>
            <p:ph type="ctrTitle"/>
          </p:nvPr>
        </p:nvSpPr>
        <p:spPr>
          <a:xfrm>
            <a:off x="755576" y="484020"/>
            <a:ext cx="7772400" cy="663511"/>
          </a:xfrm>
        </p:spPr>
        <p:txBody>
          <a:bodyPr>
            <a:normAutofit fontScale="90000"/>
          </a:bodyPr>
          <a:lstStyle/>
          <a:p>
            <a:r>
              <a:rPr lang="fr-FR" sz="3600" dirty="0" smtClean="0">
                <a:latin typeface="Impact" pitchFamily="34" charset="0"/>
              </a:rPr>
              <a:t>    </a:t>
            </a:r>
            <a:r>
              <a:rPr lang="fr-FR" sz="1200" dirty="0" smtClean="0">
                <a:latin typeface="Impact" pitchFamily="34" charset="0"/>
              </a:rPr>
              <a:t>LYCEE DES METIERS DE L’AUTOMOBILE </a:t>
            </a:r>
            <a:r>
              <a:rPr lang="fr-FR" sz="3600" dirty="0" smtClean="0">
                <a:latin typeface="Impact" pitchFamily="34" charset="0"/>
              </a:rPr>
              <a:t/>
            </a:r>
            <a:br>
              <a:rPr lang="fr-FR" sz="3600" dirty="0" smtClean="0">
                <a:latin typeface="Impact" pitchFamily="34" charset="0"/>
              </a:rPr>
            </a:br>
            <a:r>
              <a:rPr lang="fr-FR" sz="1800" dirty="0" smtClean="0">
                <a:latin typeface="Mistral" pitchFamily="66" charset="0"/>
              </a:rPr>
              <a:t>Paul </a:t>
            </a:r>
            <a:r>
              <a:rPr lang="fr-FR" sz="1800" dirty="0" err="1" smtClean="0">
                <a:latin typeface="Mistral" pitchFamily="66" charset="0"/>
              </a:rPr>
              <a:t>Lacavé</a:t>
            </a:r>
            <a:r>
              <a:rPr lang="fr-FR" dirty="0" smtClean="0">
                <a:latin typeface="Impact" pitchFamily="34" charset="0"/>
              </a:rPr>
              <a:t/>
            </a:r>
            <a:br>
              <a:rPr lang="fr-FR" dirty="0" smtClean="0">
                <a:latin typeface="Impact" pitchFamily="34" charset="0"/>
              </a:rPr>
            </a:br>
            <a:r>
              <a:rPr lang="fr-FR" dirty="0">
                <a:latin typeface="Impact" pitchFamily="34" charset="0"/>
              </a:rPr>
              <a:t/>
            </a:r>
            <a:br>
              <a:rPr lang="fr-FR" dirty="0">
                <a:latin typeface="Impact" pitchFamily="34" charset="0"/>
              </a:rPr>
            </a:br>
            <a:endParaRPr lang="fr-FR" dirty="0">
              <a:latin typeface="Impact" pitchFamily="34" charset="0"/>
            </a:endParaRPr>
          </a:p>
        </p:txBody>
      </p:sp>
      <p:sp>
        <p:nvSpPr>
          <p:cNvPr id="10" name="Rectangle 9"/>
          <p:cNvSpPr/>
          <p:nvPr/>
        </p:nvSpPr>
        <p:spPr>
          <a:xfrm>
            <a:off x="3497885" y="121293"/>
            <a:ext cx="144016" cy="117814"/>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p:cNvSpPr/>
          <p:nvPr/>
        </p:nvSpPr>
        <p:spPr>
          <a:xfrm>
            <a:off x="5884021" y="132793"/>
            <a:ext cx="144016" cy="11781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ZoneTexte 3"/>
          <p:cNvSpPr txBox="1"/>
          <p:nvPr/>
        </p:nvSpPr>
        <p:spPr>
          <a:xfrm>
            <a:off x="1763688" y="980728"/>
            <a:ext cx="6336704" cy="923330"/>
          </a:xfrm>
          <a:prstGeom prst="rect">
            <a:avLst/>
          </a:prstGeom>
          <a:noFill/>
        </p:spPr>
        <p:txBody>
          <a:bodyPr wrap="square" rtlCol="0">
            <a:spAutoFit/>
          </a:bodyPr>
          <a:lstStyle/>
          <a:p>
            <a:pPr algn="ctr"/>
            <a:r>
              <a:rPr lang="fr-FR" sz="5400" dirty="0" smtClean="0">
                <a:latin typeface="Mistral" pitchFamily="66" charset="0"/>
              </a:rPr>
              <a:t>Le lycée </a:t>
            </a:r>
            <a:endParaRPr lang="fr-FR" sz="5400" dirty="0">
              <a:latin typeface="Mistral" pitchFamily="66" charset="0"/>
            </a:endParaRPr>
          </a:p>
        </p:txBody>
      </p:sp>
      <p:sp>
        <p:nvSpPr>
          <p:cNvPr id="5" name="ZoneTexte 4"/>
          <p:cNvSpPr txBox="1"/>
          <p:nvPr/>
        </p:nvSpPr>
        <p:spPr>
          <a:xfrm>
            <a:off x="2411760" y="2209063"/>
            <a:ext cx="5796644" cy="3785652"/>
          </a:xfrm>
          <a:prstGeom prst="rect">
            <a:avLst/>
          </a:prstGeom>
          <a:noFill/>
        </p:spPr>
        <p:txBody>
          <a:bodyPr wrap="square" rtlCol="0">
            <a:spAutoFit/>
          </a:bodyPr>
          <a:lstStyle/>
          <a:p>
            <a:pPr algn="just"/>
            <a:r>
              <a:rPr lang="fr-FR" sz="1600" dirty="0">
                <a:latin typeface="GaDUGI"/>
              </a:rPr>
              <a:t>Construit depuis </a:t>
            </a:r>
            <a:r>
              <a:rPr lang="fr-FR" sz="1600" dirty="0" smtClean="0">
                <a:latin typeface="GaDUGI"/>
              </a:rPr>
              <a:t>44 </a:t>
            </a:r>
            <a:r>
              <a:rPr lang="fr-FR" sz="1600" dirty="0">
                <a:latin typeface="GaDUGI"/>
              </a:rPr>
              <a:t>ans et baptisé en la mémoire de l’émérite politicien et ancien maire de la commune, le lycée professionnel Paul LACAVÉ est le seul dans la Caraïbes a proposé des formations sur les véhicules à moteur. </a:t>
            </a:r>
            <a:endParaRPr lang="fr-FR" sz="1600" dirty="0" smtClean="0">
              <a:latin typeface="GaDUGI"/>
            </a:endParaRPr>
          </a:p>
          <a:p>
            <a:pPr algn="just"/>
            <a:endParaRPr lang="fr-FR" sz="1600" dirty="0">
              <a:latin typeface="GaDUGI"/>
            </a:endParaRPr>
          </a:p>
          <a:p>
            <a:pPr algn="just"/>
            <a:r>
              <a:rPr lang="fr-FR" sz="1600" dirty="0" smtClean="0">
                <a:latin typeface="GaDUGI"/>
              </a:rPr>
              <a:t>L’établissement </a:t>
            </a:r>
            <a:r>
              <a:rPr lang="fr-FR" sz="1600" dirty="0">
                <a:latin typeface="GaDUGI"/>
              </a:rPr>
              <a:t>est très vaste et comprend 9 bâtiments dont 4 bâtiments destinés aux ateliers</a:t>
            </a:r>
            <a:r>
              <a:rPr lang="fr-FR" sz="1600" dirty="0" smtClean="0">
                <a:latin typeface="GaDUGI"/>
              </a:rPr>
              <a:t>.</a:t>
            </a:r>
          </a:p>
          <a:p>
            <a:pPr algn="just"/>
            <a:endParaRPr lang="fr-FR" sz="1600" dirty="0">
              <a:latin typeface="GaDUGI"/>
            </a:endParaRPr>
          </a:p>
          <a:p>
            <a:pPr algn="just"/>
            <a:r>
              <a:rPr lang="fr-FR" sz="1600" dirty="0" smtClean="0">
                <a:latin typeface="GaDUGI"/>
              </a:rPr>
              <a:t> </a:t>
            </a:r>
            <a:r>
              <a:rPr lang="fr-FR" sz="1600" dirty="0">
                <a:latin typeface="GaDUGI"/>
              </a:rPr>
              <a:t>Le lycée professionnel propose : </a:t>
            </a:r>
            <a:r>
              <a:rPr lang="fr-FR" sz="1600" dirty="0" smtClean="0">
                <a:latin typeface="GaDUGI"/>
              </a:rPr>
              <a:t>9 </a:t>
            </a:r>
            <a:r>
              <a:rPr lang="fr-FR" sz="1600" dirty="0">
                <a:latin typeface="GaDUGI"/>
              </a:rPr>
              <a:t>filières proposant des certificats d’aptitudes professionnelles – C.A.P, </a:t>
            </a:r>
            <a:r>
              <a:rPr lang="fr-FR" sz="1600" dirty="0" smtClean="0">
                <a:latin typeface="GaDUGI"/>
              </a:rPr>
              <a:t>9 </a:t>
            </a:r>
            <a:r>
              <a:rPr lang="fr-FR" sz="1600" dirty="0">
                <a:latin typeface="GaDUGI"/>
              </a:rPr>
              <a:t>premières professionnelles, 9 terminales et deux formations de brevet de technicien supérieur – </a:t>
            </a:r>
            <a:r>
              <a:rPr lang="fr-FR" sz="1600" dirty="0" smtClean="0">
                <a:latin typeface="GaDUGI"/>
              </a:rPr>
              <a:t>B.T.S. </a:t>
            </a:r>
          </a:p>
          <a:p>
            <a:pPr algn="just"/>
            <a:endParaRPr lang="fr-FR" sz="1600" dirty="0">
              <a:latin typeface="GaDUGI"/>
            </a:endParaRPr>
          </a:p>
          <a:p>
            <a:pPr algn="just"/>
            <a:r>
              <a:rPr lang="fr-FR" sz="1600" dirty="0" smtClean="0">
                <a:latin typeface="GaDUGI"/>
              </a:rPr>
              <a:t>A la rentrée 2017-2018, le lycée ouvrira une seconde générale et une classe de 3</a:t>
            </a:r>
            <a:r>
              <a:rPr lang="fr-FR" sz="1600" baseline="30000" dirty="0" smtClean="0">
                <a:latin typeface="GaDUGI"/>
              </a:rPr>
              <a:t>ème</a:t>
            </a:r>
            <a:r>
              <a:rPr lang="fr-FR" sz="1600" dirty="0" smtClean="0">
                <a:latin typeface="GaDUGI"/>
              </a:rPr>
              <a:t> PEP.</a:t>
            </a:r>
            <a:endParaRPr lang="fr-FR" sz="1600" dirty="0">
              <a:latin typeface="GaDUGI"/>
            </a:endParaRPr>
          </a:p>
        </p:txBody>
      </p:sp>
      <p:pic>
        <p:nvPicPr>
          <p:cNvPr id="26" name="Image 25"/>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405115" y="2444101"/>
            <a:ext cx="1662985" cy="2298576"/>
          </a:xfrm>
          <a:prstGeom prst="rect">
            <a:avLst/>
          </a:prstGeom>
          <a:ln>
            <a:noFill/>
          </a:ln>
          <a:effectLst>
            <a:softEdge rad="112500"/>
          </a:effectLst>
        </p:spPr>
      </p:pic>
      <p:sp>
        <p:nvSpPr>
          <p:cNvPr id="27" name="Rectangle 26"/>
          <p:cNvSpPr/>
          <p:nvPr/>
        </p:nvSpPr>
        <p:spPr>
          <a:xfrm>
            <a:off x="422578" y="4797152"/>
            <a:ext cx="1656184" cy="211826"/>
          </a:xfrm>
          <a:prstGeom prst="rect">
            <a:avLst/>
          </a:prstGeom>
          <a:solidFill>
            <a:schemeClr val="tx1">
              <a:lumMod val="75000"/>
              <a:lumOff val="2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smtClean="0">
                <a:solidFill>
                  <a:schemeClr val="bg1"/>
                </a:solidFill>
                <a:latin typeface="GaDUGI"/>
              </a:rPr>
              <a:t>Paul LACAV</a:t>
            </a:r>
            <a:r>
              <a:rPr lang="fr-FR" sz="900" b="1" dirty="0" smtClean="0">
                <a:solidFill>
                  <a:schemeClr val="bg1"/>
                </a:solidFill>
                <a:latin typeface="Calibri"/>
              </a:rPr>
              <a:t>É 1913 I 1976</a:t>
            </a:r>
            <a:endParaRPr lang="fr-FR" sz="900" b="1" dirty="0">
              <a:solidFill>
                <a:schemeClr val="bg1"/>
              </a:solidFill>
              <a:latin typeface="GaDUGI"/>
            </a:endParaRPr>
          </a:p>
        </p:txBody>
      </p:sp>
    </p:spTree>
    <p:extLst>
      <p:ext uri="{BB962C8B-B14F-4D97-AF65-F5344CB8AC3E}">
        <p14:creationId xmlns="" xmlns:p14="http://schemas.microsoft.com/office/powerpoint/2010/main" val="124847799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71682" name="Picture 2"/>
          <p:cNvPicPr>
            <a:picLocks noGrp="1" noChangeAspect="1" noChangeArrowheads="1"/>
          </p:cNvPicPr>
          <p:nvPr>
            <p:ph idx="1"/>
          </p:nvPr>
        </p:nvPicPr>
        <p:blipFill>
          <a:blip r:embed="rId2" cstate="print"/>
          <a:srcRect/>
          <a:stretch>
            <a:fillRect/>
          </a:stretch>
        </p:blipFill>
        <p:spPr bwMode="auto">
          <a:xfrm>
            <a:off x="971601" y="1268760"/>
            <a:ext cx="7056784" cy="4582517"/>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1520" y="116632"/>
            <a:ext cx="8424936" cy="864096"/>
          </a:xfrm>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lgn="ctr">
              <a:defRPr/>
            </a:pPr>
            <a:r>
              <a:rPr lang="fr-FR" smtClean="0"/>
              <a:t>LA STRUCTURE DU LYCÉE</a:t>
            </a:r>
            <a:endParaRPr lang="fr-FR"/>
          </a:p>
        </p:txBody>
      </p:sp>
      <p:sp>
        <p:nvSpPr>
          <p:cNvPr id="3" name="Rectangle à coins arrondis 2"/>
          <p:cNvSpPr/>
          <p:nvPr/>
        </p:nvSpPr>
        <p:spPr>
          <a:xfrm>
            <a:off x="2987675" y="895350"/>
            <a:ext cx="2674938" cy="719138"/>
          </a:xfrm>
          <a:prstGeom prst="roundRect">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600" b="1" dirty="0">
                <a:solidFill>
                  <a:prstClr val="black"/>
                </a:solidFill>
              </a:rPr>
              <a:t>PROVISEUR</a:t>
            </a:r>
          </a:p>
          <a:p>
            <a:pPr algn="ctr">
              <a:defRPr/>
            </a:pPr>
            <a:r>
              <a:rPr lang="fr-FR" sz="1600" b="1" dirty="0">
                <a:solidFill>
                  <a:prstClr val="black"/>
                </a:solidFill>
              </a:rPr>
              <a:t>Martin URBINO</a:t>
            </a:r>
          </a:p>
        </p:txBody>
      </p:sp>
      <p:sp>
        <p:nvSpPr>
          <p:cNvPr id="4" name="Rectangle à coins arrondis 3"/>
          <p:cNvSpPr/>
          <p:nvPr/>
        </p:nvSpPr>
        <p:spPr>
          <a:xfrm>
            <a:off x="2994025" y="1700213"/>
            <a:ext cx="2640013" cy="808037"/>
          </a:xfrm>
          <a:prstGeom prst="roundRect">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sz="1400" b="1" dirty="0">
              <a:solidFill>
                <a:prstClr val="black"/>
              </a:solidFill>
            </a:endParaRPr>
          </a:p>
          <a:p>
            <a:pPr algn="ctr">
              <a:defRPr/>
            </a:pPr>
            <a:r>
              <a:rPr lang="fr-FR" sz="1600" b="1" dirty="0">
                <a:solidFill>
                  <a:prstClr val="black"/>
                </a:solidFill>
              </a:rPr>
              <a:t>PROVISEUR ADJOINT</a:t>
            </a:r>
          </a:p>
          <a:p>
            <a:pPr algn="ctr">
              <a:defRPr/>
            </a:pPr>
            <a:r>
              <a:rPr lang="fr-FR" sz="1600" b="1" dirty="0">
                <a:solidFill>
                  <a:prstClr val="black"/>
                </a:solidFill>
              </a:rPr>
              <a:t>Michel TILLÉ</a:t>
            </a:r>
            <a:endParaRPr lang="fr-FR" sz="2000" b="1" dirty="0">
              <a:solidFill>
                <a:prstClr val="white"/>
              </a:solidFill>
            </a:endParaRPr>
          </a:p>
        </p:txBody>
      </p:sp>
      <p:sp>
        <p:nvSpPr>
          <p:cNvPr id="5" name="Rectangle à coins arrondis 4"/>
          <p:cNvSpPr/>
          <p:nvPr/>
        </p:nvSpPr>
        <p:spPr>
          <a:xfrm rot="10800000" flipV="1">
            <a:off x="439738" y="2944813"/>
            <a:ext cx="2347912" cy="915987"/>
          </a:xfrm>
          <a:prstGeom prst="roundRect">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600" b="1" dirty="0">
                <a:solidFill>
                  <a:prstClr val="black"/>
                </a:solidFill>
              </a:rPr>
              <a:t>CHEF TRAVAUX</a:t>
            </a:r>
          </a:p>
          <a:p>
            <a:pPr algn="ctr">
              <a:defRPr/>
            </a:pPr>
            <a:r>
              <a:rPr lang="fr-FR" sz="1600" b="1" dirty="0">
                <a:solidFill>
                  <a:prstClr val="black"/>
                </a:solidFill>
              </a:rPr>
              <a:t>Rudy ALPHÉ</a:t>
            </a:r>
          </a:p>
        </p:txBody>
      </p:sp>
      <p:sp>
        <p:nvSpPr>
          <p:cNvPr id="6" name="Rectangle à coins arrondis 5"/>
          <p:cNvSpPr/>
          <p:nvPr/>
        </p:nvSpPr>
        <p:spPr>
          <a:xfrm>
            <a:off x="5892800" y="1847850"/>
            <a:ext cx="2351088" cy="808038"/>
          </a:xfrm>
          <a:prstGeom prst="roundRect">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600" b="1" dirty="0">
                <a:solidFill>
                  <a:prstClr val="black"/>
                </a:solidFill>
              </a:rPr>
              <a:t>GESTIONNAIRE</a:t>
            </a:r>
          </a:p>
          <a:p>
            <a:pPr algn="ctr">
              <a:defRPr/>
            </a:pPr>
            <a:r>
              <a:rPr lang="fr-FR" sz="1600" b="1" dirty="0">
                <a:solidFill>
                  <a:prstClr val="black"/>
                </a:solidFill>
              </a:rPr>
              <a:t>Mme WILFRID</a:t>
            </a:r>
          </a:p>
        </p:txBody>
      </p:sp>
      <p:sp>
        <p:nvSpPr>
          <p:cNvPr id="7" name="Rectangle à coins arrondis 6"/>
          <p:cNvSpPr/>
          <p:nvPr/>
        </p:nvSpPr>
        <p:spPr>
          <a:xfrm>
            <a:off x="439738" y="4146550"/>
            <a:ext cx="2347912" cy="865188"/>
          </a:xfrm>
          <a:prstGeom prst="roundRect">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b="1" dirty="0">
                <a:solidFill>
                  <a:prstClr val="black"/>
                </a:solidFill>
              </a:rPr>
              <a:t>90 PROFESSEURS</a:t>
            </a:r>
          </a:p>
        </p:txBody>
      </p:sp>
      <p:sp>
        <p:nvSpPr>
          <p:cNvPr id="8" name="Rectangle à coins arrondis 7"/>
          <p:cNvSpPr/>
          <p:nvPr/>
        </p:nvSpPr>
        <p:spPr>
          <a:xfrm>
            <a:off x="3348038" y="3933825"/>
            <a:ext cx="2286000" cy="863600"/>
          </a:xfrm>
          <a:prstGeom prst="roundRect">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400" b="1" dirty="0">
                <a:solidFill>
                  <a:prstClr val="black"/>
                </a:solidFill>
              </a:rPr>
              <a:t>PROFESSEUR DOCUMENTALISTE</a:t>
            </a:r>
          </a:p>
          <a:p>
            <a:pPr algn="ctr">
              <a:defRPr/>
            </a:pPr>
            <a:r>
              <a:rPr lang="fr-FR" sz="1600" b="1" dirty="0">
                <a:solidFill>
                  <a:prstClr val="black"/>
                </a:solidFill>
              </a:rPr>
              <a:t>Sylvie MOUTAMA</a:t>
            </a:r>
          </a:p>
        </p:txBody>
      </p:sp>
      <p:sp>
        <p:nvSpPr>
          <p:cNvPr id="9" name="Rectangle à coins arrondis 8"/>
          <p:cNvSpPr/>
          <p:nvPr/>
        </p:nvSpPr>
        <p:spPr>
          <a:xfrm>
            <a:off x="3132138" y="2944813"/>
            <a:ext cx="2501900" cy="792162"/>
          </a:xfrm>
          <a:prstGeom prst="roundRect">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2000" b="1" dirty="0">
                <a:solidFill>
                  <a:prstClr val="black"/>
                </a:solidFill>
              </a:rPr>
              <a:t>2 </a:t>
            </a:r>
            <a:r>
              <a:rPr lang="fr-FR" sz="1400" b="1" dirty="0">
                <a:solidFill>
                  <a:prstClr val="black"/>
                </a:solidFill>
              </a:rPr>
              <a:t>CPE</a:t>
            </a:r>
          </a:p>
          <a:p>
            <a:pPr algn="ctr">
              <a:defRPr/>
            </a:pPr>
            <a:r>
              <a:rPr lang="fr-FR" sz="1400" b="1" dirty="0">
                <a:solidFill>
                  <a:prstClr val="black"/>
                </a:solidFill>
              </a:rPr>
              <a:t>Mme ALBERT</a:t>
            </a:r>
          </a:p>
          <a:p>
            <a:pPr algn="ctr">
              <a:defRPr/>
            </a:pPr>
            <a:r>
              <a:rPr lang="fr-FR" sz="1400" b="1" dirty="0">
                <a:solidFill>
                  <a:prstClr val="black"/>
                </a:solidFill>
              </a:rPr>
              <a:t>Mme CHAILLY</a:t>
            </a:r>
          </a:p>
        </p:txBody>
      </p:sp>
      <p:sp>
        <p:nvSpPr>
          <p:cNvPr id="20" name="Rectangle à coins arrondis 19"/>
          <p:cNvSpPr/>
          <p:nvPr/>
        </p:nvSpPr>
        <p:spPr>
          <a:xfrm>
            <a:off x="395288" y="1712913"/>
            <a:ext cx="2286000" cy="806450"/>
          </a:xfrm>
          <a:prstGeom prst="roundRect">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sz="1400" b="1" dirty="0">
              <a:solidFill>
                <a:prstClr val="black"/>
              </a:solidFill>
            </a:endParaRPr>
          </a:p>
          <a:p>
            <a:pPr algn="ctr">
              <a:defRPr/>
            </a:pPr>
            <a:r>
              <a:rPr lang="fr-FR" sz="2000" b="1" dirty="0">
                <a:solidFill>
                  <a:prstClr val="black"/>
                </a:solidFill>
              </a:rPr>
              <a:t>2</a:t>
            </a:r>
            <a:r>
              <a:rPr lang="fr-FR" sz="1600" b="1" dirty="0">
                <a:solidFill>
                  <a:prstClr val="black"/>
                </a:solidFill>
              </a:rPr>
              <a:t> SECRÉTAIRES</a:t>
            </a:r>
          </a:p>
          <a:p>
            <a:pPr algn="ctr">
              <a:defRPr/>
            </a:pPr>
            <a:r>
              <a:rPr lang="fr-FR" sz="1400" b="1" dirty="0">
                <a:solidFill>
                  <a:prstClr val="black"/>
                </a:solidFill>
              </a:rPr>
              <a:t>Suzy BEAUJOUR</a:t>
            </a:r>
          </a:p>
          <a:p>
            <a:pPr algn="ctr">
              <a:defRPr/>
            </a:pPr>
            <a:r>
              <a:rPr lang="fr-FR" sz="1400" b="1" dirty="0">
                <a:solidFill>
                  <a:prstClr val="black"/>
                </a:solidFill>
              </a:rPr>
              <a:t>Astrid CALPAS</a:t>
            </a:r>
            <a:endParaRPr lang="fr-FR" sz="1400" dirty="0">
              <a:solidFill>
                <a:prstClr val="white"/>
              </a:solidFill>
            </a:endParaRPr>
          </a:p>
          <a:p>
            <a:pPr algn="ctr">
              <a:defRPr/>
            </a:pPr>
            <a:endParaRPr lang="fr-FR" dirty="0">
              <a:solidFill>
                <a:prstClr val="white"/>
              </a:solidFill>
            </a:endParaRPr>
          </a:p>
        </p:txBody>
      </p:sp>
      <p:sp>
        <p:nvSpPr>
          <p:cNvPr id="21" name="Rectangle à coins arrondis 20"/>
          <p:cNvSpPr/>
          <p:nvPr/>
        </p:nvSpPr>
        <p:spPr>
          <a:xfrm>
            <a:off x="3400425" y="5378450"/>
            <a:ext cx="2262188" cy="793750"/>
          </a:xfrm>
          <a:prstGeom prst="roundRect">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600" b="1" dirty="0">
                <a:solidFill>
                  <a:prstClr val="black"/>
                </a:solidFill>
              </a:rPr>
              <a:t>ASSISTANTS D’EDUCATION</a:t>
            </a:r>
          </a:p>
        </p:txBody>
      </p:sp>
      <p:sp>
        <p:nvSpPr>
          <p:cNvPr id="22" name="Rectangle à coins arrondis 21"/>
          <p:cNvSpPr/>
          <p:nvPr/>
        </p:nvSpPr>
        <p:spPr>
          <a:xfrm rot="10800000" flipV="1">
            <a:off x="6300788" y="5407025"/>
            <a:ext cx="2087562" cy="793750"/>
          </a:xfrm>
          <a:prstGeom prst="roundRect">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b="1" dirty="0">
                <a:solidFill>
                  <a:prstClr val="black"/>
                </a:solidFill>
              </a:rPr>
              <a:t>AGENTS TECHNIQUES</a:t>
            </a:r>
          </a:p>
        </p:txBody>
      </p:sp>
      <p:sp>
        <p:nvSpPr>
          <p:cNvPr id="25" name="Rectangle à coins arrondis 24"/>
          <p:cNvSpPr/>
          <p:nvPr/>
        </p:nvSpPr>
        <p:spPr>
          <a:xfrm>
            <a:off x="493713" y="5407025"/>
            <a:ext cx="2241550" cy="792163"/>
          </a:xfrm>
          <a:prstGeom prst="roundRect">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2400" b="1" dirty="0">
                <a:solidFill>
                  <a:prstClr val="black"/>
                </a:solidFill>
              </a:rPr>
              <a:t>600 élèves</a:t>
            </a:r>
          </a:p>
        </p:txBody>
      </p:sp>
      <p:sp>
        <p:nvSpPr>
          <p:cNvPr id="19" name="Rectangle à coins arrondis 18"/>
          <p:cNvSpPr/>
          <p:nvPr/>
        </p:nvSpPr>
        <p:spPr>
          <a:xfrm>
            <a:off x="6011863" y="3736975"/>
            <a:ext cx="2663825" cy="1347788"/>
          </a:xfrm>
          <a:prstGeom prst="roundRect">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defRPr/>
            </a:pPr>
            <a:r>
              <a:rPr lang="fr-FR" sz="2400" b="1" dirty="0">
                <a:solidFill>
                  <a:prstClr val="black"/>
                </a:solidFill>
              </a:rPr>
              <a:t>1</a:t>
            </a:r>
            <a:r>
              <a:rPr lang="fr-FR" b="1" dirty="0">
                <a:solidFill>
                  <a:prstClr val="black"/>
                </a:solidFill>
              </a:rPr>
              <a:t> </a:t>
            </a:r>
            <a:r>
              <a:rPr lang="fr-FR" sz="1400" b="1" dirty="0">
                <a:solidFill>
                  <a:prstClr val="black"/>
                </a:solidFill>
              </a:rPr>
              <a:t>MEDECIN SCOLAIRE</a:t>
            </a:r>
            <a:endParaRPr lang="fr-FR" b="1" dirty="0">
              <a:solidFill>
                <a:prstClr val="black"/>
              </a:solidFill>
            </a:endParaRPr>
          </a:p>
          <a:p>
            <a:pPr algn="just">
              <a:defRPr/>
            </a:pPr>
            <a:r>
              <a:rPr lang="fr-FR" sz="2400" b="1" dirty="0">
                <a:solidFill>
                  <a:prstClr val="black"/>
                </a:solidFill>
              </a:rPr>
              <a:t>1</a:t>
            </a:r>
            <a:r>
              <a:rPr lang="fr-FR" b="1" dirty="0">
                <a:solidFill>
                  <a:prstClr val="black"/>
                </a:solidFill>
              </a:rPr>
              <a:t> </a:t>
            </a:r>
            <a:r>
              <a:rPr lang="fr-FR" sz="1400" b="1" dirty="0">
                <a:solidFill>
                  <a:prstClr val="black"/>
                </a:solidFill>
              </a:rPr>
              <a:t>INFIRMIERE</a:t>
            </a:r>
          </a:p>
          <a:p>
            <a:pPr algn="just">
              <a:defRPr/>
            </a:pPr>
            <a:r>
              <a:rPr lang="fr-FR" sz="2400" b="1" dirty="0">
                <a:solidFill>
                  <a:prstClr val="black"/>
                </a:solidFill>
              </a:rPr>
              <a:t>1 </a:t>
            </a:r>
            <a:r>
              <a:rPr lang="fr-FR" sz="1400" b="1" dirty="0">
                <a:solidFill>
                  <a:prstClr val="black"/>
                </a:solidFill>
              </a:rPr>
              <a:t>ASSISTANTE SOCIALE</a:t>
            </a:r>
            <a:endParaRPr lang="fr-FR" b="1" dirty="0">
              <a:solidFill>
                <a:prstClr val="black"/>
              </a:solidFill>
            </a:endParaRPr>
          </a:p>
          <a:p>
            <a:pPr algn="just">
              <a:defRPr/>
            </a:pPr>
            <a:r>
              <a:rPr lang="fr-FR" sz="2400" b="1" dirty="0">
                <a:solidFill>
                  <a:prstClr val="black"/>
                </a:solidFill>
              </a:rPr>
              <a:t>1</a:t>
            </a:r>
            <a:r>
              <a:rPr lang="fr-FR" b="1" dirty="0">
                <a:solidFill>
                  <a:prstClr val="black"/>
                </a:solidFill>
              </a:rPr>
              <a:t> </a:t>
            </a:r>
            <a:r>
              <a:rPr lang="fr-FR" sz="1600" b="1" dirty="0">
                <a:solidFill>
                  <a:prstClr val="black"/>
                </a:solidFill>
              </a:rPr>
              <a:t>COP</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txBox="1">
            <a:spLocks/>
          </p:cNvSpPr>
          <p:nvPr/>
        </p:nvSpPr>
        <p:spPr bwMode="auto">
          <a:xfrm>
            <a:off x="591903" y="332655"/>
            <a:ext cx="7812360" cy="855827"/>
          </a:xfrm>
          <a:prstGeom prst="rect">
            <a:avLst/>
          </a:prstGeom>
          <a:noFill/>
          <a:ln>
            <a:noFill/>
            <a:miter lim="800000"/>
            <a:headEnd/>
            <a:tailEnd/>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b"/>
          <a:lstStyle>
            <a:lvl1pPr algn="l" rtl="0" eaLnBrk="0" fontAlgn="base" hangingPunct="0">
              <a:spcBef>
                <a:spcPct val="0"/>
              </a:spcBef>
              <a:spcAft>
                <a:spcPct val="0"/>
              </a:spcAft>
              <a:buNone/>
              <a:defRPr lang="en-US" sz="5600" b="1" kern="1200"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vl2pPr algn="l" rtl="0" eaLnBrk="0" fontAlgn="base" hangingPunct="0">
              <a:spcBef>
                <a:spcPct val="0"/>
              </a:spcBef>
              <a:spcAft>
                <a:spcPct val="0"/>
              </a:spcAft>
              <a:defRPr sz="5000">
                <a:solidFill>
                  <a:schemeClr val="tx2"/>
                </a:solidFill>
                <a:latin typeface="Calibri" pitchFamily="34" charset="0"/>
              </a:defRPr>
            </a:lvl2pPr>
            <a:lvl3pPr algn="l" rtl="0" eaLnBrk="0" fontAlgn="base" hangingPunct="0">
              <a:spcBef>
                <a:spcPct val="0"/>
              </a:spcBef>
              <a:spcAft>
                <a:spcPct val="0"/>
              </a:spcAft>
              <a:defRPr sz="5000">
                <a:solidFill>
                  <a:schemeClr val="tx2"/>
                </a:solidFill>
                <a:latin typeface="Calibri" pitchFamily="34" charset="0"/>
              </a:defRPr>
            </a:lvl3pPr>
            <a:lvl4pPr algn="l" rtl="0" eaLnBrk="0" fontAlgn="base" hangingPunct="0">
              <a:spcBef>
                <a:spcPct val="0"/>
              </a:spcBef>
              <a:spcAft>
                <a:spcPct val="0"/>
              </a:spcAft>
              <a:defRPr sz="5000">
                <a:solidFill>
                  <a:schemeClr val="tx2"/>
                </a:solidFill>
                <a:latin typeface="Calibri" pitchFamily="34" charset="0"/>
              </a:defRPr>
            </a:lvl4pPr>
            <a:lvl5pPr algn="l" rtl="0" eaLnBrk="0" fontAlgn="base" hangingPunct="0">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a:lstStyle>
          <a:p>
            <a:pPr algn="ctr">
              <a:defRPr/>
            </a:pPr>
            <a:r>
              <a:rPr lang="fr-FR" sz="360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         </a:t>
            </a:r>
            <a:r>
              <a:rPr lang="fr-FR" sz="320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NOS RÉSULTATS  EXAMENS </a:t>
            </a:r>
            <a:br>
              <a:rPr lang="fr-FR" sz="3200" smtClean="0">
                <a:ln w="18000">
                  <a:solidFill>
                    <a:schemeClr val="accent2">
                      <a:satMod val="140000"/>
                    </a:schemeClr>
                  </a:solidFill>
                  <a:prstDash val="solid"/>
                  <a:miter lim="800000"/>
                </a:ln>
                <a:noFill/>
                <a:effectLst>
                  <a:outerShdw blurRad="25500" dist="23000" dir="7020000" algn="tl">
                    <a:srgbClr val="000000">
                      <a:alpha val="50000"/>
                    </a:srgbClr>
                  </a:outerShdw>
                </a:effectLst>
              </a:rPr>
            </a:br>
            <a:r>
              <a:rPr lang="fr-FR" sz="320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SESSION 2016 </a:t>
            </a:r>
            <a:endParaRPr lang="fr-FR" sz="3200">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3" name="Rectangle à coins arrondis 2"/>
          <p:cNvSpPr/>
          <p:nvPr/>
        </p:nvSpPr>
        <p:spPr>
          <a:xfrm>
            <a:off x="1187450" y="1619250"/>
            <a:ext cx="7216775" cy="3178175"/>
          </a:xfrm>
          <a:prstGeom prst="roundRect">
            <a:avLst/>
          </a:prstGeom>
          <a:solidFill>
            <a:schemeClr val="accent3">
              <a:lumMod val="40000"/>
              <a:lumOff val="60000"/>
            </a:schemeClr>
          </a:solidFill>
          <a:ln w="25400" cap="flat" cmpd="sng" algn="ctr">
            <a:solidFill>
              <a:schemeClr val="accent2"/>
            </a:solidFill>
            <a:prstDash val="solid"/>
          </a:ln>
          <a:effectLst/>
        </p:spPr>
        <p:txBody>
          <a:bodyPr anchor="ctr"/>
          <a:lstStyle/>
          <a:p>
            <a:pPr algn="ctr" fontAlgn="auto">
              <a:spcBef>
                <a:spcPts val="0"/>
              </a:spcBef>
              <a:spcAft>
                <a:spcPts val="0"/>
              </a:spcAft>
              <a:defRPr/>
            </a:pPr>
            <a:r>
              <a:rPr lang="fr-FR" sz="2000" b="1" kern="0" dirty="0">
                <a:solidFill>
                  <a:prstClr val="black"/>
                </a:solidFill>
                <a:latin typeface="Constantia"/>
                <a:cs typeface="+mn-cs"/>
              </a:rPr>
              <a:t>BAC PRO 	85 %</a:t>
            </a:r>
          </a:p>
          <a:p>
            <a:pPr algn="ctr" fontAlgn="auto">
              <a:spcBef>
                <a:spcPts val="0"/>
              </a:spcBef>
              <a:spcAft>
                <a:spcPts val="0"/>
              </a:spcAft>
              <a:defRPr/>
            </a:pPr>
            <a:endParaRPr lang="fr-FR" sz="2000" b="1" kern="0" dirty="0">
              <a:solidFill>
                <a:prstClr val="black"/>
              </a:solidFill>
              <a:latin typeface="Constantia"/>
              <a:cs typeface="+mn-cs"/>
            </a:endParaRPr>
          </a:p>
          <a:p>
            <a:pPr algn="ctr" fontAlgn="auto">
              <a:spcBef>
                <a:spcPts val="0"/>
              </a:spcBef>
              <a:spcAft>
                <a:spcPts val="0"/>
              </a:spcAft>
              <a:defRPr/>
            </a:pPr>
            <a:r>
              <a:rPr lang="fr-FR" sz="2000" b="1" kern="0" dirty="0">
                <a:solidFill>
                  <a:prstClr val="black"/>
                </a:solidFill>
                <a:latin typeface="Constantia"/>
                <a:cs typeface="+mn-cs"/>
              </a:rPr>
              <a:t>CAP 		80 %</a:t>
            </a:r>
          </a:p>
          <a:p>
            <a:pPr algn="ctr" fontAlgn="auto">
              <a:spcBef>
                <a:spcPts val="0"/>
              </a:spcBef>
              <a:spcAft>
                <a:spcPts val="0"/>
              </a:spcAft>
              <a:defRPr/>
            </a:pPr>
            <a:endParaRPr lang="fr-FR" sz="800" b="1" kern="0" dirty="0">
              <a:solidFill>
                <a:prstClr val="black"/>
              </a:solidFill>
              <a:latin typeface="Constantia"/>
              <a:cs typeface="+mn-cs"/>
            </a:endParaRPr>
          </a:p>
          <a:p>
            <a:pPr fontAlgn="auto">
              <a:spcBef>
                <a:spcPts val="0"/>
              </a:spcBef>
              <a:spcAft>
                <a:spcPts val="0"/>
              </a:spcAft>
              <a:defRPr/>
            </a:pPr>
            <a:r>
              <a:rPr lang="fr-FR" sz="2000" b="1" kern="0" dirty="0">
                <a:solidFill>
                  <a:prstClr val="black"/>
                </a:solidFill>
                <a:latin typeface="Constantia"/>
                <a:cs typeface="+mn-cs"/>
              </a:rPr>
              <a:t>          	</a:t>
            </a:r>
          </a:p>
          <a:p>
            <a:pPr algn="ctr" fontAlgn="auto">
              <a:spcBef>
                <a:spcPts val="0"/>
              </a:spcBef>
              <a:spcAft>
                <a:spcPts val="0"/>
              </a:spcAft>
              <a:defRPr/>
            </a:pPr>
            <a:r>
              <a:rPr lang="fr-FR" sz="2000" b="1" kern="0" dirty="0">
                <a:solidFill>
                  <a:prstClr val="black"/>
                </a:solidFill>
                <a:latin typeface="Constantia"/>
                <a:cs typeface="+mn-cs"/>
              </a:rPr>
              <a:t>BTS 		100 %</a:t>
            </a:r>
          </a:p>
        </p:txBody>
      </p:sp>
      <p:sp>
        <p:nvSpPr>
          <p:cNvPr id="4" name="Text Box 4"/>
          <p:cNvSpPr txBox="1">
            <a:spLocks noChangeArrowheads="1"/>
          </p:cNvSpPr>
          <p:nvPr/>
        </p:nvSpPr>
        <p:spPr bwMode="auto">
          <a:xfrm flipV="1">
            <a:off x="2411413" y="4941888"/>
            <a:ext cx="5175250" cy="167322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in">
                <a:solidFill>
                  <a:schemeClr val="dk1">
                    <a:lumMod val="0"/>
                    <a:lumOff val="0"/>
                  </a:schemeClr>
                </a:solidFill>
                <a:miter lim="800000"/>
                <a:headEnd/>
                <a:tailEnd/>
              </a14:hiddenLine>
            </a:ext>
            <a:ext uri="{AF507438-7753-43E0-B8FC-AC1667EBCBE1}">
              <a14:hiddenEffects xmlns="" xmlns:a14="http://schemas.microsoft.com/office/drawing/2010/main">
                <a:effectLst/>
              </a14:hiddenEffects>
            </a:ext>
          </a:extLst>
        </p:spPr>
        <p:txBody>
          <a:bodyPr lIns="36576" tIns="36576" rIns="36576" bIns="36576" upright="1"/>
          <a:lstStyle/>
          <a:p>
            <a:pPr algn="ctr">
              <a:lnSpc>
                <a:spcPct val="115000"/>
              </a:lnSpc>
              <a:spcAft>
                <a:spcPts val="1000"/>
              </a:spcAft>
              <a:defRPr/>
            </a:pPr>
            <a:r>
              <a:rPr lang="fr-FR" sz="2400" b="1" i="1" dirty="0">
                <a:solidFill>
                  <a:srgbClr val="FF0000"/>
                </a:solidFill>
                <a:effectLst>
                  <a:outerShdw blurRad="50800" dist="38100" dir="2700000" algn="tl">
                    <a:srgbClr val="000000">
                      <a:alpha val="40000"/>
                    </a:srgbClr>
                  </a:outerShdw>
                </a:effectLst>
                <a:latin typeface="Calibri"/>
                <a:ea typeface="Calibri"/>
                <a:cs typeface="Times New Roman"/>
              </a:rPr>
              <a:t>A  LA RENTREE  2017</a:t>
            </a:r>
            <a:r>
              <a:rPr lang="fr-FR" sz="2400" b="1" dirty="0">
                <a:solidFill>
                  <a:srgbClr val="FF0000"/>
                </a:solidFill>
                <a:latin typeface="Calibri"/>
                <a:ea typeface="Calibri"/>
                <a:cs typeface="Times New Roman"/>
              </a:rPr>
              <a:t> </a:t>
            </a:r>
            <a:r>
              <a:rPr lang="fr-FR" sz="2400" b="1" i="1" dirty="0">
                <a:solidFill>
                  <a:srgbClr val="FF0000"/>
                </a:solidFill>
                <a:effectLst>
                  <a:outerShdw blurRad="50800" dist="38100" dir="2700000" algn="tl">
                    <a:srgbClr val="000000">
                      <a:alpha val="40000"/>
                    </a:srgbClr>
                  </a:outerShdw>
                </a:effectLst>
                <a:latin typeface="Calibri"/>
                <a:ea typeface="Calibri"/>
                <a:cs typeface="Times New Roman"/>
              </a:rPr>
              <a:t>OUVERTURE : </a:t>
            </a:r>
          </a:p>
          <a:p>
            <a:pPr algn="ctr">
              <a:lnSpc>
                <a:spcPct val="115000"/>
              </a:lnSpc>
              <a:spcAft>
                <a:spcPts val="1000"/>
              </a:spcAft>
              <a:defRPr/>
            </a:pPr>
            <a:r>
              <a:rPr lang="fr-FR" sz="2400" b="1" i="1" dirty="0">
                <a:effectLst>
                  <a:outerShdw blurRad="50800" dist="38100" dir="2700000" algn="tl">
                    <a:srgbClr val="000000">
                      <a:alpha val="40000"/>
                    </a:srgbClr>
                  </a:outerShdw>
                </a:effectLst>
                <a:latin typeface="Calibri"/>
                <a:ea typeface="Calibri"/>
                <a:cs typeface="Times New Roman"/>
              </a:rPr>
              <a:t>-D’UNE CLASSE DE  2nde GENERALE  </a:t>
            </a:r>
          </a:p>
          <a:p>
            <a:pPr algn="ctr">
              <a:lnSpc>
                <a:spcPct val="115000"/>
              </a:lnSpc>
              <a:spcAft>
                <a:spcPts val="1000"/>
              </a:spcAft>
              <a:defRPr/>
            </a:pPr>
            <a:r>
              <a:rPr lang="fr-FR" sz="2400" b="1" i="1" dirty="0">
                <a:effectLst>
                  <a:outerShdw blurRad="50800" dist="38100" dir="2700000" algn="tl">
                    <a:srgbClr val="000000">
                      <a:alpha val="40000"/>
                    </a:srgbClr>
                  </a:outerShdw>
                </a:effectLst>
                <a:latin typeface="Calibri"/>
                <a:ea typeface="Calibri"/>
                <a:cs typeface="Times New Roman"/>
              </a:rPr>
              <a:t>- D’UNE CLASSE  DE 3</a:t>
            </a:r>
            <a:r>
              <a:rPr lang="fr-FR" sz="2400" b="1" i="1" baseline="30000" dirty="0">
                <a:effectLst>
                  <a:outerShdw blurRad="50800" dist="38100" dir="2700000" algn="tl">
                    <a:srgbClr val="000000">
                      <a:alpha val="40000"/>
                    </a:srgbClr>
                  </a:outerShdw>
                </a:effectLst>
                <a:latin typeface="Calibri"/>
                <a:ea typeface="Calibri"/>
                <a:cs typeface="Times New Roman"/>
              </a:rPr>
              <a:t>ème</a:t>
            </a:r>
            <a:r>
              <a:rPr lang="fr-FR" sz="2400" b="1" i="1" dirty="0">
                <a:effectLst>
                  <a:outerShdw blurRad="50800" dist="38100" dir="2700000" algn="tl">
                    <a:srgbClr val="000000">
                      <a:alpha val="40000"/>
                    </a:srgbClr>
                  </a:outerShdw>
                </a:effectLst>
                <a:latin typeface="Calibri"/>
                <a:ea typeface="Calibri"/>
                <a:cs typeface="Times New Roman"/>
              </a:rPr>
              <a:t> PEP</a:t>
            </a:r>
            <a:endParaRPr lang="fr-FR" sz="2400" b="1" dirty="0">
              <a:latin typeface="Calibri"/>
              <a:ea typeface="Calibri"/>
              <a:cs typeface="Times New Roman"/>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30225" y="1316038"/>
            <a:ext cx="7772400" cy="1363662"/>
          </a:xfrm>
        </p:spPr>
        <p:txBody>
          <a:bodyPr/>
          <a:lstStyle/>
          <a:p>
            <a:pPr>
              <a:defRPr/>
            </a:pPr>
            <a:endParaRPr lang="fr-FR"/>
          </a:p>
        </p:txBody>
      </p:sp>
      <p:sp>
        <p:nvSpPr>
          <p:cNvPr id="12291" name="Espace réservé du texte 2"/>
          <p:cNvSpPr>
            <a:spLocks noGrp="1"/>
          </p:cNvSpPr>
          <p:nvPr>
            <p:ph type="body" idx="1"/>
          </p:nvPr>
        </p:nvSpPr>
        <p:spPr>
          <a:xfrm>
            <a:off x="530225" y="2705100"/>
            <a:ext cx="7772400" cy="1509713"/>
          </a:xfrm>
        </p:spPr>
        <p:txBody>
          <a:bodyPr/>
          <a:lstStyle/>
          <a:p>
            <a:endParaRPr lang="fr-FR" altLang="fr-FR" smtClean="0"/>
          </a:p>
        </p:txBody>
      </p:sp>
      <p:pic>
        <p:nvPicPr>
          <p:cNvPr id="12292"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1520" y="548680"/>
            <a:ext cx="8568952" cy="648072"/>
          </a:xfrm>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lgn="ctr">
              <a:defRPr/>
            </a:pPr>
            <a:r>
              <a:rPr lang="fr-FR" sz="3600" dirty="0" smtClean="0"/>
              <a:t>LES FORMATIONS SONT PROPOSÉES SOUS :</a:t>
            </a:r>
            <a:endParaRPr lang="fr-FR" sz="3600" dirty="0"/>
          </a:p>
        </p:txBody>
      </p:sp>
      <p:sp>
        <p:nvSpPr>
          <p:cNvPr id="14339" name="Espace réservé du texte 2"/>
          <p:cNvSpPr>
            <a:spLocks noGrp="1"/>
          </p:cNvSpPr>
          <p:nvPr>
            <p:ph type="body" idx="1"/>
          </p:nvPr>
        </p:nvSpPr>
        <p:spPr>
          <a:xfrm>
            <a:off x="250825" y="1052513"/>
            <a:ext cx="8713788" cy="5256212"/>
          </a:xfrm>
        </p:spPr>
        <p:txBody>
          <a:bodyPr/>
          <a:lstStyle/>
          <a:p>
            <a:pPr algn="ctr">
              <a:lnSpc>
                <a:spcPct val="115000"/>
              </a:lnSpc>
              <a:spcAft>
                <a:spcPts val="1000"/>
              </a:spcAft>
            </a:pPr>
            <a:r>
              <a:rPr lang="fr-FR" altLang="fr-FR" sz="1100" smtClean="0">
                <a:latin typeface="Calibri" pitchFamily="34" charset="0"/>
                <a:ea typeface="Calibri" pitchFamily="34" charset="0"/>
                <a:cs typeface="Times New Roman" pitchFamily="18" charset="0"/>
              </a:rPr>
              <a:t> </a:t>
            </a:r>
          </a:p>
          <a:p>
            <a:endParaRPr lang="fr-FR" altLang="fr-FR" sz="1100" smtClean="0">
              <a:latin typeface="Calibri" pitchFamily="34" charset="0"/>
              <a:ea typeface="Calibri" pitchFamily="34" charset="0"/>
              <a:cs typeface="Times New Roman" pitchFamily="18" charset="0"/>
            </a:endParaRPr>
          </a:p>
          <a:p>
            <a:endParaRPr lang="fr-FR" altLang="fr-FR" sz="1100" smtClean="0">
              <a:latin typeface="Calibri" pitchFamily="34" charset="0"/>
              <a:ea typeface="Calibri" pitchFamily="34" charset="0"/>
              <a:cs typeface="Times New Roman" pitchFamily="18" charset="0"/>
            </a:endParaRPr>
          </a:p>
          <a:p>
            <a:endParaRPr lang="fr-FR" altLang="fr-FR" sz="1100" smtClean="0">
              <a:latin typeface="Calibri" pitchFamily="34" charset="0"/>
              <a:ea typeface="Calibri" pitchFamily="34" charset="0"/>
              <a:cs typeface="Times New Roman" pitchFamily="18" charset="0"/>
            </a:endParaRPr>
          </a:p>
          <a:p>
            <a:endParaRPr lang="fr-FR" altLang="fr-FR" sz="1100" smtClean="0">
              <a:latin typeface="Calibri" pitchFamily="34" charset="0"/>
              <a:ea typeface="Calibri" pitchFamily="34" charset="0"/>
              <a:cs typeface="Times New Roman" pitchFamily="18" charset="0"/>
            </a:endParaRPr>
          </a:p>
          <a:p>
            <a:endParaRPr lang="fr-FR" altLang="fr-FR" sz="1100" smtClean="0">
              <a:latin typeface="Calibri" pitchFamily="34" charset="0"/>
              <a:ea typeface="Calibri" pitchFamily="34" charset="0"/>
              <a:cs typeface="Times New Roman" pitchFamily="18" charset="0"/>
            </a:endParaRPr>
          </a:p>
          <a:p>
            <a:endParaRPr lang="fr-FR" altLang="fr-FR" sz="1100" smtClean="0">
              <a:latin typeface="Calibri" pitchFamily="34" charset="0"/>
              <a:ea typeface="Calibri" pitchFamily="34" charset="0"/>
              <a:cs typeface="Times New Roman" pitchFamily="18" charset="0"/>
            </a:endParaRPr>
          </a:p>
          <a:p>
            <a:endParaRPr lang="fr-FR" altLang="fr-FR" sz="1100" smtClean="0">
              <a:latin typeface="Calibri" pitchFamily="34" charset="0"/>
              <a:ea typeface="Calibri" pitchFamily="34" charset="0"/>
              <a:cs typeface="Times New Roman" pitchFamily="18" charset="0"/>
            </a:endParaRPr>
          </a:p>
          <a:p>
            <a:endParaRPr lang="fr-FR" altLang="fr-FR" sz="1100" smtClean="0">
              <a:latin typeface="Calibri" pitchFamily="34" charset="0"/>
              <a:ea typeface="Calibri" pitchFamily="34" charset="0"/>
              <a:cs typeface="Times New Roman" pitchFamily="18" charset="0"/>
            </a:endParaRPr>
          </a:p>
          <a:p>
            <a:endParaRPr lang="fr-FR" altLang="fr-FR" sz="1100" smtClean="0">
              <a:latin typeface="Calibri" pitchFamily="34" charset="0"/>
              <a:ea typeface="Calibri" pitchFamily="34" charset="0"/>
              <a:cs typeface="Times New Roman" pitchFamily="18" charset="0"/>
            </a:endParaRPr>
          </a:p>
          <a:p>
            <a:endParaRPr lang="fr-FR" altLang="fr-FR" sz="1100" smtClean="0">
              <a:latin typeface="Calibri" pitchFamily="34" charset="0"/>
              <a:ea typeface="Calibri" pitchFamily="34" charset="0"/>
              <a:cs typeface="Times New Roman" pitchFamily="18" charset="0"/>
            </a:endParaRPr>
          </a:p>
          <a:p>
            <a:endParaRPr lang="fr-FR" altLang="fr-FR" sz="1100" smtClean="0">
              <a:latin typeface="Calibri" pitchFamily="34" charset="0"/>
              <a:ea typeface="Calibri" pitchFamily="34" charset="0"/>
              <a:cs typeface="Times New Roman" pitchFamily="18" charset="0"/>
            </a:endParaRPr>
          </a:p>
          <a:p>
            <a:endParaRPr lang="fr-FR" altLang="fr-FR" sz="1100" smtClean="0">
              <a:latin typeface="Calibri" pitchFamily="34" charset="0"/>
              <a:ea typeface="Calibri" pitchFamily="34" charset="0"/>
              <a:cs typeface="Times New Roman" pitchFamily="18" charset="0"/>
            </a:endParaRPr>
          </a:p>
          <a:p>
            <a:endParaRPr lang="fr-FR" altLang="fr-FR" sz="1100" smtClean="0">
              <a:latin typeface="Calibri" pitchFamily="34" charset="0"/>
              <a:ea typeface="Calibri" pitchFamily="34" charset="0"/>
              <a:cs typeface="Times New Roman" pitchFamily="18" charset="0"/>
            </a:endParaRPr>
          </a:p>
          <a:p>
            <a:endParaRPr lang="fr-FR" altLang="fr-FR" sz="1100" smtClean="0">
              <a:latin typeface="Calibri" pitchFamily="34" charset="0"/>
              <a:ea typeface="Calibri" pitchFamily="34" charset="0"/>
              <a:cs typeface="Times New Roman" pitchFamily="18" charset="0"/>
            </a:endParaRPr>
          </a:p>
          <a:p>
            <a:endParaRPr lang="fr-FR" altLang="fr-FR" sz="1100" smtClean="0">
              <a:latin typeface="Calibri" pitchFamily="34" charset="0"/>
              <a:ea typeface="Calibri" pitchFamily="34" charset="0"/>
              <a:cs typeface="Times New Roman" pitchFamily="18" charset="0"/>
            </a:endParaRPr>
          </a:p>
          <a:p>
            <a:r>
              <a:rPr lang="fr-FR" altLang="fr-FR" smtClean="0">
                <a:ea typeface="Calibri" pitchFamily="34" charset="0"/>
                <a:cs typeface="Times New Roman" pitchFamily="18" charset="0"/>
              </a:rPr>
              <a:t>				</a:t>
            </a:r>
          </a:p>
          <a:p>
            <a:r>
              <a:rPr lang="fr-FR" altLang="fr-FR" smtClean="0">
                <a:ea typeface="Calibri" pitchFamily="34" charset="0"/>
                <a:cs typeface="Times New Roman" pitchFamily="18" charset="0"/>
              </a:rPr>
              <a:t>                                                         </a:t>
            </a:r>
          </a:p>
          <a:p>
            <a:r>
              <a:rPr lang="fr-FR" altLang="fr-FR" smtClean="0">
                <a:ea typeface="Calibri" pitchFamily="34" charset="0"/>
                <a:cs typeface="Times New Roman" pitchFamily="18" charset="0"/>
              </a:rPr>
              <a:t>                                                        </a:t>
            </a:r>
          </a:p>
          <a:p>
            <a:r>
              <a:rPr lang="fr-FR" altLang="fr-FR" smtClean="0">
                <a:ea typeface="Calibri" pitchFamily="34" charset="0"/>
                <a:cs typeface="Times New Roman" pitchFamily="18" charset="0"/>
              </a:rPr>
              <a:t>                                                            Développer dans le cadre </a:t>
            </a:r>
          </a:p>
          <a:p>
            <a:r>
              <a:rPr lang="fr-FR" altLang="fr-FR" smtClean="0">
                <a:ea typeface="Calibri" pitchFamily="34" charset="0"/>
                <a:cs typeface="Times New Roman" pitchFamily="18" charset="0"/>
              </a:rPr>
              <a:t>                                        de la mixité des publics et la mixité des  parcours</a:t>
            </a:r>
          </a:p>
          <a:p>
            <a:r>
              <a:rPr lang="fr-FR" altLang="fr-FR" smtClean="0">
                <a:ea typeface="Calibri" pitchFamily="34" charset="0"/>
                <a:cs typeface="Times New Roman" pitchFamily="18" charset="0"/>
              </a:rPr>
              <a:t> </a:t>
            </a:r>
          </a:p>
          <a:p>
            <a:endParaRPr lang="fr-FR" altLang="fr-FR" smtClean="0">
              <a:ea typeface="Calibri" pitchFamily="34" charset="0"/>
              <a:cs typeface="Times New Roman" pitchFamily="18" charset="0"/>
            </a:endParaRPr>
          </a:p>
        </p:txBody>
      </p:sp>
      <p:sp>
        <p:nvSpPr>
          <p:cNvPr id="5" name="Rectangle à coins arrondis 4"/>
          <p:cNvSpPr/>
          <p:nvPr/>
        </p:nvSpPr>
        <p:spPr>
          <a:xfrm>
            <a:off x="495300" y="3546475"/>
            <a:ext cx="2492375" cy="1944688"/>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115000"/>
              </a:lnSpc>
              <a:spcBef>
                <a:spcPct val="20000"/>
              </a:spcBef>
              <a:spcAft>
                <a:spcPts val="1000"/>
              </a:spcAft>
              <a:buClr>
                <a:srgbClr val="0BD0D9"/>
              </a:buClr>
              <a:buSzPct val="95000"/>
              <a:defRPr/>
            </a:pPr>
            <a:r>
              <a:rPr lang="fr-FR" sz="2200" dirty="0">
                <a:solidFill>
                  <a:srgbClr val="000000"/>
                </a:solidFill>
                <a:latin typeface="Calibri"/>
                <a:ea typeface="Times New Roman"/>
                <a:cs typeface="Times New Roman"/>
              </a:rPr>
              <a:t> </a:t>
            </a:r>
            <a:r>
              <a:rPr lang="fr-FR" sz="1600" dirty="0">
                <a:solidFill>
                  <a:srgbClr val="000000"/>
                </a:solidFill>
                <a:ea typeface="Times New Roman"/>
                <a:cs typeface="Times New Roman"/>
              </a:rPr>
              <a:t>STATUT SCOLAIRE</a:t>
            </a:r>
            <a:endParaRPr lang="fr-FR" sz="1600" dirty="0">
              <a:solidFill>
                <a:prstClr val="white"/>
              </a:solidFill>
              <a:ea typeface="Calibri"/>
              <a:cs typeface="Times New Roman"/>
            </a:endParaRPr>
          </a:p>
        </p:txBody>
      </p:sp>
      <p:sp>
        <p:nvSpPr>
          <p:cNvPr id="6" name="Rectangle à coins arrondis 5"/>
          <p:cNvSpPr/>
          <p:nvPr/>
        </p:nvSpPr>
        <p:spPr>
          <a:xfrm>
            <a:off x="3155950" y="3546475"/>
            <a:ext cx="5653088" cy="1944688"/>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fr-FR" sz="1600" dirty="0">
                <a:solidFill>
                  <a:prstClr val="black"/>
                </a:solidFill>
              </a:rPr>
              <a:t>SOUS CONTRAT D’APPRENTISSAGE</a:t>
            </a:r>
          </a:p>
          <a:p>
            <a:pPr algn="ctr" eaLnBrk="0" hangingPunct="0">
              <a:defRPr/>
            </a:pPr>
            <a:r>
              <a:rPr lang="fr-FR" sz="1600" dirty="0">
                <a:solidFill>
                  <a:prstClr val="black"/>
                </a:solidFill>
              </a:rPr>
              <a:t> </a:t>
            </a:r>
          </a:p>
          <a:p>
            <a:pPr algn="ctr" eaLnBrk="0" hangingPunct="0">
              <a:defRPr/>
            </a:pPr>
            <a:r>
              <a:rPr lang="fr-FR" sz="1600" dirty="0">
                <a:solidFill>
                  <a:prstClr val="black"/>
                </a:solidFill>
              </a:rPr>
              <a:t>SOUS CONTRAT DE FORMATION CONTINUE PROFESSIONNELLE</a:t>
            </a:r>
          </a:p>
        </p:txBody>
      </p:sp>
      <p:sp>
        <p:nvSpPr>
          <p:cNvPr id="8" name="Flèche vers le bas 7"/>
          <p:cNvSpPr/>
          <p:nvPr/>
        </p:nvSpPr>
        <p:spPr>
          <a:xfrm>
            <a:off x="1671638" y="2724150"/>
            <a:ext cx="46037" cy="72072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sp>
        <p:nvSpPr>
          <p:cNvPr id="11" name="Flèche vers le bas 10"/>
          <p:cNvSpPr/>
          <p:nvPr/>
        </p:nvSpPr>
        <p:spPr>
          <a:xfrm>
            <a:off x="5589588" y="2838450"/>
            <a:ext cx="46037" cy="708025"/>
          </a:xfrm>
          <a:prstGeom prst="down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endParaRPr>
          </a:p>
        </p:txBody>
      </p:sp>
      <p:pic>
        <p:nvPicPr>
          <p:cNvPr id="14344" name="Picture 3"/>
          <p:cNvPicPr>
            <a:picLocks noChangeAspect="1" noChangeArrowheads="1"/>
          </p:cNvPicPr>
          <p:nvPr/>
        </p:nvPicPr>
        <p:blipFill>
          <a:blip r:embed="rId2" cstate="print"/>
          <a:srcRect/>
          <a:stretch>
            <a:fillRect/>
          </a:stretch>
        </p:blipFill>
        <p:spPr bwMode="auto">
          <a:xfrm>
            <a:off x="23813" y="1109663"/>
            <a:ext cx="8785225" cy="1728787"/>
          </a:xfrm>
          <a:prstGeom prst="rect">
            <a:avLst/>
          </a:prstGeom>
          <a:noFill/>
          <a:ln w="9525">
            <a:noFill/>
            <a:miter lim="800000"/>
            <a:headEnd/>
            <a:tailEnd/>
          </a:ln>
        </p:spPr>
      </p:pic>
      <p:sp>
        <p:nvSpPr>
          <p:cNvPr id="9" name="Rectangle 8"/>
          <p:cNvSpPr/>
          <p:nvPr/>
        </p:nvSpPr>
        <p:spPr>
          <a:xfrm>
            <a:off x="323528" y="0"/>
            <a:ext cx="4176464"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Onglet formations</a:t>
            </a:r>
            <a:endParaRPr lang="fr-FR"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0" y="0"/>
            <a:ext cx="9144000" cy="69269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p:cNvSpPr>
            <a:spLocks noGrp="1"/>
          </p:cNvSpPr>
          <p:nvPr>
            <p:ph type="ctrTitle"/>
          </p:nvPr>
        </p:nvSpPr>
        <p:spPr>
          <a:xfrm>
            <a:off x="755576" y="484020"/>
            <a:ext cx="7772400" cy="663511"/>
          </a:xfrm>
        </p:spPr>
        <p:txBody>
          <a:bodyPr>
            <a:normAutofit fontScale="90000"/>
          </a:bodyPr>
          <a:lstStyle/>
          <a:p>
            <a:r>
              <a:rPr lang="fr-FR" sz="3600" dirty="0" smtClean="0">
                <a:latin typeface="Impact" pitchFamily="34" charset="0"/>
              </a:rPr>
              <a:t>    </a:t>
            </a:r>
            <a:r>
              <a:rPr lang="fr-FR" sz="1200" dirty="0" smtClean="0">
                <a:latin typeface="Impact" pitchFamily="34" charset="0"/>
              </a:rPr>
              <a:t>LYCEE DES METIERS DE L’AUTOMOBILE </a:t>
            </a:r>
            <a:r>
              <a:rPr lang="fr-FR" sz="3600" dirty="0" smtClean="0">
                <a:latin typeface="Impact" pitchFamily="34" charset="0"/>
              </a:rPr>
              <a:t/>
            </a:r>
            <a:br>
              <a:rPr lang="fr-FR" sz="3600" dirty="0" smtClean="0">
                <a:latin typeface="Impact" pitchFamily="34" charset="0"/>
              </a:rPr>
            </a:br>
            <a:r>
              <a:rPr lang="fr-FR" sz="1800" dirty="0" smtClean="0">
                <a:latin typeface="Mistral" pitchFamily="66" charset="0"/>
              </a:rPr>
              <a:t>Paul </a:t>
            </a:r>
            <a:r>
              <a:rPr lang="fr-FR" sz="1800" dirty="0" err="1" smtClean="0">
                <a:latin typeface="Mistral" pitchFamily="66" charset="0"/>
              </a:rPr>
              <a:t>Lacavé</a:t>
            </a:r>
            <a:r>
              <a:rPr lang="fr-FR" dirty="0" smtClean="0">
                <a:latin typeface="Impact" pitchFamily="34" charset="0"/>
              </a:rPr>
              <a:t/>
            </a:r>
            <a:br>
              <a:rPr lang="fr-FR" dirty="0" smtClean="0">
                <a:latin typeface="Impact" pitchFamily="34" charset="0"/>
              </a:rPr>
            </a:br>
            <a:r>
              <a:rPr lang="fr-FR" dirty="0">
                <a:latin typeface="Impact" pitchFamily="34" charset="0"/>
              </a:rPr>
              <a:t/>
            </a:r>
            <a:br>
              <a:rPr lang="fr-FR" dirty="0">
                <a:latin typeface="Impact" pitchFamily="34" charset="0"/>
              </a:rPr>
            </a:br>
            <a:endParaRPr lang="fr-FR" dirty="0">
              <a:latin typeface="Impact" pitchFamily="34" charset="0"/>
            </a:endParaRPr>
          </a:p>
        </p:txBody>
      </p:sp>
      <p:sp>
        <p:nvSpPr>
          <p:cNvPr id="10" name="Rectangle 9"/>
          <p:cNvSpPr/>
          <p:nvPr/>
        </p:nvSpPr>
        <p:spPr>
          <a:xfrm>
            <a:off x="3497885" y="121293"/>
            <a:ext cx="144016" cy="117814"/>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p:cNvSpPr/>
          <p:nvPr/>
        </p:nvSpPr>
        <p:spPr>
          <a:xfrm>
            <a:off x="5884021" y="132793"/>
            <a:ext cx="144016" cy="11781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Espace réservé du contenu 2"/>
          <p:cNvSpPr txBox="1">
            <a:spLocks/>
          </p:cNvSpPr>
          <p:nvPr/>
        </p:nvSpPr>
        <p:spPr>
          <a:xfrm>
            <a:off x="421603" y="1904059"/>
            <a:ext cx="8229600" cy="3973213"/>
          </a:xfrm>
          <a:prstGeom prst="rect">
            <a:avLst/>
          </a:prstGeom>
        </p:spPr>
        <p:txBody>
          <a:bodyPr vert="horz" lIns="91440" tIns="45720" rIns="91440" bIns="45720" rtlCol="0">
            <a:normAutofit fontScale="92500" lnSpcReduction="20000"/>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endParaRPr lang="fr-FR" sz="1800" dirty="0" smtClean="0">
              <a:latin typeface="GaDUGI"/>
            </a:endParaRPr>
          </a:p>
          <a:p>
            <a:pPr>
              <a:lnSpc>
                <a:spcPct val="120000"/>
              </a:lnSpc>
            </a:pPr>
            <a:r>
              <a:rPr lang="fr-FR" sz="1800" dirty="0" smtClean="0">
                <a:solidFill>
                  <a:schemeClr val="tx1"/>
                </a:solidFill>
                <a:latin typeface="GaDUGI"/>
              </a:rPr>
              <a:t>vous êtes formé(e) au lycée mais également  en entreprise : </a:t>
            </a:r>
          </a:p>
          <a:p>
            <a:pPr>
              <a:lnSpc>
                <a:spcPct val="120000"/>
              </a:lnSpc>
              <a:spcAft>
                <a:spcPts val="1000"/>
              </a:spcAft>
              <a:tabLst>
                <a:tab pos="4673600" algn="l"/>
              </a:tabLst>
              <a:defRPr/>
            </a:pPr>
            <a:r>
              <a:rPr lang="fr-FR" sz="1800" dirty="0">
                <a:solidFill>
                  <a:srgbClr val="000000"/>
                </a:solidFill>
                <a:latin typeface="GaDUGI"/>
                <a:ea typeface="Calibri"/>
                <a:cs typeface="Times New Roman"/>
              </a:rPr>
              <a:t>CAP : 12 à 14 semaines de </a:t>
            </a:r>
            <a:r>
              <a:rPr lang="fr-FR" sz="1800" dirty="0" smtClean="0">
                <a:solidFill>
                  <a:srgbClr val="000000"/>
                </a:solidFill>
                <a:latin typeface="GaDUGI"/>
                <a:ea typeface="Calibri"/>
                <a:cs typeface="Times New Roman"/>
              </a:rPr>
              <a:t>stages  I  BAC </a:t>
            </a:r>
            <a:r>
              <a:rPr lang="fr-FR" sz="1800" dirty="0">
                <a:solidFill>
                  <a:srgbClr val="000000"/>
                </a:solidFill>
                <a:latin typeface="GaDUGI"/>
                <a:ea typeface="Calibri"/>
                <a:cs typeface="Times New Roman"/>
              </a:rPr>
              <a:t>PRO : 22 semaines de stages</a:t>
            </a:r>
            <a:endParaRPr lang="fr-FR" sz="1100" dirty="0">
              <a:latin typeface="GaDUGI"/>
              <a:ea typeface="Calibri"/>
              <a:cs typeface="Times New Roman"/>
            </a:endParaRPr>
          </a:p>
          <a:p>
            <a:endParaRPr lang="fr-FR" sz="1800" dirty="0" smtClean="0">
              <a:latin typeface="GaDUGI"/>
            </a:endParaRPr>
          </a:p>
          <a:p>
            <a:r>
              <a:rPr lang="fr-FR" sz="1800" dirty="0" smtClean="0">
                <a:latin typeface="GaDUGI"/>
              </a:rPr>
              <a:t> </a:t>
            </a:r>
            <a:r>
              <a:rPr lang="fr-FR" sz="1800" dirty="0" smtClean="0">
                <a:solidFill>
                  <a:schemeClr val="tx1">
                    <a:lumMod val="95000"/>
                    <a:lumOff val="5000"/>
                  </a:schemeClr>
                </a:solidFill>
                <a:latin typeface="GaDUGI"/>
              </a:rPr>
              <a:t>les matières générales sont étroitement liées à l’enseignement professionnel</a:t>
            </a:r>
            <a:endParaRPr lang="fr-FR" sz="1800" dirty="0" smtClean="0">
              <a:latin typeface="GaDUGI"/>
            </a:endParaRPr>
          </a:p>
          <a:p>
            <a:endParaRPr lang="fr-FR" sz="1800" dirty="0" smtClean="0">
              <a:solidFill>
                <a:schemeClr val="tx1">
                  <a:lumMod val="95000"/>
                  <a:lumOff val="5000"/>
                </a:schemeClr>
              </a:solidFill>
              <a:latin typeface="GaDUGI"/>
            </a:endParaRPr>
          </a:p>
          <a:p>
            <a:r>
              <a:rPr lang="fr-FR" sz="1800" dirty="0" smtClean="0">
                <a:solidFill>
                  <a:schemeClr val="tx1">
                    <a:lumMod val="95000"/>
                    <a:lumOff val="5000"/>
                  </a:schemeClr>
                </a:solidFill>
                <a:latin typeface="GaDUGI"/>
              </a:rPr>
              <a:t>les stages en entreprise sont encadrés par les professeurs </a:t>
            </a:r>
            <a:endParaRPr lang="fr-FR" sz="1800" dirty="0" smtClean="0">
              <a:latin typeface="GaDUGI"/>
            </a:endParaRPr>
          </a:p>
          <a:p>
            <a:r>
              <a:rPr lang="fr-FR" sz="1800" dirty="0" smtClean="0">
                <a:solidFill>
                  <a:schemeClr val="tx1">
                    <a:lumMod val="95000"/>
                    <a:lumOff val="5000"/>
                  </a:schemeClr>
                </a:solidFill>
                <a:latin typeface="GaDUGI"/>
              </a:rPr>
              <a:t>Un travail de partenariat entre les parents et les professeurs est nécessaire pour optimiser le suivi de votre période en entreprise</a:t>
            </a:r>
          </a:p>
          <a:p>
            <a:pPr>
              <a:lnSpc>
                <a:spcPct val="110000"/>
              </a:lnSpc>
            </a:pPr>
            <a:endParaRPr lang="fr-FR" sz="1800" dirty="0">
              <a:latin typeface="GaDUGI"/>
            </a:endParaRPr>
          </a:p>
          <a:p>
            <a:pPr>
              <a:lnSpc>
                <a:spcPct val="110000"/>
              </a:lnSpc>
            </a:pPr>
            <a:r>
              <a:rPr lang="fr-FR" sz="1800" dirty="0" smtClean="0">
                <a:solidFill>
                  <a:schemeClr val="tx1">
                    <a:lumMod val="95000"/>
                    <a:lumOff val="5000"/>
                  </a:schemeClr>
                </a:solidFill>
                <a:latin typeface="GaDUGI"/>
              </a:rPr>
              <a:t>la tenue professionnelle est obligatoire au </a:t>
            </a:r>
            <a:r>
              <a:rPr lang="fr-FR" sz="1800" dirty="0">
                <a:solidFill>
                  <a:schemeClr val="tx1">
                    <a:lumMod val="95000"/>
                    <a:lumOff val="5000"/>
                  </a:schemeClr>
                </a:solidFill>
                <a:latin typeface="GaDUGI"/>
              </a:rPr>
              <a:t>lycée et en entreprise</a:t>
            </a:r>
          </a:p>
          <a:p>
            <a:pPr>
              <a:lnSpc>
                <a:spcPct val="110000"/>
              </a:lnSpc>
            </a:pPr>
            <a:endParaRPr lang="fr-FR" sz="1800" dirty="0" smtClean="0">
              <a:solidFill>
                <a:schemeClr val="tx1">
                  <a:lumMod val="95000"/>
                  <a:lumOff val="5000"/>
                </a:schemeClr>
              </a:solidFill>
              <a:latin typeface="GaDUGI"/>
            </a:endParaRPr>
          </a:p>
          <a:p>
            <a:pPr>
              <a:lnSpc>
                <a:spcPct val="110000"/>
              </a:lnSpc>
            </a:pPr>
            <a:r>
              <a:rPr lang="fr-FR" sz="1800" dirty="0" smtClean="0">
                <a:solidFill>
                  <a:schemeClr val="tx1">
                    <a:lumMod val="95000"/>
                    <a:lumOff val="5000"/>
                  </a:schemeClr>
                </a:solidFill>
                <a:latin typeface="GaDUGI"/>
              </a:rPr>
              <a:t>Votre comportement et votre motivation pour la filière vous permettront de construire votre projet professionnel, </a:t>
            </a:r>
            <a:r>
              <a:rPr lang="fr-FR" sz="1800" b="1" dirty="0" smtClean="0">
                <a:solidFill>
                  <a:schemeClr val="tx1">
                    <a:lumMod val="95000"/>
                    <a:lumOff val="5000"/>
                  </a:schemeClr>
                </a:solidFill>
                <a:latin typeface="GaDUGI"/>
              </a:rPr>
              <a:t>dès lors, soyez rigoureux §</a:t>
            </a:r>
          </a:p>
          <a:p>
            <a:pPr>
              <a:lnSpc>
                <a:spcPct val="110000"/>
              </a:lnSpc>
            </a:pPr>
            <a:endParaRPr lang="fr-FR" sz="1800" dirty="0" smtClean="0">
              <a:solidFill>
                <a:schemeClr val="tx1">
                  <a:lumMod val="95000"/>
                  <a:lumOff val="5000"/>
                </a:schemeClr>
              </a:solidFill>
              <a:latin typeface="GaDUGI"/>
            </a:endParaRPr>
          </a:p>
          <a:p>
            <a:pPr lvl="5"/>
            <a:endParaRPr lang="fr-FR" dirty="0" smtClean="0"/>
          </a:p>
          <a:p>
            <a:pPr lvl="5"/>
            <a:endParaRPr lang="fr-FR" dirty="0"/>
          </a:p>
        </p:txBody>
      </p:sp>
      <p:sp>
        <p:nvSpPr>
          <p:cNvPr id="24" name="ZoneTexte 23"/>
          <p:cNvSpPr txBox="1"/>
          <p:nvPr/>
        </p:nvSpPr>
        <p:spPr>
          <a:xfrm>
            <a:off x="1763687" y="980728"/>
            <a:ext cx="6887515" cy="923330"/>
          </a:xfrm>
          <a:prstGeom prst="rect">
            <a:avLst/>
          </a:prstGeom>
          <a:noFill/>
        </p:spPr>
        <p:txBody>
          <a:bodyPr wrap="square" rtlCol="0">
            <a:spAutoFit/>
          </a:bodyPr>
          <a:lstStyle/>
          <a:p>
            <a:pPr algn="ctr"/>
            <a:r>
              <a:rPr lang="fr-FR" sz="5400" dirty="0" smtClean="0">
                <a:latin typeface="Mistral" pitchFamily="66" charset="0"/>
              </a:rPr>
              <a:t>     Formation professionnelle </a:t>
            </a:r>
            <a:endParaRPr lang="fr-FR" sz="5400" dirty="0">
              <a:latin typeface="Mistral" pitchFamily="66" charset="0"/>
            </a:endParaRPr>
          </a:p>
        </p:txBody>
      </p:sp>
      <p:sp>
        <p:nvSpPr>
          <p:cNvPr id="25" name="Rectangle 24"/>
          <p:cNvSpPr/>
          <p:nvPr/>
        </p:nvSpPr>
        <p:spPr>
          <a:xfrm>
            <a:off x="1403648" y="2277864"/>
            <a:ext cx="144016" cy="117814"/>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 name="Rectangle 35"/>
          <p:cNvSpPr/>
          <p:nvPr/>
        </p:nvSpPr>
        <p:spPr>
          <a:xfrm>
            <a:off x="668173" y="3284984"/>
            <a:ext cx="144016" cy="11781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 name="Rectangle 36"/>
          <p:cNvSpPr/>
          <p:nvPr/>
        </p:nvSpPr>
        <p:spPr>
          <a:xfrm>
            <a:off x="1475656" y="3772851"/>
            <a:ext cx="144016" cy="117814"/>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 name="Rectangle 37"/>
          <p:cNvSpPr/>
          <p:nvPr/>
        </p:nvSpPr>
        <p:spPr>
          <a:xfrm>
            <a:off x="1231132" y="4797152"/>
            <a:ext cx="144016" cy="11781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944538" y="731809"/>
            <a:ext cx="1350268" cy="1350268"/>
          </a:xfrm>
          <a:prstGeom prst="rect">
            <a:avLst/>
          </a:prstGeom>
        </p:spPr>
      </p:pic>
      <p:sp>
        <p:nvSpPr>
          <p:cNvPr id="3" name="ZoneTexte 2"/>
          <p:cNvSpPr txBox="1"/>
          <p:nvPr/>
        </p:nvSpPr>
        <p:spPr>
          <a:xfrm>
            <a:off x="1519164" y="6021288"/>
            <a:ext cx="5652628" cy="923330"/>
          </a:xfrm>
          <a:prstGeom prst="rect">
            <a:avLst/>
          </a:prstGeom>
          <a:noFill/>
        </p:spPr>
        <p:txBody>
          <a:bodyPr wrap="square" rtlCol="0">
            <a:spAutoFit/>
          </a:bodyPr>
          <a:lstStyle/>
          <a:p>
            <a:pPr marL="0" lvl="5" algn="ctr"/>
            <a:r>
              <a:rPr lang="fr-FR" dirty="0">
                <a:solidFill>
                  <a:schemeClr val="tx1">
                    <a:lumMod val="95000"/>
                    <a:lumOff val="5000"/>
                  </a:schemeClr>
                </a:solidFill>
                <a:latin typeface="GaDUGI"/>
              </a:rPr>
              <a:t>Pièce téléchargeable : </a:t>
            </a:r>
            <a:endParaRPr lang="fr-FR" dirty="0" smtClean="0">
              <a:solidFill>
                <a:schemeClr val="tx1">
                  <a:lumMod val="95000"/>
                  <a:lumOff val="5000"/>
                </a:schemeClr>
              </a:solidFill>
              <a:latin typeface="GaDUGI"/>
            </a:endParaRPr>
          </a:p>
          <a:p>
            <a:pPr marL="0" lvl="5" algn="ctr"/>
            <a:r>
              <a:rPr lang="fr-FR" dirty="0" smtClean="0">
                <a:solidFill>
                  <a:schemeClr val="tx1">
                    <a:lumMod val="95000"/>
                    <a:lumOff val="5000"/>
                  </a:schemeClr>
                </a:solidFill>
                <a:latin typeface="GaDUGI"/>
              </a:rPr>
              <a:t>calendrier </a:t>
            </a:r>
            <a:r>
              <a:rPr lang="fr-FR" dirty="0">
                <a:solidFill>
                  <a:schemeClr val="tx1">
                    <a:lumMod val="95000"/>
                    <a:lumOff val="5000"/>
                  </a:schemeClr>
                </a:solidFill>
                <a:latin typeface="GaDUGI"/>
              </a:rPr>
              <a:t>des </a:t>
            </a:r>
            <a:r>
              <a:rPr lang="fr-FR" dirty="0" smtClean="0">
                <a:solidFill>
                  <a:schemeClr val="tx1">
                    <a:lumMod val="95000"/>
                    <a:lumOff val="5000"/>
                  </a:schemeClr>
                </a:solidFill>
                <a:latin typeface="GaDUGI"/>
              </a:rPr>
              <a:t>stages en entreprise</a:t>
            </a:r>
            <a:endParaRPr lang="fr-FR" dirty="0"/>
          </a:p>
          <a:p>
            <a:endParaRPr lang="fr-FR" dirty="0"/>
          </a:p>
        </p:txBody>
      </p:sp>
      <p:sp>
        <p:nvSpPr>
          <p:cNvPr id="14" name="Rectangle 13"/>
          <p:cNvSpPr/>
          <p:nvPr/>
        </p:nvSpPr>
        <p:spPr>
          <a:xfrm>
            <a:off x="777165" y="5373216"/>
            <a:ext cx="144016" cy="117814"/>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 xmlns:p14="http://schemas.microsoft.com/office/powerpoint/2010/main" val="147941604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p:cNvPicPr>
            <a:picLocks noChangeAspect="1" noChangeArrowheads="1"/>
          </p:cNvPicPr>
          <p:nvPr/>
        </p:nvPicPr>
        <p:blipFill>
          <a:blip r:embed="rId2" cstate="print"/>
          <a:srcRect/>
          <a:stretch>
            <a:fillRect/>
          </a:stretch>
        </p:blipFill>
        <p:spPr bwMode="auto">
          <a:xfrm>
            <a:off x="1162050" y="1281113"/>
            <a:ext cx="6819900" cy="4295775"/>
          </a:xfrm>
          <a:prstGeom prst="rect">
            <a:avLst/>
          </a:prstGeom>
          <a:noFill/>
          <a:ln w="9525">
            <a:noFill/>
            <a:miter lim="800000"/>
            <a:headEnd/>
            <a:tailEnd/>
          </a:ln>
        </p:spPr>
      </p:pic>
      <p:sp>
        <p:nvSpPr>
          <p:cNvPr id="4" name="Rectangle 3"/>
          <p:cNvSpPr/>
          <p:nvPr/>
        </p:nvSpPr>
        <p:spPr>
          <a:xfrm>
            <a:off x="611560" y="5949280"/>
            <a:ext cx="6840760" cy="5760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Remarque pour chaque formations lien sur 1 </a:t>
            </a:r>
            <a:r>
              <a:rPr lang="fr-FR" dirty="0" err="1" smtClean="0"/>
              <a:t>pdf</a:t>
            </a:r>
            <a:r>
              <a:rPr lang="fr-FR" dirty="0" smtClean="0"/>
              <a:t> pour la présentation</a:t>
            </a:r>
            <a:endParaRPr lang="fr-FR"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611188" y="620713"/>
            <a:ext cx="8064500" cy="523875"/>
          </a:xfrm>
          <a:prstGeom prst="rect">
            <a:avLst/>
          </a:prstGeom>
        </p:spPr>
        <p:style>
          <a:lnRef idx="1">
            <a:schemeClr val="accent4"/>
          </a:lnRef>
          <a:fillRef idx="2">
            <a:schemeClr val="accent4"/>
          </a:fillRef>
          <a:effectRef idx="1">
            <a:schemeClr val="accent4"/>
          </a:effectRef>
          <a:fontRef idx="minor">
            <a:schemeClr val="dk1"/>
          </a:fontRef>
        </p:style>
        <p:txBody>
          <a:bodyPr>
            <a:spAutoFit/>
          </a:bodyPr>
          <a:lstStyle/>
          <a:p>
            <a:pPr algn="ctr" fontAlgn="auto">
              <a:spcBef>
                <a:spcPts val="0"/>
              </a:spcBef>
              <a:spcAft>
                <a:spcPts val="0"/>
              </a:spcAft>
              <a:defRPr/>
            </a:pPr>
            <a:r>
              <a:rPr lang="fr-FR" sz="2800" b="1" i="1" dirty="0">
                <a:solidFill>
                  <a:srgbClr val="FF0000"/>
                </a:solidFill>
              </a:rPr>
              <a:t>BAC PRO  MV  option  MOTOCYCLES</a:t>
            </a:r>
          </a:p>
        </p:txBody>
      </p:sp>
      <p:pic>
        <p:nvPicPr>
          <p:cNvPr id="15363" name="Image 3"/>
          <p:cNvPicPr>
            <a:picLocks noChangeAspect="1" noChangeArrowheads="1"/>
          </p:cNvPicPr>
          <p:nvPr/>
        </p:nvPicPr>
        <p:blipFill>
          <a:blip r:embed="rId2" cstate="print"/>
          <a:srcRect/>
          <a:stretch>
            <a:fillRect/>
          </a:stretch>
        </p:blipFill>
        <p:spPr bwMode="auto">
          <a:xfrm>
            <a:off x="644525" y="1608138"/>
            <a:ext cx="8085138" cy="4608512"/>
          </a:xfrm>
          <a:prstGeom prst="rect">
            <a:avLst/>
          </a:prstGeom>
          <a:noFill/>
          <a:ln w="9525">
            <a:noFill/>
            <a:miter lim="800000"/>
            <a:headEnd/>
            <a:tailEnd/>
          </a:ln>
        </p:spPr>
      </p:pic>
      <p:sp>
        <p:nvSpPr>
          <p:cNvPr id="15364" name="Zone de texte 4"/>
          <p:cNvSpPr txBox="1">
            <a:spLocks noChangeArrowheads="1"/>
          </p:cNvSpPr>
          <p:nvPr/>
        </p:nvSpPr>
        <p:spPr bwMode="auto">
          <a:xfrm>
            <a:off x="6516688" y="3170238"/>
            <a:ext cx="1079500" cy="344487"/>
          </a:xfrm>
          <a:prstGeom prst="rect">
            <a:avLst/>
          </a:prstGeom>
          <a:noFill/>
          <a:ln w="0">
            <a:noFill/>
            <a:miter lim="800000"/>
            <a:headEnd/>
            <a:tailEnd/>
          </a:ln>
        </p:spPr>
        <p:txBody>
          <a:bodyPr/>
          <a:lstStyle/>
          <a:p>
            <a:pPr eaLnBrk="0" hangingPunct="0"/>
            <a:r>
              <a:rPr lang="fr-FR" altLang="fr-FR" sz="1300" b="1"/>
              <a:t>Motocycles</a:t>
            </a:r>
            <a:endParaRPr lang="fr-FR" altLang="fr-FR" sz="1300"/>
          </a:p>
        </p:txBody>
      </p:sp>
      <p:sp>
        <p:nvSpPr>
          <p:cNvPr id="15365" name="Rectangle 6"/>
          <p:cNvSpPr>
            <a:spLocks noChangeArrowheads="1"/>
          </p:cNvSpPr>
          <p:nvPr/>
        </p:nvSpPr>
        <p:spPr bwMode="auto">
          <a:xfrm>
            <a:off x="0" y="0"/>
            <a:ext cx="9144000" cy="457200"/>
          </a:xfrm>
          <a:prstGeom prst="rect">
            <a:avLst/>
          </a:prstGeom>
          <a:noFill/>
          <a:ln w="9525">
            <a:noFill/>
            <a:miter lim="800000"/>
            <a:headEnd/>
            <a:tailEnd/>
          </a:ln>
          <a:effectLst/>
        </p:spPr>
        <p:txBody>
          <a:bodyPr wrap="none" anchor="ctr">
            <a:spAutoFit/>
          </a:bodyPr>
          <a:lstStyle/>
          <a:p>
            <a:endParaRPr lang="fr-FR" altLang="fr-FR"/>
          </a:p>
        </p:txBody>
      </p:sp>
      <p:sp>
        <p:nvSpPr>
          <p:cNvPr id="15366" name="Rectangle 7"/>
          <p:cNvSpPr>
            <a:spLocks noChangeArrowheads="1"/>
          </p:cNvSpPr>
          <p:nvPr/>
        </p:nvSpPr>
        <p:spPr bwMode="auto">
          <a:xfrm>
            <a:off x="0" y="457200"/>
            <a:ext cx="9144000" cy="0"/>
          </a:xfrm>
          <a:prstGeom prst="rect">
            <a:avLst/>
          </a:prstGeom>
          <a:noFill/>
          <a:ln w="9525">
            <a:noFill/>
            <a:miter lim="800000"/>
            <a:headEnd/>
            <a:tailEnd/>
          </a:ln>
          <a:effectLst/>
        </p:spPr>
        <p:txBody>
          <a:bodyPr wrap="none" anchor="ctr">
            <a:spAutoFit/>
          </a:bodyPr>
          <a:lstStyle/>
          <a:p>
            <a:endParaRPr lang="fr-FR" altLang="fr-FR"/>
          </a:p>
        </p:txBody>
      </p:sp>
      <p:sp>
        <p:nvSpPr>
          <p:cNvPr id="7" name="Rectangle 6"/>
          <p:cNvSpPr/>
          <p:nvPr/>
        </p:nvSpPr>
        <p:spPr>
          <a:xfrm>
            <a:off x="827584" y="188640"/>
            <a:ext cx="6120680" cy="36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A  mettre en </a:t>
            </a:r>
            <a:r>
              <a:rPr lang="fr-FR" dirty="0" err="1" smtClean="0"/>
              <a:t>pdf</a:t>
            </a:r>
            <a:endParaRPr lang="fr-FR"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Image 1" descr="Capturer MOTO2.JPG"/>
          <p:cNvPicPr>
            <a:picLocks noChangeAspect="1"/>
          </p:cNvPicPr>
          <p:nvPr/>
        </p:nvPicPr>
        <p:blipFill>
          <a:blip r:embed="rId2" cstate="print"/>
          <a:srcRect/>
          <a:stretch>
            <a:fillRect/>
          </a:stretch>
        </p:blipFill>
        <p:spPr bwMode="auto">
          <a:xfrm>
            <a:off x="395288" y="808038"/>
            <a:ext cx="8358187" cy="49974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468313" y="333375"/>
            <a:ext cx="8207375" cy="954088"/>
          </a:xfrm>
          <a:prstGeom prst="rect">
            <a:avLst/>
          </a:prstGeom>
        </p:spPr>
        <p:style>
          <a:lnRef idx="1">
            <a:schemeClr val="accent3"/>
          </a:lnRef>
          <a:fillRef idx="2">
            <a:schemeClr val="accent3"/>
          </a:fillRef>
          <a:effectRef idx="1">
            <a:schemeClr val="accent3"/>
          </a:effectRef>
          <a:fontRef idx="minor">
            <a:schemeClr val="dk1"/>
          </a:fontRef>
        </p:style>
        <p:txBody>
          <a:bodyPr>
            <a:spAutoFit/>
          </a:bodyPr>
          <a:lstStyle/>
          <a:p>
            <a:pPr algn="ctr" fontAlgn="auto">
              <a:spcBef>
                <a:spcPts val="0"/>
              </a:spcBef>
              <a:spcAft>
                <a:spcPts val="0"/>
              </a:spcAft>
              <a:defRPr/>
            </a:pPr>
            <a:r>
              <a:rPr lang="fr-FR" sz="2800" dirty="0"/>
              <a:t> </a:t>
            </a:r>
            <a:r>
              <a:rPr lang="fr-FR" sz="2800" b="1" i="1" dirty="0"/>
              <a:t>MV : MAINTENANCE DES VEHICULES </a:t>
            </a:r>
          </a:p>
          <a:p>
            <a:pPr algn="ctr" fontAlgn="auto">
              <a:spcBef>
                <a:spcPts val="0"/>
              </a:spcBef>
              <a:spcAft>
                <a:spcPts val="0"/>
              </a:spcAft>
              <a:defRPr/>
            </a:pPr>
            <a:r>
              <a:rPr lang="fr-FR" sz="2800" b="1" i="1" dirty="0"/>
              <a:t> option VEHICULES PARTICULIERS</a:t>
            </a:r>
          </a:p>
        </p:txBody>
      </p:sp>
      <p:sp>
        <p:nvSpPr>
          <p:cNvPr id="17411" name="Text Box 2"/>
          <p:cNvSpPr txBox="1">
            <a:spLocks noChangeArrowheads="1"/>
          </p:cNvSpPr>
          <p:nvPr/>
        </p:nvSpPr>
        <p:spPr bwMode="auto">
          <a:xfrm>
            <a:off x="468313" y="1341438"/>
            <a:ext cx="3084512" cy="358775"/>
          </a:xfrm>
          <a:prstGeom prst="rect">
            <a:avLst/>
          </a:prstGeom>
          <a:solidFill>
            <a:srgbClr val="00CC66"/>
          </a:solidFill>
          <a:ln w="31750" algn="in">
            <a:solidFill>
              <a:srgbClr val="000000"/>
            </a:solidFill>
            <a:miter lim="800000"/>
            <a:headEnd/>
            <a:tailEnd/>
          </a:ln>
          <a:effectLst>
            <a:outerShdw dist="68392" dir="1308085" algn="ctr" rotWithShape="0">
              <a:srgbClr val="7F7F7F"/>
            </a:outerShdw>
          </a:effectLst>
        </p:spPr>
        <p:txBody>
          <a:bodyPr lIns="36195" tIns="36195" rIns="36195" bIns="36195"/>
          <a:lstStyle/>
          <a:p>
            <a:pPr algn="ctr"/>
            <a:r>
              <a:rPr lang="fr-FR" altLang="fr-FR" sz="1600">
                <a:solidFill>
                  <a:srgbClr val="000000"/>
                </a:solidFill>
                <a:latin typeface="Arial Black" pitchFamily="34" charset="0"/>
              </a:rPr>
              <a:t>Présentation</a:t>
            </a:r>
            <a:endParaRPr lang="fr-FR" altLang="fr-FR">
              <a:latin typeface="Arial" charset="0"/>
            </a:endParaRPr>
          </a:p>
        </p:txBody>
      </p:sp>
      <p:sp>
        <p:nvSpPr>
          <p:cNvPr id="17412" name="Text Box 3"/>
          <p:cNvSpPr txBox="1">
            <a:spLocks noChangeArrowheads="1"/>
          </p:cNvSpPr>
          <p:nvPr/>
        </p:nvSpPr>
        <p:spPr bwMode="auto">
          <a:xfrm>
            <a:off x="468313" y="1700213"/>
            <a:ext cx="8207375" cy="792162"/>
          </a:xfrm>
          <a:prstGeom prst="rect">
            <a:avLst/>
          </a:prstGeom>
          <a:noFill/>
          <a:ln w="9525" algn="in">
            <a:noFill/>
            <a:miter lim="800000"/>
            <a:headEnd/>
            <a:tailEnd/>
          </a:ln>
        </p:spPr>
        <p:txBody>
          <a:bodyPr lIns="36576" tIns="36576" rIns="36576" bIns="36576"/>
          <a:lstStyle/>
          <a:p>
            <a:r>
              <a:rPr lang="fr-FR" altLang="fr-FR" sz="1600">
                <a:solidFill>
                  <a:srgbClr val="454547"/>
                </a:solidFill>
                <a:latin typeface="Arial" charset="0"/>
              </a:rPr>
              <a:t>Véritable médecin des véhicules, le technicien de maintenance des véhicules particuliers diagnostique les dysfonctionnements et assure la maintenance et la réparation de tous  les organes mécanique, électrique, électronique, hydraulique, pneumatique.</a:t>
            </a:r>
            <a:endParaRPr lang="fr-FR" altLang="fr-FR" sz="1600">
              <a:latin typeface="Arial" charset="0"/>
            </a:endParaRPr>
          </a:p>
        </p:txBody>
      </p:sp>
      <p:pic>
        <p:nvPicPr>
          <p:cNvPr id="3076" name="Picture 4" descr="C:\Users\andrea\Desktop\Photos\voiture éclatée.jpg"/>
          <p:cNvPicPr>
            <a:picLocks noChangeAspect="1" noChangeArrowheads="1"/>
          </p:cNvPicPr>
          <p:nvPr/>
        </p:nvPicPr>
        <p:blipFill>
          <a:blip r:embed="rId3" cstate="print"/>
          <a:srcRect t="14240" b="11005"/>
          <a:stretch>
            <a:fillRect/>
          </a:stretch>
        </p:blipFill>
        <p:spPr bwMode="auto">
          <a:xfrm>
            <a:off x="971550" y="2544763"/>
            <a:ext cx="7200900" cy="4037012"/>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 presetClass="entr" presetSubtype="10" fill="hold" nodeType="withEffect">
                                  <p:stCondLst>
                                    <p:cond delay="0"/>
                                  </p:stCondLst>
                                  <p:childTnLst>
                                    <p:set>
                                      <p:cBhvr>
                                        <p:cTn id="6" dur="1" fill="hold">
                                          <p:stCondLst>
                                            <p:cond delay="0"/>
                                          </p:stCondLst>
                                        </p:cTn>
                                        <p:tgtEl>
                                          <p:spTgt spid="3076"/>
                                        </p:tgtEl>
                                        <p:attrNameLst>
                                          <p:attrName>style.visibility</p:attrName>
                                        </p:attrNameLst>
                                      </p:cBhvr>
                                      <p:to>
                                        <p:strVal val="visible"/>
                                      </p:to>
                                    </p:set>
                                    <p:animEffect transition="in" filter="checkerboard(across)">
                                      <p:cBhvr>
                                        <p:cTn id="7" dur="3000"/>
                                        <p:tgtEl>
                                          <p:spTgt spid="30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2"/>
          <p:cNvSpPr txBox="1">
            <a:spLocks noChangeArrowheads="1"/>
          </p:cNvSpPr>
          <p:nvPr/>
        </p:nvSpPr>
        <p:spPr bwMode="auto">
          <a:xfrm>
            <a:off x="395288" y="404813"/>
            <a:ext cx="3084512" cy="360362"/>
          </a:xfrm>
          <a:prstGeom prst="rect">
            <a:avLst/>
          </a:prstGeom>
          <a:solidFill>
            <a:srgbClr val="00CC66"/>
          </a:solidFill>
          <a:ln w="31750" algn="in">
            <a:solidFill>
              <a:srgbClr val="000000"/>
            </a:solidFill>
            <a:miter lim="800000"/>
            <a:headEnd/>
            <a:tailEnd/>
          </a:ln>
          <a:effectLst>
            <a:outerShdw dist="68392" dir="1308085" algn="ctr" rotWithShape="0">
              <a:srgbClr val="7F7F7F"/>
            </a:outerShdw>
          </a:effectLst>
        </p:spPr>
        <p:txBody>
          <a:bodyPr lIns="36195" tIns="36195" rIns="36195" bIns="36195"/>
          <a:lstStyle/>
          <a:p>
            <a:pPr algn="ctr"/>
            <a:r>
              <a:rPr lang="fr-FR" altLang="fr-FR" sz="1600">
                <a:solidFill>
                  <a:srgbClr val="000000"/>
                </a:solidFill>
                <a:latin typeface="Arial Black" pitchFamily="34" charset="0"/>
              </a:rPr>
              <a:t>MV : Les formations</a:t>
            </a:r>
            <a:endParaRPr lang="fr-FR" altLang="fr-FR">
              <a:latin typeface="Arial" charset="0"/>
            </a:endParaRPr>
          </a:p>
        </p:txBody>
      </p:sp>
      <p:graphicFrame>
        <p:nvGraphicFramePr>
          <p:cNvPr id="6" name="Tableau 5"/>
          <p:cNvGraphicFramePr>
            <a:graphicFrameLocks noGrp="1"/>
          </p:cNvGraphicFramePr>
          <p:nvPr/>
        </p:nvGraphicFramePr>
        <p:xfrm>
          <a:off x="395288" y="908050"/>
          <a:ext cx="8353425" cy="4287838"/>
        </p:xfrm>
        <a:graphic>
          <a:graphicData uri="http://schemas.openxmlformats.org/drawingml/2006/table">
            <a:tbl>
              <a:tblPr firstRow="1" bandRow="1">
                <a:tableStyleId>{21E4AEA4-8DFA-4A89-87EB-49C32662AFE0}</a:tableStyleId>
              </a:tblPr>
              <a:tblGrid>
                <a:gridCol w="2032121"/>
                <a:gridCol w="2720690"/>
                <a:gridCol w="3600614"/>
              </a:tblGrid>
              <a:tr h="4287838">
                <a:tc>
                  <a:txBody>
                    <a:bodyPr/>
                    <a:lstStyle/>
                    <a:p>
                      <a:pPr marL="0" marR="0" lvl="0" indent="0" algn="l" defTabSz="914400" rtl="0" eaLnBrk="1" fontAlgn="base" latinLnBrk="0" hangingPunct="1">
                        <a:lnSpc>
                          <a:spcPct val="100000"/>
                        </a:lnSpc>
                        <a:spcBef>
                          <a:spcPct val="0"/>
                        </a:spcBef>
                        <a:spcAft>
                          <a:spcPts val="150"/>
                        </a:spcAft>
                        <a:buClrTx/>
                        <a:buSzTx/>
                        <a:buFontTx/>
                        <a:buNone/>
                        <a:tabLst/>
                      </a:pPr>
                      <a:r>
                        <a:rPr kumimoji="0" lang="fr-FR" sz="1600" b="1" i="0" u="none" strike="noStrike" cap="none" normalizeH="0" baseline="0" dirty="0" smtClean="0">
                          <a:ln>
                            <a:noFill/>
                          </a:ln>
                          <a:solidFill>
                            <a:srgbClr val="000000"/>
                          </a:solidFill>
                          <a:effectLst/>
                          <a:latin typeface="Arial" pitchFamily="34" charset="0"/>
                          <a:cs typeface="Arial" pitchFamily="34" charset="0"/>
                        </a:rPr>
                        <a:t>CAP Maintenance des véhicules option "Voitures particulières« </a:t>
                      </a:r>
                    </a:p>
                    <a:p>
                      <a:pPr marL="0" marR="0" lvl="0" indent="0" algn="l" defTabSz="914400" rtl="0" eaLnBrk="1" fontAlgn="base" latinLnBrk="0" hangingPunct="1">
                        <a:lnSpc>
                          <a:spcPct val="100000"/>
                        </a:lnSpc>
                        <a:spcBef>
                          <a:spcPct val="0"/>
                        </a:spcBef>
                        <a:spcAft>
                          <a:spcPts val="150"/>
                        </a:spcAft>
                        <a:buClrTx/>
                        <a:buSzTx/>
                        <a:buFontTx/>
                        <a:buNone/>
                        <a:tabLst/>
                      </a:pPr>
                      <a:endParaRPr kumimoji="0" lang="fr-FR" sz="1600" b="1" i="0" u="none" strike="noStrike" cap="none" normalizeH="0" baseline="0" dirty="0" smtClean="0">
                        <a:ln>
                          <a:noFill/>
                        </a:ln>
                        <a:solidFill>
                          <a:srgbClr val="000000"/>
                        </a:solidFill>
                        <a:effectLst/>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Pts val="1200"/>
                        <a:buFont typeface="Symbol" pitchFamily="18" charset="2"/>
                        <a:buChar char="·"/>
                        <a:tabLst/>
                      </a:pPr>
                      <a:r>
                        <a:rPr kumimoji="0" lang="fr-FR" sz="1600" b="0" i="0" u="none" strike="noStrike" cap="none" normalizeH="0" baseline="0" dirty="0" smtClean="0">
                          <a:ln>
                            <a:noFill/>
                          </a:ln>
                          <a:solidFill>
                            <a:srgbClr val="454547"/>
                          </a:solidFill>
                          <a:effectLst/>
                          <a:latin typeface="Arial" pitchFamily="34" charset="0"/>
                          <a:cs typeface="Arial" pitchFamily="34" charset="0"/>
                        </a:rPr>
                        <a:t> 2 années de formation</a:t>
                      </a:r>
                    </a:p>
                    <a:p>
                      <a:pPr marL="0" marR="0" lvl="0" indent="0" algn="l" defTabSz="914400" rtl="0" eaLnBrk="1" fontAlgn="base" latinLnBrk="0" hangingPunct="1">
                        <a:lnSpc>
                          <a:spcPct val="100000"/>
                        </a:lnSpc>
                        <a:spcBef>
                          <a:spcPct val="0"/>
                        </a:spcBef>
                        <a:spcAft>
                          <a:spcPct val="0"/>
                        </a:spcAft>
                        <a:buClrTx/>
                        <a:buSzPts val="1200"/>
                        <a:buFont typeface="Symbol" pitchFamily="18" charset="2"/>
                        <a:buChar char="·"/>
                        <a:tabLst/>
                      </a:pPr>
                      <a:endParaRPr kumimoji="0" lang="fr-FR" sz="1600" b="0" i="0" u="none" strike="noStrike" cap="none" normalizeH="0" baseline="0" dirty="0" smtClean="0">
                        <a:ln>
                          <a:noFill/>
                        </a:ln>
                        <a:solidFill>
                          <a:srgbClr val="454547"/>
                        </a:solidFill>
                        <a:effectLst/>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ts val="1125"/>
                        </a:spcAft>
                        <a:buClrTx/>
                        <a:buSzTx/>
                        <a:buFontTx/>
                        <a:buNone/>
                        <a:tabLst/>
                      </a:pPr>
                      <a:r>
                        <a:rPr kumimoji="0" lang="fr-FR" sz="1600" b="0" i="0" u="none" strike="noStrike" cap="none" normalizeH="0" baseline="0" dirty="0" smtClean="0">
                          <a:ln>
                            <a:noFill/>
                          </a:ln>
                          <a:solidFill>
                            <a:srgbClr val="454547"/>
                          </a:solidFill>
                          <a:effectLst/>
                          <a:latin typeface="Arial" pitchFamily="34" charset="0"/>
                          <a:cs typeface="Arial" pitchFamily="34" charset="0"/>
                        </a:rPr>
                        <a:t>Niveau d’entrée : 3</a:t>
                      </a:r>
                      <a:r>
                        <a:rPr kumimoji="0" lang="fr-FR" sz="1600" b="0" i="0" u="none" strike="noStrike" cap="none" normalizeH="0" baseline="30000" dirty="0" smtClean="0">
                          <a:ln>
                            <a:noFill/>
                          </a:ln>
                          <a:solidFill>
                            <a:srgbClr val="454547"/>
                          </a:solidFill>
                          <a:effectLst/>
                          <a:latin typeface="Arial" pitchFamily="34" charset="0"/>
                          <a:cs typeface="Arial" pitchFamily="34" charset="0"/>
                        </a:rPr>
                        <a:t>ème</a:t>
                      </a:r>
                      <a:r>
                        <a:rPr kumimoji="0" lang="fr-FR" sz="1600" b="0" i="0" u="none" strike="noStrike" cap="none" normalizeH="0" baseline="0" dirty="0" smtClean="0">
                          <a:ln>
                            <a:noFill/>
                          </a:ln>
                          <a:solidFill>
                            <a:srgbClr val="454547"/>
                          </a:solidFill>
                          <a:effectLst/>
                          <a:latin typeface="Arial" pitchFamily="34" charset="0"/>
                          <a:cs typeface="Arial" pitchFamily="34" charset="0"/>
                        </a:rPr>
                        <a:t>  de collège.</a:t>
                      </a:r>
                    </a:p>
                    <a:p>
                      <a:endParaRPr lang="fr-FR" sz="1600" dirty="0"/>
                    </a:p>
                  </a:txBody>
                  <a:tcPr marL="91445" marR="91445" marT="45723" marB="4572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0" fontAlgn="base">
                        <a:spcBef>
                          <a:spcPct val="0"/>
                        </a:spcBef>
                        <a:spcAft>
                          <a:spcPts val="150"/>
                        </a:spcAft>
                      </a:pPr>
                      <a:r>
                        <a:rPr kumimoji="0" lang="fr-FR" sz="1600" b="1" i="0" u="none" strike="noStrike" cap="none" normalizeH="0" baseline="0" dirty="0" smtClean="0">
                          <a:ln>
                            <a:noFill/>
                          </a:ln>
                          <a:solidFill>
                            <a:srgbClr val="000000"/>
                          </a:solidFill>
                          <a:effectLst/>
                          <a:latin typeface="Arial" pitchFamily="34" charset="0"/>
                          <a:cs typeface="Arial" pitchFamily="34" charset="0"/>
                        </a:rPr>
                        <a:t>BAC Professionnel Maintenance des Véhicules option A "Voitures particulières« </a:t>
                      </a:r>
                    </a:p>
                    <a:p>
                      <a:pPr lvl="0" fontAlgn="base">
                        <a:spcBef>
                          <a:spcPct val="0"/>
                        </a:spcBef>
                        <a:spcAft>
                          <a:spcPct val="0"/>
                        </a:spcAft>
                        <a:buSzPts val="1200"/>
                        <a:buFont typeface="Symbol" pitchFamily="18" charset="2"/>
                        <a:buChar char="·"/>
                      </a:pPr>
                      <a:r>
                        <a:rPr kumimoji="0" lang="fr-FR" sz="1600" b="0" i="0" u="none" strike="noStrike" cap="none" normalizeH="0" baseline="0" dirty="0" smtClean="0">
                          <a:ln>
                            <a:noFill/>
                          </a:ln>
                          <a:solidFill>
                            <a:srgbClr val="454547"/>
                          </a:solidFill>
                          <a:effectLst/>
                          <a:latin typeface="Arial" pitchFamily="34" charset="0"/>
                          <a:cs typeface="Arial" pitchFamily="34" charset="0"/>
                        </a:rPr>
                        <a:t> 3 années de formation</a:t>
                      </a:r>
                    </a:p>
                    <a:p>
                      <a:pPr lvl="0" fontAlgn="base">
                        <a:spcBef>
                          <a:spcPct val="0"/>
                        </a:spcBef>
                        <a:spcAft>
                          <a:spcPct val="0"/>
                        </a:spcAft>
                        <a:buSzPts val="1200"/>
                        <a:buFont typeface="Symbol" pitchFamily="18" charset="2"/>
                        <a:buChar char="·"/>
                      </a:pPr>
                      <a:r>
                        <a:rPr kumimoji="0" lang="fr-FR" sz="1600" b="0" i="0" u="none" strike="noStrike" cap="none" normalizeH="0" baseline="0" dirty="0" smtClean="0">
                          <a:ln>
                            <a:noFill/>
                          </a:ln>
                          <a:solidFill>
                            <a:srgbClr val="454547"/>
                          </a:solidFill>
                          <a:effectLst/>
                          <a:latin typeface="Arial" pitchFamily="34" charset="0"/>
                          <a:cs typeface="Arial" pitchFamily="34" charset="0"/>
                        </a:rPr>
                        <a:t> Niveau d’entrée : 3</a:t>
                      </a:r>
                      <a:r>
                        <a:rPr kumimoji="0" lang="fr-FR" sz="1600" b="0" i="0" u="none" strike="noStrike" cap="none" normalizeH="0" baseline="30000" dirty="0" smtClean="0">
                          <a:ln>
                            <a:noFill/>
                          </a:ln>
                          <a:solidFill>
                            <a:srgbClr val="454547"/>
                          </a:solidFill>
                          <a:effectLst/>
                          <a:latin typeface="Arial" pitchFamily="34" charset="0"/>
                          <a:cs typeface="Arial" pitchFamily="34" charset="0"/>
                        </a:rPr>
                        <a:t>ème</a:t>
                      </a:r>
                      <a:r>
                        <a:rPr kumimoji="0" lang="fr-FR" sz="1600" b="0" i="0" u="none" strike="noStrike" cap="none" normalizeH="0" baseline="0" dirty="0" smtClean="0">
                          <a:ln>
                            <a:noFill/>
                          </a:ln>
                          <a:solidFill>
                            <a:srgbClr val="454547"/>
                          </a:solidFill>
                          <a:effectLst/>
                          <a:latin typeface="Arial" pitchFamily="34" charset="0"/>
                          <a:cs typeface="Arial" pitchFamily="34" charset="0"/>
                        </a:rPr>
                        <a:t>  de collège.</a:t>
                      </a:r>
                    </a:p>
                    <a:p>
                      <a:pPr lvl="0" fontAlgn="base">
                        <a:spcBef>
                          <a:spcPct val="0"/>
                        </a:spcBef>
                        <a:spcAft>
                          <a:spcPct val="0"/>
                        </a:spcAft>
                      </a:pPr>
                      <a:r>
                        <a:rPr kumimoji="0" lang="fr-FR" sz="1600" b="0" i="0" u="none" strike="noStrike" cap="none" normalizeH="0" baseline="0" dirty="0" smtClean="0">
                          <a:ln>
                            <a:noFill/>
                          </a:ln>
                          <a:solidFill>
                            <a:srgbClr val="454547"/>
                          </a:solidFill>
                          <a:effectLst/>
                          <a:latin typeface="Arial" pitchFamily="34" charset="0"/>
                          <a:cs typeface="Arial" pitchFamily="34" charset="0"/>
                        </a:rPr>
                        <a:t>La durée du diplôme peut être ramenée à 2 ans pour les jeunes titulaires d’un CAP ou d’un BEP d’une </a:t>
                      </a:r>
                      <a:r>
                        <a:rPr kumimoji="0" lang="fr-FR" sz="1600" b="1" i="0" u="none" strike="noStrike" cap="none" normalizeH="0" baseline="0" dirty="0" smtClean="0">
                          <a:ln>
                            <a:noFill/>
                          </a:ln>
                          <a:solidFill>
                            <a:srgbClr val="454547"/>
                          </a:solidFill>
                          <a:effectLst/>
                          <a:latin typeface="Arial" pitchFamily="34" charset="0"/>
                          <a:cs typeface="Arial" pitchFamily="34" charset="0"/>
                        </a:rPr>
                        <a:t>filière mécanique</a:t>
                      </a:r>
                      <a:r>
                        <a:rPr kumimoji="0" lang="fr-FR" sz="1600" b="0" i="0" u="none" strike="noStrike" cap="none" normalizeH="0" baseline="0" dirty="0" smtClean="0">
                          <a:ln>
                            <a:noFill/>
                          </a:ln>
                          <a:solidFill>
                            <a:srgbClr val="454547"/>
                          </a:solidFill>
                          <a:effectLst/>
                          <a:latin typeface="Arial" pitchFamily="34" charset="0"/>
                          <a:cs typeface="Arial" pitchFamily="34" charset="0"/>
                        </a:rPr>
                        <a:t>. Par rapport au CAP, ce diplôme met l'accent sur les notions de diagnostic et de paramétrage des moteurs à l'aide de l'outil informatique.</a:t>
                      </a:r>
                    </a:p>
                  </a:txBody>
                  <a:tcPr marL="91445" marR="91445" marT="45723" marB="4572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0" fontAlgn="base">
                        <a:spcBef>
                          <a:spcPct val="0"/>
                        </a:spcBef>
                        <a:spcAft>
                          <a:spcPts val="150"/>
                        </a:spcAft>
                      </a:pPr>
                      <a:r>
                        <a:rPr kumimoji="0" lang="fr-FR" sz="1600" b="1" i="0" u="none" strike="noStrike" cap="none" normalizeH="0" baseline="0" dirty="0" smtClean="0">
                          <a:ln>
                            <a:noFill/>
                          </a:ln>
                          <a:solidFill>
                            <a:srgbClr val="000000"/>
                          </a:solidFill>
                          <a:effectLst/>
                          <a:latin typeface="Arial" pitchFamily="34" charset="0"/>
                          <a:cs typeface="Arial" pitchFamily="34" charset="0"/>
                        </a:rPr>
                        <a:t>BTS Maintenance des Véhicules Option A : «Voitures Particulières» </a:t>
                      </a:r>
                    </a:p>
                    <a:p>
                      <a:pPr lvl="0" fontAlgn="base">
                        <a:spcBef>
                          <a:spcPct val="0"/>
                        </a:spcBef>
                        <a:spcAft>
                          <a:spcPts val="150"/>
                        </a:spcAft>
                      </a:pPr>
                      <a:endParaRPr kumimoji="0" lang="fr-FR" sz="1600" b="1" i="0" u="none" strike="noStrike" cap="none" normalizeH="0" baseline="0" dirty="0" smtClean="0">
                        <a:ln>
                          <a:noFill/>
                        </a:ln>
                        <a:solidFill>
                          <a:srgbClr val="000000"/>
                        </a:solidFill>
                        <a:effectLst/>
                        <a:latin typeface="Arial" pitchFamily="34" charset="0"/>
                        <a:cs typeface="Arial" pitchFamily="34" charset="0"/>
                      </a:endParaRPr>
                    </a:p>
                    <a:p>
                      <a:pPr lvl="0" fontAlgn="base">
                        <a:spcBef>
                          <a:spcPct val="0"/>
                        </a:spcBef>
                        <a:spcAft>
                          <a:spcPct val="0"/>
                        </a:spcAft>
                        <a:buSzPts val="1200"/>
                        <a:buFont typeface="Symbol" pitchFamily="18" charset="2"/>
                        <a:buChar char="·"/>
                      </a:pPr>
                      <a:r>
                        <a:rPr kumimoji="0" lang="fr-FR" sz="1600" b="0" i="0" u="none" strike="noStrike" cap="none" normalizeH="0" baseline="0" dirty="0" smtClean="0">
                          <a:ln>
                            <a:noFill/>
                          </a:ln>
                          <a:solidFill>
                            <a:srgbClr val="454547"/>
                          </a:solidFill>
                          <a:effectLst/>
                          <a:latin typeface="Arial" pitchFamily="34" charset="0"/>
                          <a:cs typeface="Arial" pitchFamily="34" charset="0"/>
                        </a:rPr>
                        <a:t> 2 années de formation</a:t>
                      </a:r>
                    </a:p>
                    <a:p>
                      <a:pPr lvl="0" fontAlgn="base">
                        <a:spcBef>
                          <a:spcPct val="0"/>
                        </a:spcBef>
                        <a:spcAft>
                          <a:spcPct val="0"/>
                        </a:spcAft>
                        <a:buSzPts val="1200"/>
                        <a:buFont typeface="Symbol" pitchFamily="18" charset="2"/>
                        <a:buChar char="·"/>
                      </a:pPr>
                      <a:endParaRPr kumimoji="0" lang="fr-FR" sz="1600" b="0" i="0" u="none" strike="noStrike" cap="none" normalizeH="0" baseline="0" dirty="0" smtClean="0">
                        <a:ln>
                          <a:noFill/>
                        </a:ln>
                        <a:solidFill>
                          <a:srgbClr val="454547"/>
                        </a:solidFill>
                        <a:effectLst/>
                        <a:latin typeface="Arial" pitchFamily="34" charset="0"/>
                        <a:cs typeface="Arial" pitchFamily="34" charset="0"/>
                      </a:endParaRPr>
                    </a:p>
                    <a:p>
                      <a:pPr lvl="0" fontAlgn="base">
                        <a:spcBef>
                          <a:spcPct val="0"/>
                        </a:spcBef>
                        <a:spcAft>
                          <a:spcPct val="0"/>
                        </a:spcAft>
                        <a:buSzPts val="1200"/>
                        <a:buFont typeface="Symbol" pitchFamily="18" charset="2"/>
                        <a:buChar char="·"/>
                      </a:pPr>
                      <a:r>
                        <a:rPr kumimoji="0" lang="fr-FR" sz="1600" b="0" i="0" u="none" strike="noStrike" cap="none" normalizeH="0" baseline="0" dirty="0" smtClean="0">
                          <a:ln>
                            <a:noFill/>
                          </a:ln>
                          <a:solidFill>
                            <a:srgbClr val="454547"/>
                          </a:solidFill>
                          <a:effectLst/>
                          <a:latin typeface="Arial" pitchFamily="34" charset="0"/>
                          <a:cs typeface="Arial" pitchFamily="34" charset="0"/>
                        </a:rPr>
                        <a:t> Niveau d’entrée : Titulaire d’un BAC Professionnel du secteur automobile ou d’un BAC technique d’une filière industrielle.</a:t>
                      </a:r>
                    </a:p>
                    <a:p>
                      <a:pPr lvl="0" fontAlgn="base">
                        <a:spcBef>
                          <a:spcPct val="0"/>
                        </a:spcBef>
                        <a:spcAft>
                          <a:spcPct val="0"/>
                        </a:spcAft>
                        <a:buSzPts val="1200"/>
                        <a:buFont typeface="Symbol" pitchFamily="18" charset="2"/>
                        <a:buChar char="·"/>
                      </a:pPr>
                      <a:endParaRPr kumimoji="0" lang="fr-FR" sz="1600" b="0" i="0" u="none" strike="noStrike" cap="none" normalizeH="0" baseline="0" dirty="0" smtClean="0">
                        <a:ln>
                          <a:noFill/>
                        </a:ln>
                        <a:solidFill>
                          <a:srgbClr val="454547"/>
                        </a:solidFill>
                        <a:effectLst/>
                        <a:latin typeface="Arial" pitchFamily="34" charset="0"/>
                        <a:cs typeface="Arial" pitchFamily="34" charset="0"/>
                      </a:endParaRPr>
                    </a:p>
                    <a:p>
                      <a:pPr lvl="0" fontAlgn="base">
                        <a:spcBef>
                          <a:spcPct val="0"/>
                        </a:spcBef>
                        <a:spcAft>
                          <a:spcPct val="0"/>
                        </a:spcAft>
                      </a:pPr>
                      <a:r>
                        <a:rPr kumimoji="0" lang="fr-FR" sz="1600" b="0" i="0" u="none" strike="noStrike" cap="none" normalizeH="0" baseline="0" dirty="0" smtClean="0">
                          <a:ln>
                            <a:noFill/>
                          </a:ln>
                          <a:solidFill>
                            <a:srgbClr val="454547"/>
                          </a:solidFill>
                          <a:effectLst/>
                          <a:latin typeface="Arial" pitchFamily="34" charset="0"/>
                          <a:cs typeface="Arial" pitchFamily="34" charset="0"/>
                        </a:rPr>
                        <a:t>Accueil et réception de la clientèle, animation et encadrement d’une équipe, organisation des activités de maintenance, renforcement des connaissances techniques sont au programme de cette formation.</a:t>
                      </a:r>
                      <a:endParaRPr kumimoji="0" lang="fr-FR" sz="1600" b="0" i="0" u="none" strike="noStrike" cap="none" normalizeH="0" baseline="0" dirty="0" smtClean="0">
                        <a:ln>
                          <a:noFill/>
                        </a:ln>
                        <a:solidFill>
                          <a:schemeClr val="tx1"/>
                        </a:solidFill>
                        <a:effectLst/>
                        <a:latin typeface="Arial" pitchFamily="34" charset="0"/>
                        <a:cs typeface="Arial" pitchFamily="34" charset="0"/>
                      </a:endParaRPr>
                    </a:p>
                    <a:p>
                      <a:endParaRPr lang="fr-FR" sz="1600" dirty="0"/>
                    </a:p>
                  </a:txBody>
                  <a:tcPr marL="91445" marR="91445" marT="45723" marB="4572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
        <p:nvSpPr>
          <p:cNvPr id="18445" name="Text Box 4"/>
          <p:cNvSpPr txBox="1">
            <a:spLocks noChangeArrowheads="1"/>
          </p:cNvSpPr>
          <p:nvPr/>
        </p:nvSpPr>
        <p:spPr bwMode="auto">
          <a:xfrm>
            <a:off x="395288" y="5445125"/>
            <a:ext cx="3084512" cy="428625"/>
          </a:xfrm>
          <a:prstGeom prst="rect">
            <a:avLst/>
          </a:prstGeom>
          <a:solidFill>
            <a:srgbClr val="00CC66"/>
          </a:solidFill>
          <a:ln w="31750" algn="in">
            <a:solidFill>
              <a:srgbClr val="000000"/>
            </a:solidFill>
            <a:miter lim="800000"/>
            <a:headEnd/>
            <a:tailEnd/>
          </a:ln>
          <a:effectLst>
            <a:outerShdw dist="68392" dir="1308085" algn="ctr" rotWithShape="0">
              <a:srgbClr val="7F7F7F"/>
            </a:outerShdw>
          </a:effectLst>
        </p:spPr>
        <p:txBody>
          <a:bodyPr lIns="36195" tIns="36195" rIns="36195" bIns="36195"/>
          <a:lstStyle/>
          <a:p>
            <a:pPr algn="ctr"/>
            <a:r>
              <a:rPr lang="fr-FR" altLang="fr-FR" sz="1600">
                <a:solidFill>
                  <a:srgbClr val="000000"/>
                </a:solidFill>
                <a:latin typeface="Arial Black" pitchFamily="34" charset="0"/>
              </a:rPr>
              <a:t>Débouchés</a:t>
            </a:r>
            <a:endParaRPr lang="fr-FR" altLang="fr-FR">
              <a:latin typeface="Arial" charset="0"/>
            </a:endParaRPr>
          </a:p>
        </p:txBody>
      </p:sp>
      <p:sp>
        <p:nvSpPr>
          <p:cNvPr id="18446" name="ZoneTexte 7"/>
          <p:cNvSpPr txBox="1">
            <a:spLocks noChangeArrowheads="1"/>
          </p:cNvSpPr>
          <p:nvPr/>
        </p:nvSpPr>
        <p:spPr bwMode="auto">
          <a:xfrm>
            <a:off x="3563938" y="5229225"/>
            <a:ext cx="5184775" cy="1570038"/>
          </a:xfrm>
          <a:prstGeom prst="rect">
            <a:avLst/>
          </a:prstGeom>
          <a:noFill/>
          <a:ln w="9525">
            <a:solidFill>
              <a:schemeClr val="tx1"/>
            </a:solidFill>
            <a:miter lim="800000"/>
            <a:headEnd/>
            <a:tailEnd/>
          </a:ln>
        </p:spPr>
        <p:txBody>
          <a:bodyPr>
            <a:spAutoFit/>
          </a:bodyPr>
          <a:lstStyle/>
          <a:p>
            <a:r>
              <a:rPr lang="fr-FR" altLang="fr-FR" sz="1600"/>
              <a:t>· Dans les concessionnaires ou agent d’une marque automobile </a:t>
            </a:r>
          </a:p>
          <a:p>
            <a:r>
              <a:rPr lang="fr-FR" altLang="fr-FR" sz="1600"/>
              <a:t>· Dans les ateliers d’interventions rapides</a:t>
            </a:r>
          </a:p>
          <a:p>
            <a:r>
              <a:rPr lang="fr-FR" altLang="fr-FR" sz="1600"/>
              <a:t>· Dans les ateliers de centres spécialisés</a:t>
            </a:r>
          </a:p>
          <a:p>
            <a:r>
              <a:rPr lang="fr-FR" altLang="fr-FR" sz="1600"/>
              <a:t>· Dans les ateliers d’entretien des parcs administratifs ou sociétés privées</a:t>
            </a:r>
          </a:p>
        </p:txBody>
      </p:sp>
      <p:sp>
        <p:nvSpPr>
          <p:cNvPr id="18447" name="ZoneTexte 8"/>
          <p:cNvSpPr txBox="1">
            <a:spLocks noChangeArrowheads="1"/>
          </p:cNvSpPr>
          <p:nvPr/>
        </p:nvSpPr>
        <p:spPr bwMode="auto">
          <a:xfrm>
            <a:off x="1042988" y="5949950"/>
            <a:ext cx="2233612" cy="368300"/>
          </a:xfrm>
          <a:prstGeom prst="rect">
            <a:avLst/>
          </a:prstGeom>
          <a:noFill/>
          <a:ln w="9525">
            <a:noFill/>
            <a:miter lim="800000"/>
            <a:headEnd/>
            <a:tailEnd/>
          </a:ln>
        </p:spPr>
        <p:txBody>
          <a:bodyPr>
            <a:spAutoFit/>
          </a:bodyPr>
          <a:lstStyle/>
          <a:p>
            <a:r>
              <a:rPr lang="fr-FR" altLang="fr-FR"/>
              <a:t>L’agent peut exercer:</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468313" y="333375"/>
            <a:ext cx="8207375" cy="954088"/>
          </a:xfrm>
          <a:prstGeom prst="rect">
            <a:avLst/>
          </a:prstGeom>
        </p:spPr>
        <p:style>
          <a:lnRef idx="1">
            <a:schemeClr val="accent3"/>
          </a:lnRef>
          <a:fillRef idx="2">
            <a:schemeClr val="accent3"/>
          </a:fillRef>
          <a:effectRef idx="1">
            <a:schemeClr val="accent3"/>
          </a:effectRef>
          <a:fontRef idx="minor">
            <a:schemeClr val="dk1"/>
          </a:fontRef>
        </p:style>
        <p:txBody>
          <a:bodyPr>
            <a:spAutoFit/>
          </a:bodyPr>
          <a:lstStyle/>
          <a:p>
            <a:pPr algn="ctr" fontAlgn="auto">
              <a:spcBef>
                <a:spcPts val="0"/>
              </a:spcBef>
              <a:spcAft>
                <a:spcPts val="0"/>
              </a:spcAft>
              <a:defRPr/>
            </a:pPr>
            <a:r>
              <a:rPr lang="fr-FR" sz="2800" dirty="0"/>
              <a:t> </a:t>
            </a:r>
            <a:r>
              <a:rPr lang="fr-FR" sz="2800" b="1" i="1" dirty="0"/>
              <a:t>MV : MAINTENANCE DES VEHICULES </a:t>
            </a:r>
          </a:p>
          <a:p>
            <a:pPr algn="ctr" fontAlgn="auto">
              <a:spcBef>
                <a:spcPts val="0"/>
              </a:spcBef>
              <a:spcAft>
                <a:spcPts val="0"/>
              </a:spcAft>
              <a:defRPr/>
            </a:pPr>
            <a:r>
              <a:rPr lang="fr-FR" sz="2800" b="1" i="1" dirty="0"/>
              <a:t>Option </a:t>
            </a:r>
            <a:r>
              <a:rPr lang="fr-FR" sz="2800" i="1" dirty="0"/>
              <a:t>B</a:t>
            </a:r>
            <a:r>
              <a:rPr lang="fr-FR" sz="2800" b="1" i="1" dirty="0"/>
              <a:t> :  VEHICULES TRANSPORT ROUTIER</a:t>
            </a:r>
          </a:p>
        </p:txBody>
      </p:sp>
      <p:sp>
        <p:nvSpPr>
          <p:cNvPr id="19459" name="Text Box 2"/>
          <p:cNvSpPr txBox="1">
            <a:spLocks noChangeArrowheads="1"/>
          </p:cNvSpPr>
          <p:nvPr/>
        </p:nvSpPr>
        <p:spPr bwMode="auto">
          <a:xfrm>
            <a:off x="468313" y="1341438"/>
            <a:ext cx="3084512" cy="428625"/>
          </a:xfrm>
          <a:prstGeom prst="rect">
            <a:avLst/>
          </a:prstGeom>
          <a:solidFill>
            <a:srgbClr val="00CC66"/>
          </a:solidFill>
          <a:ln w="31750" algn="in">
            <a:solidFill>
              <a:srgbClr val="000000"/>
            </a:solidFill>
            <a:miter lim="800000"/>
            <a:headEnd/>
            <a:tailEnd/>
          </a:ln>
          <a:effectLst>
            <a:outerShdw dist="68392" dir="1308085" algn="ctr" rotWithShape="0">
              <a:srgbClr val="7F7F7F"/>
            </a:outerShdw>
          </a:effectLst>
        </p:spPr>
        <p:txBody>
          <a:bodyPr lIns="36195" tIns="36195" rIns="36195" bIns="36195"/>
          <a:lstStyle/>
          <a:p>
            <a:pPr algn="ctr"/>
            <a:r>
              <a:rPr lang="fr-FR" altLang="fr-FR" sz="1600">
                <a:solidFill>
                  <a:srgbClr val="000000"/>
                </a:solidFill>
                <a:latin typeface="Arial Black" pitchFamily="34" charset="0"/>
              </a:rPr>
              <a:t>Présentation</a:t>
            </a:r>
            <a:endParaRPr lang="fr-FR" altLang="fr-FR">
              <a:latin typeface="Arial" charset="0"/>
            </a:endParaRPr>
          </a:p>
        </p:txBody>
      </p:sp>
      <p:sp>
        <p:nvSpPr>
          <p:cNvPr id="19460" name="Text Box 3"/>
          <p:cNvSpPr txBox="1">
            <a:spLocks noChangeArrowheads="1"/>
          </p:cNvSpPr>
          <p:nvPr/>
        </p:nvSpPr>
        <p:spPr bwMode="auto">
          <a:xfrm>
            <a:off x="395288" y="2349500"/>
            <a:ext cx="2663825" cy="3024188"/>
          </a:xfrm>
          <a:prstGeom prst="rect">
            <a:avLst/>
          </a:prstGeom>
          <a:noFill/>
          <a:ln w="9525" algn="in">
            <a:noFill/>
            <a:miter lim="800000"/>
            <a:headEnd/>
            <a:tailEnd/>
          </a:ln>
        </p:spPr>
        <p:txBody>
          <a:bodyPr lIns="36576" tIns="36576" rIns="36576" bIns="36576"/>
          <a:lstStyle/>
          <a:p>
            <a:r>
              <a:rPr lang="fr-FR" altLang="fr-FR" sz="1600">
                <a:solidFill>
                  <a:srgbClr val="454547"/>
                </a:solidFill>
                <a:latin typeface="Arial" charset="0"/>
              </a:rPr>
              <a:t>Le véhicule industriel est l'outil de travail des entreprises de transport de personnes et de marchandises (camions, autocars, autobus).</a:t>
            </a:r>
          </a:p>
          <a:p>
            <a:endParaRPr lang="fr-FR" altLang="fr-FR" sz="1600">
              <a:solidFill>
                <a:srgbClr val="454547"/>
              </a:solidFill>
              <a:latin typeface="Arial" charset="0"/>
            </a:endParaRPr>
          </a:p>
          <a:p>
            <a:r>
              <a:rPr lang="fr-FR" altLang="fr-FR" sz="1600">
                <a:solidFill>
                  <a:srgbClr val="454547"/>
                </a:solidFill>
                <a:latin typeface="Arial" charset="0"/>
              </a:rPr>
              <a:t>Sa technologie en continuelle évolution exige un personnel performant pour sa maintenance.</a:t>
            </a:r>
            <a:r>
              <a:rPr lang="fr-FR" altLang="fr-FR" sz="1600" b="1">
                <a:solidFill>
                  <a:srgbClr val="000000"/>
                </a:solidFill>
                <a:latin typeface="Arial" charset="0"/>
              </a:rPr>
              <a:t> </a:t>
            </a:r>
            <a:endParaRPr lang="fr-FR" altLang="fr-FR" sz="1600">
              <a:latin typeface="Arial" charset="0"/>
            </a:endParaRPr>
          </a:p>
        </p:txBody>
      </p:sp>
      <p:pic>
        <p:nvPicPr>
          <p:cNvPr id="5" name="Image 4" descr="12 Monument Valley (33).jpg"/>
          <p:cNvPicPr>
            <a:picLocks noChangeAspect="1"/>
          </p:cNvPicPr>
          <p:nvPr/>
        </p:nvPicPr>
        <p:blipFill>
          <a:blip r:embed="rId2" cstate="print"/>
          <a:srcRect b="6393"/>
          <a:stretch>
            <a:fillRect/>
          </a:stretch>
        </p:blipFill>
        <p:spPr>
          <a:xfrm>
            <a:off x="3276600" y="1916113"/>
            <a:ext cx="5435600" cy="3816350"/>
          </a:xfrm>
          <a:prstGeom prst="rect">
            <a:avLst/>
          </a:prstGeom>
          <a:ln>
            <a:solidFill>
              <a:schemeClr val="accent6">
                <a:lumMod val="75000"/>
              </a:schemeClr>
            </a:solidFill>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Box 2"/>
          <p:cNvSpPr txBox="1">
            <a:spLocks noChangeArrowheads="1"/>
          </p:cNvSpPr>
          <p:nvPr/>
        </p:nvSpPr>
        <p:spPr bwMode="auto">
          <a:xfrm>
            <a:off x="395288" y="260350"/>
            <a:ext cx="3084512" cy="360363"/>
          </a:xfrm>
          <a:prstGeom prst="rect">
            <a:avLst/>
          </a:prstGeom>
          <a:solidFill>
            <a:srgbClr val="00CC66"/>
          </a:solidFill>
          <a:ln w="31750" algn="in">
            <a:solidFill>
              <a:srgbClr val="000000"/>
            </a:solidFill>
            <a:miter lim="800000"/>
            <a:headEnd/>
            <a:tailEnd/>
          </a:ln>
          <a:effectLst>
            <a:outerShdw dist="68392" dir="1308085" algn="ctr" rotWithShape="0">
              <a:srgbClr val="7F7F7F"/>
            </a:outerShdw>
          </a:effectLst>
        </p:spPr>
        <p:txBody>
          <a:bodyPr lIns="36195" tIns="36195" rIns="36195" bIns="36195"/>
          <a:lstStyle/>
          <a:p>
            <a:pPr algn="ctr"/>
            <a:r>
              <a:rPr lang="fr-FR" altLang="fr-FR" sz="1600">
                <a:solidFill>
                  <a:srgbClr val="000000"/>
                </a:solidFill>
                <a:latin typeface="Arial Black" pitchFamily="34" charset="0"/>
              </a:rPr>
              <a:t>VTR  :  Les formations</a:t>
            </a:r>
            <a:endParaRPr lang="fr-FR" altLang="fr-FR">
              <a:latin typeface="Arial" charset="0"/>
            </a:endParaRPr>
          </a:p>
        </p:txBody>
      </p:sp>
      <p:graphicFrame>
        <p:nvGraphicFramePr>
          <p:cNvPr id="3" name="Tableau 2"/>
          <p:cNvGraphicFramePr>
            <a:graphicFrameLocks noGrp="1"/>
          </p:cNvGraphicFramePr>
          <p:nvPr/>
        </p:nvGraphicFramePr>
        <p:xfrm>
          <a:off x="395288" y="692150"/>
          <a:ext cx="8353425" cy="4608513"/>
        </p:xfrm>
        <a:graphic>
          <a:graphicData uri="http://schemas.openxmlformats.org/drawingml/2006/table">
            <a:tbl>
              <a:tblPr firstRow="1" bandRow="1">
                <a:tableStyleId>{21E4AEA4-8DFA-4A89-87EB-49C32662AFE0}</a:tableStyleId>
              </a:tblPr>
              <a:tblGrid>
                <a:gridCol w="2032121"/>
                <a:gridCol w="2720690"/>
                <a:gridCol w="3600614"/>
              </a:tblGrid>
              <a:tr h="4608513">
                <a:tc>
                  <a:txBody>
                    <a:bodyPr/>
                    <a:lstStyle/>
                    <a:p>
                      <a:pPr marL="0" marR="0" indent="0" algn="l">
                        <a:spcBef>
                          <a:spcPts val="0"/>
                        </a:spcBef>
                        <a:spcAft>
                          <a:spcPts val="598"/>
                        </a:spcAft>
                      </a:pPr>
                      <a:r>
                        <a:rPr kumimoji="0" lang="fr-FR" sz="1600" b="1" i="0" u="none" strike="noStrike" cap="none" normalizeH="0" baseline="0" dirty="0" smtClean="0">
                          <a:ln>
                            <a:noFill/>
                          </a:ln>
                          <a:solidFill>
                            <a:srgbClr val="000000"/>
                          </a:solidFill>
                          <a:effectLst/>
                          <a:latin typeface="Arial" pitchFamily="34" charset="0"/>
                          <a:cs typeface="Arial" pitchFamily="34" charset="0"/>
                        </a:rPr>
                        <a:t>CAP Maintenance des véhicules option </a:t>
                      </a:r>
                      <a:r>
                        <a:rPr lang="fr-FR" sz="1600" b="1" kern="1400" dirty="0" smtClean="0">
                          <a:solidFill>
                            <a:srgbClr val="000000"/>
                          </a:solidFill>
                          <a:latin typeface="Arial"/>
                        </a:rPr>
                        <a:t>"Véhicules Transport Routier"</a:t>
                      </a:r>
                      <a:endParaRPr lang="fr-FR" sz="1400" kern="1400" dirty="0" smtClean="0">
                        <a:solidFill>
                          <a:srgbClr val="000000"/>
                        </a:solidFill>
                        <a:latin typeface="Perpetua"/>
                      </a:endParaRPr>
                    </a:p>
                    <a:p>
                      <a:pPr marL="0" marR="0" lvl="0" indent="0" algn="l" defTabSz="914400" rtl="0" eaLnBrk="1" fontAlgn="base" latinLnBrk="0" hangingPunct="1">
                        <a:lnSpc>
                          <a:spcPct val="100000"/>
                        </a:lnSpc>
                        <a:spcBef>
                          <a:spcPct val="0"/>
                        </a:spcBef>
                        <a:spcAft>
                          <a:spcPts val="150"/>
                        </a:spcAft>
                        <a:buClrTx/>
                        <a:buSzTx/>
                        <a:buFontTx/>
                        <a:buNone/>
                        <a:tabLst/>
                        <a:defRPr/>
                      </a:pPr>
                      <a:r>
                        <a:rPr kumimoji="0" lang="fr-FR" sz="1600" b="1" i="0" u="none" strike="noStrike" cap="none" normalizeH="0" baseline="0" dirty="0" smtClean="0">
                          <a:ln>
                            <a:noFill/>
                          </a:ln>
                          <a:solidFill>
                            <a:srgbClr val="000000"/>
                          </a:solidFill>
                          <a:effectLst/>
                          <a:latin typeface="Arial" pitchFamily="34" charset="0"/>
                          <a:cs typeface="Arial" pitchFamily="34" charset="0"/>
                        </a:rPr>
                        <a:t> </a:t>
                      </a:r>
                    </a:p>
                    <a:p>
                      <a:pPr marL="0" marR="0" lvl="0" indent="0" algn="l" defTabSz="914400" rtl="0" eaLnBrk="1" fontAlgn="base" latinLnBrk="0" hangingPunct="1">
                        <a:lnSpc>
                          <a:spcPct val="100000"/>
                        </a:lnSpc>
                        <a:spcBef>
                          <a:spcPct val="0"/>
                        </a:spcBef>
                        <a:spcAft>
                          <a:spcPts val="150"/>
                        </a:spcAft>
                        <a:buClrTx/>
                        <a:buSzTx/>
                        <a:buFontTx/>
                        <a:buNone/>
                        <a:tabLst/>
                      </a:pPr>
                      <a:endParaRPr kumimoji="0" lang="fr-FR" sz="1600" b="1" i="0" u="none" strike="noStrike" cap="none" normalizeH="0" baseline="0" dirty="0" smtClean="0">
                        <a:ln>
                          <a:noFill/>
                        </a:ln>
                        <a:solidFill>
                          <a:srgbClr val="000000"/>
                        </a:solidFill>
                        <a:effectLst/>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Pts val="1200"/>
                        <a:buFont typeface="Symbol" pitchFamily="18" charset="2"/>
                        <a:buChar char="·"/>
                        <a:tabLst/>
                      </a:pPr>
                      <a:r>
                        <a:rPr kumimoji="0" lang="fr-FR" sz="1600" b="0" i="0" u="none" strike="noStrike" cap="none" normalizeH="0" baseline="0" dirty="0" smtClean="0">
                          <a:ln>
                            <a:noFill/>
                          </a:ln>
                          <a:solidFill>
                            <a:srgbClr val="454547"/>
                          </a:solidFill>
                          <a:effectLst/>
                          <a:latin typeface="Arial" pitchFamily="34" charset="0"/>
                          <a:cs typeface="Arial" pitchFamily="34" charset="0"/>
                        </a:rPr>
                        <a:t> 2 années de formation</a:t>
                      </a:r>
                    </a:p>
                    <a:p>
                      <a:pPr marL="0" marR="0" lvl="0" indent="0" algn="l" defTabSz="914400" rtl="0" eaLnBrk="1" fontAlgn="base" latinLnBrk="0" hangingPunct="1">
                        <a:lnSpc>
                          <a:spcPct val="100000"/>
                        </a:lnSpc>
                        <a:spcBef>
                          <a:spcPct val="0"/>
                        </a:spcBef>
                        <a:spcAft>
                          <a:spcPct val="0"/>
                        </a:spcAft>
                        <a:buClrTx/>
                        <a:buSzPts val="1200"/>
                        <a:buFont typeface="Symbol" pitchFamily="18" charset="2"/>
                        <a:buChar char="·"/>
                        <a:tabLst/>
                      </a:pPr>
                      <a:endParaRPr kumimoji="0" lang="fr-FR" sz="1600" b="0" i="0" u="none" strike="noStrike" cap="none" normalizeH="0" baseline="0" dirty="0" smtClean="0">
                        <a:ln>
                          <a:noFill/>
                        </a:ln>
                        <a:solidFill>
                          <a:srgbClr val="454547"/>
                        </a:solidFill>
                        <a:effectLst/>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ts val="1125"/>
                        </a:spcAft>
                        <a:buClrTx/>
                        <a:buSzTx/>
                        <a:buFontTx/>
                        <a:buNone/>
                        <a:tabLst/>
                      </a:pPr>
                      <a:r>
                        <a:rPr kumimoji="0" lang="fr-FR" sz="1600" b="0" i="0" u="none" strike="noStrike" cap="none" normalizeH="0" baseline="0" dirty="0" smtClean="0">
                          <a:ln>
                            <a:noFill/>
                          </a:ln>
                          <a:solidFill>
                            <a:srgbClr val="454547"/>
                          </a:solidFill>
                          <a:effectLst/>
                          <a:latin typeface="Arial" pitchFamily="34" charset="0"/>
                          <a:cs typeface="Arial" pitchFamily="34" charset="0"/>
                        </a:rPr>
                        <a:t>Niveau d’entrée : 3</a:t>
                      </a:r>
                      <a:r>
                        <a:rPr kumimoji="0" lang="fr-FR" sz="1600" b="0" i="0" u="none" strike="noStrike" cap="none" normalizeH="0" baseline="30000" dirty="0" smtClean="0">
                          <a:ln>
                            <a:noFill/>
                          </a:ln>
                          <a:solidFill>
                            <a:srgbClr val="454547"/>
                          </a:solidFill>
                          <a:effectLst/>
                          <a:latin typeface="Arial" pitchFamily="34" charset="0"/>
                          <a:cs typeface="Arial" pitchFamily="34" charset="0"/>
                        </a:rPr>
                        <a:t>ème</a:t>
                      </a:r>
                      <a:r>
                        <a:rPr kumimoji="0" lang="fr-FR" sz="1600" b="0" i="0" u="none" strike="noStrike" cap="none" normalizeH="0" baseline="0" dirty="0" smtClean="0">
                          <a:ln>
                            <a:noFill/>
                          </a:ln>
                          <a:solidFill>
                            <a:srgbClr val="454547"/>
                          </a:solidFill>
                          <a:effectLst/>
                          <a:latin typeface="Arial" pitchFamily="34" charset="0"/>
                          <a:cs typeface="Arial" pitchFamily="34" charset="0"/>
                        </a:rPr>
                        <a:t>  de collège.</a:t>
                      </a:r>
                    </a:p>
                    <a:p>
                      <a:endParaRPr lang="fr-FR" sz="1600" dirty="0"/>
                    </a:p>
                  </a:txBody>
                  <a:tcPr marL="91445" marR="9144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a:spcBef>
                          <a:spcPts val="0"/>
                        </a:spcBef>
                        <a:spcAft>
                          <a:spcPts val="598"/>
                        </a:spcAft>
                      </a:pPr>
                      <a:r>
                        <a:rPr kumimoji="0" lang="fr-FR" sz="1600" b="1" i="0" u="none" strike="noStrike" cap="none" normalizeH="0" baseline="0" dirty="0" smtClean="0">
                          <a:ln>
                            <a:noFill/>
                          </a:ln>
                          <a:solidFill>
                            <a:srgbClr val="000000"/>
                          </a:solidFill>
                          <a:effectLst/>
                          <a:latin typeface="Arial" pitchFamily="34" charset="0"/>
                          <a:cs typeface="Arial" pitchFamily="34" charset="0"/>
                        </a:rPr>
                        <a:t>BAC Professionnel Maintenance Automobile option A </a:t>
                      </a:r>
                      <a:r>
                        <a:rPr lang="fr-FR" sz="1600" b="1" kern="1400" dirty="0" smtClean="0">
                          <a:solidFill>
                            <a:srgbClr val="000000"/>
                          </a:solidFill>
                          <a:latin typeface="Arial"/>
                        </a:rPr>
                        <a:t>"Véhicules Industriels"</a:t>
                      </a:r>
                      <a:endParaRPr kumimoji="0" lang="fr-FR" sz="1600" b="1" i="0" u="none" strike="noStrike" cap="none" normalizeH="0" baseline="0" dirty="0" smtClean="0">
                        <a:ln>
                          <a:noFill/>
                        </a:ln>
                        <a:solidFill>
                          <a:srgbClr val="000000"/>
                        </a:solidFill>
                        <a:effectLst/>
                        <a:latin typeface="Arial" pitchFamily="34" charset="0"/>
                        <a:cs typeface="Arial" pitchFamily="34" charset="0"/>
                      </a:endParaRPr>
                    </a:p>
                    <a:p>
                      <a:pPr lvl="0" fontAlgn="base">
                        <a:spcBef>
                          <a:spcPct val="0"/>
                        </a:spcBef>
                        <a:spcAft>
                          <a:spcPct val="0"/>
                        </a:spcAft>
                        <a:buSzPts val="1200"/>
                        <a:buFont typeface="Symbol" pitchFamily="18" charset="2"/>
                        <a:buChar char="·"/>
                      </a:pPr>
                      <a:r>
                        <a:rPr kumimoji="0" lang="fr-FR" sz="1600" b="0" i="0" u="none" strike="noStrike" cap="none" normalizeH="0" baseline="0" dirty="0" smtClean="0">
                          <a:ln>
                            <a:noFill/>
                          </a:ln>
                          <a:solidFill>
                            <a:srgbClr val="454547"/>
                          </a:solidFill>
                          <a:effectLst/>
                          <a:latin typeface="Arial" pitchFamily="34" charset="0"/>
                          <a:cs typeface="Arial" pitchFamily="34" charset="0"/>
                        </a:rPr>
                        <a:t> 3 années de formation</a:t>
                      </a:r>
                    </a:p>
                    <a:p>
                      <a:pPr lvl="0" fontAlgn="base">
                        <a:spcBef>
                          <a:spcPct val="0"/>
                        </a:spcBef>
                        <a:spcAft>
                          <a:spcPct val="0"/>
                        </a:spcAft>
                        <a:buSzPts val="1200"/>
                        <a:buFont typeface="Symbol" pitchFamily="18" charset="2"/>
                        <a:buChar char="·"/>
                      </a:pPr>
                      <a:endParaRPr kumimoji="0" lang="fr-FR" sz="1600" b="0" i="0" u="none" strike="noStrike" cap="none" normalizeH="0" baseline="0" dirty="0" smtClean="0">
                        <a:ln>
                          <a:noFill/>
                        </a:ln>
                        <a:solidFill>
                          <a:srgbClr val="454547"/>
                        </a:solidFill>
                        <a:effectLst/>
                        <a:latin typeface="Arial" pitchFamily="34" charset="0"/>
                        <a:cs typeface="Arial" pitchFamily="34" charset="0"/>
                      </a:endParaRPr>
                    </a:p>
                    <a:p>
                      <a:pPr lvl="0" fontAlgn="base">
                        <a:spcBef>
                          <a:spcPct val="0"/>
                        </a:spcBef>
                        <a:spcAft>
                          <a:spcPct val="0"/>
                        </a:spcAft>
                        <a:buSzPts val="1200"/>
                        <a:buFont typeface="Symbol" pitchFamily="18" charset="2"/>
                        <a:buChar char="·"/>
                      </a:pPr>
                      <a:r>
                        <a:rPr kumimoji="0" lang="fr-FR" sz="1600" b="0" i="0" u="none" strike="noStrike" cap="none" normalizeH="0" baseline="0" dirty="0" smtClean="0">
                          <a:ln>
                            <a:noFill/>
                          </a:ln>
                          <a:solidFill>
                            <a:srgbClr val="454547"/>
                          </a:solidFill>
                          <a:effectLst/>
                          <a:latin typeface="Arial" pitchFamily="34" charset="0"/>
                          <a:cs typeface="Arial" pitchFamily="34" charset="0"/>
                        </a:rPr>
                        <a:t> Niveau d’entrée : 3</a:t>
                      </a:r>
                      <a:r>
                        <a:rPr kumimoji="0" lang="fr-FR" sz="1600" b="0" i="0" u="none" strike="noStrike" cap="none" normalizeH="0" baseline="30000" dirty="0" smtClean="0">
                          <a:ln>
                            <a:noFill/>
                          </a:ln>
                          <a:solidFill>
                            <a:srgbClr val="454547"/>
                          </a:solidFill>
                          <a:effectLst/>
                          <a:latin typeface="Arial" pitchFamily="34" charset="0"/>
                          <a:cs typeface="Arial" pitchFamily="34" charset="0"/>
                        </a:rPr>
                        <a:t>ème</a:t>
                      </a:r>
                      <a:r>
                        <a:rPr kumimoji="0" lang="fr-FR" sz="1600" b="0" i="0" u="none" strike="noStrike" cap="none" normalizeH="0" baseline="0" dirty="0" smtClean="0">
                          <a:ln>
                            <a:noFill/>
                          </a:ln>
                          <a:solidFill>
                            <a:srgbClr val="454547"/>
                          </a:solidFill>
                          <a:effectLst/>
                          <a:latin typeface="Arial" pitchFamily="34" charset="0"/>
                          <a:cs typeface="Arial" pitchFamily="34" charset="0"/>
                        </a:rPr>
                        <a:t>  de collège.</a:t>
                      </a:r>
                    </a:p>
                    <a:p>
                      <a:pPr marL="0" marR="0" indent="0" algn="l">
                        <a:spcBef>
                          <a:spcPts val="0"/>
                        </a:spcBef>
                        <a:spcAft>
                          <a:spcPts val="0"/>
                        </a:spcAft>
                      </a:pPr>
                      <a:r>
                        <a:rPr lang="fr-FR" sz="1600" b="0" kern="1400" dirty="0" smtClean="0">
                          <a:solidFill>
                            <a:srgbClr val="454547"/>
                          </a:solidFill>
                          <a:latin typeface="Arial"/>
                        </a:rPr>
                        <a:t>La durée du diplôme peut être ramenée à 2 ans pour les jeunes titulaires d’un CAP ou d’un BEP d’une filière mécanique. Par rapport au CAP, ce diplôme met l’accent sur les notions de diagnostic et de paramétrage des moteurs à l’aide de l’outil informatique.</a:t>
                      </a:r>
                      <a:endParaRPr lang="fr-FR" sz="1600" b="0" kern="1400" dirty="0" smtClean="0">
                        <a:solidFill>
                          <a:srgbClr val="000000"/>
                        </a:solidFill>
                        <a:latin typeface="Perpetua"/>
                      </a:endParaRPr>
                    </a:p>
                  </a:txBody>
                  <a:tcPr marL="91445" marR="9144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0" fontAlgn="base">
                        <a:spcBef>
                          <a:spcPct val="0"/>
                        </a:spcBef>
                        <a:spcAft>
                          <a:spcPts val="150"/>
                        </a:spcAft>
                      </a:pPr>
                      <a:r>
                        <a:rPr kumimoji="0" lang="fr-FR" sz="1600" b="1" i="0" u="none" strike="noStrike" cap="none" normalizeH="0" baseline="0" dirty="0" smtClean="0">
                          <a:ln>
                            <a:noFill/>
                          </a:ln>
                          <a:solidFill>
                            <a:srgbClr val="000000"/>
                          </a:solidFill>
                          <a:effectLst/>
                          <a:latin typeface="Arial" pitchFamily="34" charset="0"/>
                          <a:cs typeface="Arial" pitchFamily="34" charset="0"/>
                        </a:rPr>
                        <a:t>BTS Après Vente Automobile option </a:t>
                      </a:r>
                      <a:r>
                        <a:rPr lang="fr-FR" sz="1600" b="1" kern="1400" dirty="0" smtClean="0">
                          <a:solidFill>
                            <a:srgbClr val="000000"/>
                          </a:solidFill>
                          <a:latin typeface="Arial"/>
                        </a:rPr>
                        <a:t>"Véhicules Industriels"</a:t>
                      </a:r>
                      <a:r>
                        <a:rPr kumimoji="0" lang="fr-FR" sz="1600" b="1" i="0" u="none" strike="noStrike" cap="none" normalizeH="0" baseline="0" dirty="0" smtClean="0">
                          <a:ln>
                            <a:noFill/>
                          </a:ln>
                          <a:solidFill>
                            <a:srgbClr val="000000"/>
                          </a:solidFill>
                          <a:effectLst/>
                          <a:latin typeface="Arial" pitchFamily="34" charset="0"/>
                          <a:cs typeface="Arial" pitchFamily="34" charset="0"/>
                        </a:rPr>
                        <a:t> </a:t>
                      </a:r>
                    </a:p>
                    <a:p>
                      <a:pPr lvl="0" fontAlgn="base">
                        <a:spcBef>
                          <a:spcPct val="0"/>
                        </a:spcBef>
                        <a:spcAft>
                          <a:spcPts val="150"/>
                        </a:spcAft>
                      </a:pPr>
                      <a:endParaRPr kumimoji="0" lang="fr-FR" sz="1600" b="1" i="0" u="none" strike="noStrike" cap="none" normalizeH="0" baseline="0" dirty="0" smtClean="0">
                        <a:ln>
                          <a:noFill/>
                        </a:ln>
                        <a:solidFill>
                          <a:srgbClr val="000000"/>
                        </a:solidFill>
                        <a:effectLst/>
                        <a:latin typeface="Arial" pitchFamily="34" charset="0"/>
                        <a:cs typeface="Arial" pitchFamily="34" charset="0"/>
                      </a:endParaRPr>
                    </a:p>
                    <a:p>
                      <a:pPr lvl="0" fontAlgn="base">
                        <a:spcBef>
                          <a:spcPct val="0"/>
                        </a:spcBef>
                        <a:spcAft>
                          <a:spcPct val="0"/>
                        </a:spcAft>
                        <a:buSzPts val="1200"/>
                        <a:buFont typeface="Symbol" pitchFamily="18" charset="2"/>
                        <a:buChar char="·"/>
                      </a:pPr>
                      <a:r>
                        <a:rPr kumimoji="0" lang="fr-FR" sz="1600" b="0" i="0" u="none" strike="noStrike" cap="none" normalizeH="0" baseline="0" dirty="0" smtClean="0">
                          <a:ln>
                            <a:noFill/>
                          </a:ln>
                          <a:solidFill>
                            <a:srgbClr val="454547"/>
                          </a:solidFill>
                          <a:effectLst/>
                          <a:latin typeface="Arial" pitchFamily="34" charset="0"/>
                          <a:cs typeface="Arial" pitchFamily="34" charset="0"/>
                        </a:rPr>
                        <a:t> 2 années de formation</a:t>
                      </a:r>
                    </a:p>
                    <a:p>
                      <a:pPr lvl="0" fontAlgn="base">
                        <a:spcBef>
                          <a:spcPct val="0"/>
                        </a:spcBef>
                        <a:spcAft>
                          <a:spcPct val="0"/>
                        </a:spcAft>
                        <a:buSzPts val="1200"/>
                        <a:buFont typeface="Symbol" pitchFamily="18" charset="2"/>
                        <a:buChar char="·"/>
                      </a:pPr>
                      <a:endParaRPr kumimoji="0" lang="fr-FR" sz="1600" b="0" i="0" u="none" strike="noStrike" cap="none" normalizeH="0" baseline="0" dirty="0" smtClean="0">
                        <a:ln>
                          <a:noFill/>
                        </a:ln>
                        <a:solidFill>
                          <a:srgbClr val="454547"/>
                        </a:solidFill>
                        <a:effectLst/>
                        <a:latin typeface="Arial" pitchFamily="34" charset="0"/>
                        <a:cs typeface="Arial" pitchFamily="34" charset="0"/>
                      </a:endParaRPr>
                    </a:p>
                    <a:p>
                      <a:pPr lvl="0" fontAlgn="base">
                        <a:spcBef>
                          <a:spcPct val="0"/>
                        </a:spcBef>
                        <a:spcAft>
                          <a:spcPct val="0"/>
                        </a:spcAft>
                        <a:buSzPts val="1200"/>
                        <a:buFont typeface="Symbol" pitchFamily="18" charset="2"/>
                        <a:buChar char="·"/>
                      </a:pPr>
                      <a:r>
                        <a:rPr kumimoji="0" lang="fr-FR" sz="1600" b="0" i="0" u="none" strike="noStrike" cap="none" normalizeH="0" baseline="0" dirty="0" smtClean="0">
                          <a:ln>
                            <a:noFill/>
                          </a:ln>
                          <a:solidFill>
                            <a:srgbClr val="454547"/>
                          </a:solidFill>
                          <a:effectLst/>
                          <a:latin typeface="Arial" pitchFamily="34" charset="0"/>
                          <a:cs typeface="Arial" pitchFamily="34" charset="0"/>
                        </a:rPr>
                        <a:t> Niveau d’entrée : Titulaire d’un BAC Professionnel du secteur automobile ou d’un BAC technique d’une filière industrielle.</a:t>
                      </a:r>
                    </a:p>
                    <a:p>
                      <a:pPr lvl="0" fontAlgn="base">
                        <a:spcBef>
                          <a:spcPct val="0"/>
                        </a:spcBef>
                        <a:spcAft>
                          <a:spcPct val="0"/>
                        </a:spcAft>
                        <a:buSzPts val="1200"/>
                        <a:buFont typeface="Symbol" pitchFamily="18" charset="2"/>
                        <a:buChar char="·"/>
                      </a:pPr>
                      <a:endParaRPr kumimoji="0" lang="fr-FR" sz="1600" b="0" i="0" u="none" strike="noStrike" cap="none" normalizeH="0" baseline="0" dirty="0" smtClean="0">
                        <a:ln>
                          <a:noFill/>
                        </a:ln>
                        <a:solidFill>
                          <a:srgbClr val="454547"/>
                        </a:solidFill>
                        <a:effectLst/>
                        <a:latin typeface="Arial" pitchFamily="34" charset="0"/>
                        <a:cs typeface="Arial" pitchFamily="34" charset="0"/>
                      </a:endParaRPr>
                    </a:p>
                    <a:p>
                      <a:pPr lvl="0" fontAlgn="base">
                        <a:spcBef>
                          <a:spcPct val="0"/>
                        </a:spcBef>
                        <a:spcAft>
                          <a:spcPct val="0"/>
                        </a:spcAft>
                      </a:pPr>
                      <a:r>
                        <a:rPr kumimoji="0" lang="fr-FR" sz="1600" b="0" i="0" u="none" strike="noStrike" cap="none" normalizeH="0" baseline="0" dirty="0" smtClean="0">
                          <a:ln>
                            <a:noFill/>
                          </a:ln>
                          <a:solidFill>
                            <a:srgbClr val="454547"/>
                          </a:solidFill>
                          <a:effectLst/>
                          <a:latin typeface="Arial" pitchFamily="34" charset="0"/>
                          <a:cs typeface="Arial" pitchFamily="34" charset="0"/>
                        </a:rPr>
                        <a:t>Accueil et réception de la clientèle, animation et encadrement d’une équipe, organisation des activités de maintenance, renforcement des connaissances techniques sont au programme de cette formation.</a:t>
                      </a:r>
                      <a:endParaRPr kumimoji="0" lang="fr-FR" sz="1600" b="0" i="0" u="none" strike="noStrike" cap="none" normalizeH="0" baseline="0" dirty="0" smtClean="0">
                        <a:ln>
                          <a:noFill/>
                        </a:ln>
                        <a:solidFill>
                          <a:schemeClr val="tx1"/>
                        </a:solidFill>
                        <a:effectLst/>
                        <a:latin typeface="Arial" pitchFamily="34" charset="0"/>
                        <a:cs typeface="Arial" pitchFamily="34" charset="0"/>
                      </a:endParaRPr>
                    </a:p>
                    <a:p>
                      <a:endParaRPr lang="fr-FR" sz="1600" dirty="0"/>
                    </a:p>
                  </a:txBody>
                  <a:tcPr marL="91445" marR="9144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
        <p:nvSpPr>
          <p:cNvPr id="20493" name="Text Box 3"/>
          <p:cNvSpPr txBox="1">
            <a:spLocks noChangeArrowheads="1"/>
          </p:cNvSpPr>
          <p:nvPr/>
        </p:nvSpPr>
        <p:spPr bwMode="auto">
          <a:xfrm>
            <a:off x="395288" y="5373688"/>
            <a:ext cx="3084512" cy="358775"/>
          </a:xfrm>
          <a:prstGeom prst="rect">
            <a:avLst/>
          </a:prstGeom>
          <a:solidFill>
            <a:srgbClr val="00CC66"/>
          </a:solidFill>
          <a:ln w="31750" algn="in">
            <a:solidFill>
              <a:srgbClr val="000000"/>
            </a:solidFill>
            <a:miter lim="800000"/>
            <a:headEnd/>
            <a:tailEnd/>
          </a:ln>
          <a:effectLst>
            <a:outerShdw dist="68392" dir="1308085" algn="ctr" rotWithShape="0">
              <a:srgbClr val="7F7F7F"/>
            </a:outerShdw>
          </a:effectLst>
        </p:spPr>
        <p:txBody>
          <a:bodyPr lIns="36195" tIns="36195" rIns="36195" bIns="36195"/>
          <a:lstStyle/>
          <a:p>
            <a:pPr algn="ctr"/>
            <a:r>
              <a:rPr lang="fr-FR" altLang="fr-FR" sz="1600">
                <a:solidFill>
                  <a:srgbClr val="000000"/>
                </a:solidFill>
                <a:latin typeface="Arial Black" pitchFamily="34" charset="0"/>
              </a:rPr>
              <a:t>Débouchés</a:t>
            </a:r>
            <a:endParaRPr lang="fr-FR" altLang="fr-FR">
              <a:latin typeface="Arial" charset="0"/>
            </a:endParaRPr>
          </a:p>
        </p:txBody>
      </p:sp>
      <p:sp>
        <p:nvSpPr>
          <p:cNvPr id="20494" name="Text Box 4"/>
          <p:cNvSpPr txBox="1">
            <a:spLocks noChangeArrowheads="1"/>
          </p:cNvSpPr>
          <p:nvPr/>
        </p:nvSpPr>
        <p:spPr bwMode="auto">
          <a:xfrm>
            <a:off x="3563938" y="5373688"/>
            <a:ext cx="5184775" cy="1150937"/>
          </a:xfrm>
          <a:prstGeom prst="rect">
            <a:avLst/>
          </a:prstGeom>
          <a:noFill/>
          <a:ln w="9525" algn="in">
            <a:solidFill>
              <a:schemeClr val="tx1"/>
            </a:solidFill>
            <a:miter lim="800000"/>
            <a:headEnd/>
            <a:tailEnd/>
          </a:ln>
        </p:spPr>
        <p:txBody>
          <a:bodyPr lIns="36576" tIns="36576" rIns="36576" bIns="36576"/>
          <a:lstStyle/>
          <a:p>
            <a:r>
              <a:rPr lang="fr-FR" altLang="fr-FR" sz="1400">
                <a:solidFill>
                  <a:srgbClr val="454547"/>
                </a:solidFill>
                <a:latin typeface="Arial" charset="0"/>
              </a:rPr>
              <a:t>Ce métier ne manque pas d’ouverture puisqu’il peut s’exercer dans différents secteurs : entreprises de transport, garages spécialisés dans la maintenance de véhicules industriels, concessionnaires, constructeurs de poids lourds, d’autocars ou d’autobus.</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468313" y="333375"/>
            <a:ext cx="8207375" cy="522288"/>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pPr algn="ctr" fontAlgn="auto">
              <a:spcBef>
                <a:spcPts val="0"/>
              </a:spcBef>
              <a:spcAft>
                <a:spcPts val="0"/>
              </a:spcAft>
              <a:defRPr/>
            </a:pPr>
            <a:r>
              <a:rPr lang="fr-FR" sz="2800" dirty="0"/>
              <a:t> </a:t>
            </a:r>
            <a:r>
              <a:rPr lang="fr-FR" sz="2800" b="1" i="1" dirty="0"/>
              <a:t>MMA : MAINTENANCE DES MATERIELS AGRICOLES</a:t>
            </a:r>
          </a:p>
        </p:txBody>
      </p:sp>
      <p:pic>
        <p:nvPicPr>
          <p:cNvPr id="4" name="Image 3" descr="C:\Mes DOCUMENTS\PHOTOS ECO\Photo janv 2010\DSC03488.JPG"/>
          <p:cNvPicPr>
            <a:picLocks noChangeAspect="1" noChangeArrowheads="1"/>
          </p:cNvPicPr>
          <p:nvPr/>
        </p:nvPicPr>
        <p:blipFill>
          <a:blip r:embed="rId2" cstate="print"/>
          <a:srcRect/>
          <a:stretch>
            <a:fillRect/>
          </a:stretch>
        </p:blipFill>
        <p:spPr bwMode="auto">
          <a:xfrm>
            <a:off x="5795963" y="1196975"/>
            <a:ext cx="2928937" cy="1655763"/>
          </a:xfrm>
          <a:prstGeom prst="rect">
            <a:avLst/>
          </a:prstGeom>
          <a:noFill/>
          <a:ln w="9525">
            <a:noFill/>
            <a:miter lim="800000"/>
            <a:headEnd/>
            <a:tailEnd/>
          </a:ln>
        </p:spPr>
      </p:pic>
      <p:sp>
        <p:nvSpPr>
          <p:cNvPr id="21508" name="ZoneTexte 4"/>
          <p:cNvSpPr txBox="1">
            <a:spLocks noChangeArrowheads="1"/>
          </p:cNvSpPr>
          <p:nvPr/>
        </p:nvSpPr>
        <p:spPr bwMode="auto">
          <a:xfrm>
            <a:off x="468313" y="1125538"/>
            <a:ext cx="5399087" cy="2800350"/>
          </a:xfrm>
          <a:prstGeom prst="rect">
            <a:avLst/>
          </a:prstGeom>
          <a:noFill/>
          <a:ln w="9525">
            <a:noFill/>
            <a:miter lim="800000"/>
            <a:headEnd/>
            <a:tailEnd/>
          </a:ln>
        </p:spPr>
        <p:txBody>
          <a:bodyPr>
            <a:spAutoFit/>
          </a:bodyPr>
          <a:lstStyle/>
          <a:p>
            <a:r>
              <a:rPr lang="fr-FR" altLang="fr-FR" sz="1600" b="1" u="sng"/>
              <a:t>LE METIER :</a:t>
            </a:r>
          </a:p>
          <a:p>
            <a:r>
              <a:rPr lang="fr-FR" altLang="fr-FR" sz="1600"/>
              <a:t>Le titulaire du baccalauréat professionnel « Maintenance des Matériels » est chargé, seul ou au sein d’une équipe, d’assurer:</a:t>
            </a:r>
          </a:p>
          <a:p>
            <a:r>
              <a:rPr lang="fr-FR" altLang="fr-FR" sz="1600"/>
              <a:t>- la maintenance et le contrôle des performances du matériel ;</a:t>
            </a:r>
          </a:p>
          <a:p>
            <a:r>
              <a:rPr lang="fr-FR" altLang="fr-FR" sz="1600"/>
              <a:t>- l’intervention, le diagnostic, la réparation, les réglages et le contrôle ;</a:t>
            </a:r>
          </a:p>
          <a:p>
            <a:r>
              <a:rPr lang="fr-FR" altLang="fr-FR" sz="1600"/>
              <a:t>- le conseil technique auprès des intervenants ;</a:t>
            </a:r>
          </a:p>
          <a:p>
            <a:r>
              <a:rPr lang="fr-FR" altLang="fr-FR" sz="1600"/>
              <a:t>- l’accueil et le conseil technique auprès de la clientèle et des utilisateurs ;</a:t>
            </a:r>
          </a:p>
          <a:p>
            <a:r>
              <a:rPr lang="fr-FR" altLang="fr-FR" sz="1600"/>
              <a:t>- la communication avec les services de l’entreprise et avec les partenaires extérieurs.</a:t>
            </a:r>
          </a:p>
        </p:txBody>
      </p:sp>
      <p:sp>
        <p:nvSpPr>
          <p:cNvPr id="21509" name="ZoneTexte 5"/>
          <p:cNvSpPr txBox="1">
            <a:spLocks noChangeArrowheads="1"/>
          </p:cNvSpPr>
          <p:nvPr/>
        </p:nvSpPr>
        <p:spPr bwMode="auto">
          <a:xfrm>
            <a:off x="611188" y="3933825"/>
            <a:ext cx="8064500" cy="2800350"/>
          </a:xfrm>
          <a:prstGeom prst="rect">
            <a:avLst/>
          </a:prstGeom>
          <a:noFill/>
          <a:ln w="9525">
            <a:noFill/>
            <a:miter lim="800000"/>
            <a:headEnd/>
            <a:tailEnd/>
          </a:ln>
        </p:spPr>
        <p:txBody>
          <a:bodyPr>
            <a:spAutoFit/>
          </a:bodyPr>
          <a:lstStyle/>
          <a:p>
            <a:r>
              <a:rPr lang="fr-FR" altLang="fr-FR" sz="1600" b="1" u="sng"/>
              <a:t>Champ professionnel </a:t>
            </a:r>
            <a:endParaRPr lang="fr-FR" altLang="fr-FR" sz="1600"/>
          </a:p>
          <a:p>
            <a:r>
              <a:rPr lang="fr-FR" altLang="fr-FR" sz="1600"/>
              <a:t>Les matériels concernés par le domaine de la maintenance du matériel sont :</a:t>
            </a:r>
          </a:p>
          <a:p>
            <a:r>
              <a:rPr lang="fr-FR" altLang="fr-FR" sz="1600"/>
              <a:t>• les tracteurs et le matériel agricole ;</a:t>
            </a:r>
          </a:p>
          <a:p>
            <a:r>
              <a:rPr lang="fr-FR" altLang="fr-FR" sz="1600"/>
              <a:t>• le matériel de récolte et de chantiers agraires ;</a:t>
            </a:r>
          </a:p>
          <a:p>
            <a:r>
              <a:rPr lang="fr-FR" altLang="fr-FR" sz="1600"/>
              <a:t>• le matériel et les engins de travaux publics ;</a:t>
            </a:r>
          </a:p>
          <a:p>
            <a:r>
              <a:rPr lang="fr-FR" altLang="fr-FR" sz="1600"/>
              <a:t>• le matériel de manutention ;</a:t>
            </a:r>
          </a:p>
          <a:p>
            <a:r>
              <a:rPr lang="fr-FR" altLang="fr-FR" sz="1600"/>
              <a:t>• le matériel de levage ;</a:t>
            </a:r>
          </a:p>
          <a:p>
            <a:r>
              <a:rPr lang="fr-FR" altLang="fr-FR" sz="1600"/>
              <a:t>• le matériel d'entretien des espaces verts, des parcs et jardins ;</a:t>
            </a:r>
          </a:p>
          <a:p>
            <a:r>
              <a:rPr lang="fr-FR" altLang="fr-FR" sz="1600"/>
              <a:t>• le matériel forestier ;</a:t>
            </a:r>
          </a:p>
          <a:p>
            <a:r>
              <a:rPr lang="fr-FR" altLang="fr-FR" sz="1600"/>
              <a:t>• Réaliser l’intervention,</a:t>
            </a:r>
          </a:p>
          <a:p>
            <a:r>
              <a:rPr lang="fr-FR" altLang="fr-FR" sz="1600"/>
              <a:t>• Restituer le matériel.</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 presetClass="entr" presetSubtype="1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468313" y="333375"/>
            <a:ext cx="8207375" cy="954088"/>
          </a:xfrm>
          <a:prstGeom prst="rect">
            <a:avLst/>
          </a:prstGeom>
        </p:spPr>
        <p:style>
          <a:lnRef idx="1">
            <a:schemeClr val="accent3"/>
          </a:lnRef>
          <a:fillRef idx="2">
            <a:schemeClr val="accent3"/>
          </a:fillRef>
          <a:effectRef idx="1">
            <a:schemeClr val="accent3"/>
          </a:effectRef>
          <a:fontRef idx="minor">
            <a:schemeClr val="dk1"/>
          </a:fontRef>
        </p:style>
        <p:txBody>
          <a:bodyPr>
            <a:spAutoFit/>
          </a:bodyPr>
          <a:lstStyle/>
          <a:p>
            <a:pPr algn="ctr" fontAlgn="auto">
              <a:spcBef>
                <a:spcPts val="0"/>
              </a:spcBef>
              <a:spcAft>
                <a:spcPts val="0"/>
              </a:spcAft>
              <a:defRPr/>
            </a:pPr>
            <a:r>
              <a:rPr lang="fr-FR" sz="2800" dirty="0">
                <a:solidFill>
                  <a:prstClr val="black"/>
                </a:solidFill>
              </a:rPr>
              <a:t> </a:t>
            </a:r>
            <a:r>
              <a:rPr lang="fr-FR" sz="2800" b="1" i="1" dirty="0">
                <a:solidFill>
                  <a:prstClr val="black"/>
                </a:solidFill>
              </a:rPr>
              <a:t>MV : MAINTENANCE DES VEHICULES </a:t>
            </a:r>
          </a:p>
          <a:p>
            <a:pPr algn="ctr" fontAlgn="auto">
              <a:spcBef>
                <a:spcPts val="0"/>
              </a:spcBef>
              <a:spcAft>
                <a:spcPts val="0"/>
              </a:spcAft>
              <a:defRPr/>
            </a:pPr>
            <a:r>
              <a:rPr lang="fr-FR" sz="2800" b="1" i="1" dirty="0">
                <a:solidFill>
                  <a:prstClr val="black"/>
                </a:solidFill>
              </a:rPr>
              <a:t>Option </a:t>
            </a:r>
            <a:r>
              <a:rPr lang="fr-FR" sz="2800" i="1" dirty="0">
                <a:solidFill>
                  <a:prstClr val="black"/>
                </a:solidFill>
              </a:rPr>
              <a:t>B</a:t>
            </a:r>
            <a:r>
              <a:rPr lang="fr-FR" sz="2800" b="1" i="1" dirty="0">
                <a:solidFill>
                  <a:prstClr val="black"/>
                </a:solidFill>
              </a:rPr>
              <a:t> :  VEHICULES TRANSPORT ROUTIER</a:t>
            </a:r>
          </a:p>
        </p:txBody>
      </p:sp>
      <p:sp>
        <p:nvSpPr>
          <p:cNvPr id="22531" name="Text Box 2"/>
          <p:cNvSpPr txBox="1">
            <a:spLocks noChangeArrowheads="1"/>
          </p:cNvSpPr>
          <p:nvPr/>
        </p:nvSpPr>
        <p:spPr bwMode="auto">
          <a:xfrm>
            <a:off x="468313" y="1341438"/>
            <a:ext cx="3084512" cy="428625"/>
          </a:xfrm>
          <a:prstGeom prst="rect">
            <a:avLst/>
          </a:prstGeom>
          <a:solidFill>
            <a:srgbClr val="00CC66"/>
          </a:solidFill>
          <a:ln w="31750" algn="in">
            <a:solidFill>
              <a:srgbClr val="000000"/>
            </a:solidFill>
            <a:miter lim="800000"/>
            <a:headEnd/>
            <a:tailEnd/>
          </a:ln>
          <a:effectLst>
            <a:outerShdw dist="68392" dir="1308085" algn="ctr" rotWithShape="0">
              <a:srgbClr val="7F7F7F"/>
            </a:outerShdw>
          </a:effectLst>
        </p:spPr>
        <p:txBody>
          <a:bodyPr lIns="36195" tIns="36195" rIns="36195" bIns="36195"/>
          <a:lstStyle/>
          <a:p>
            <a:pPr algn="ctr"/>
            <a:r>
              <a:rPr lang="fr-FR" altLang="fr-FR" sz="1600">
                <a:solidFill>
                  <a:srgbClr val="000000"/>
                </a:solidFill>
                <a:latin typeface="Arial Black" pitchFamily="34" charset="0"/>
              </a:rPr>
              <a:t>Présentation</a:t>
            </a:r>
            <a:endParaRPr lang="fr-FR" altLang="fr-FR">
              <a:solidFill>
                <a:srgbClr val="000000"/>
              </a:solidFill>
              <a:latin typeface="Arial" charset="0"/>
            </a:endParaRPr>
          </a:p>
        </p:txBody>
      </p:sp>
      <p:sp>
        <p:nvSpPr>
          <p:cNvPr id="22532" name="Text Box 3"/>
          <p:cNvSpPr txBox="1">
            <a:spLocks noChangeArrowheads="1"/>
          </p:cNvSpPr>
          <p:nvPr/>
        </p:nvSpPr>
        <p:spPr bwMode="auto">
          <a:xfrm>
            <a:off x="395288" y="2349500"/>
            <a:ext cx="2663825" cy="3024188"/>
          </a:xfrm>
          <a:prstGeom prst="rect">
            <a:avLst/>
          </a:prstGeom>
          <a:noFill/>
          <a:ln w="9525" algn="in">
            <a:noFill/>
            <a:miter lim="800000"/>
            <a:headEnd/>
            <a:tailEnd/>
          </a:ln>
        </p:spPr>
        <p:txBody>
          <a:bodyPr lIns="36576" tIns="36576" rIns="36576" bIns="36576"/>
          <a:lstStyle/>
          <a:p>
            <a:r>
              <a:rPr lang="fr-FR" altLang="fr-FR" sz="1600">
                <a:solidFill>
                  <a:srgbClr val="454547"/>
                </a:solidFill>
                <a:latin typeface="Arial" charset="0"/>
              </a:rPr>
              <a:t>Le véhicule industriel est l'outil de travail des entreprises de transport de personnes et de marchandises (camions, autocars, autobus).</a:t>
            </a:r>
          </a:p>
          <a:p>
            <a:endParaRPr lang="fr-FR" altLang="fr-FR" sz="1600">
              <a:solidFill>
                <a:srgbClr val="454547"/>
              </a:solidFill>
              <a:latin typeface="Arial" charset="0"/>
            </a:endParaRPr>
          </a:p>
          <a:p>
            <a:r>
              <a:rPr lang="fr-FR" altLang="fr-FR" sz="1600">
                <a:solidFill>
                  <a:srgbClr val="454547"/>
                </a:solidFill>
                <a:latin typeface="Arial" charset="0"/>
              </a:rPr>
              <a:t>Sa technologie en continuelle évolution exige un personnel performant pour sa maintenance.</a:t>
            </a:r>
            <a:r>
              <a:rPr lang="fr-FR" altLang="fr-FR" sz="1600" b="1">
                <a:solidFill>
                  <a:srgbClr val="000000"/>
                </a:solidFill>
                <a:latin typeface="Arial" charset="0"/>
              </a:rPr>
              <a:t> </a:t>
            </a:r>
            <a:endParaRPr lang="fr-FR" altLang="fr-FR" sz="1600">
              <a:solidFill>
                <a:srgbClr val="000000"/>
              </a:solidFill>
              <a:latin typeface="Arial" charset="0"/>
            </a:endParaRPr>
          </a:p>
        </p:txBody>
      </p:sp>
      <p:pic>
        <p:nvPicPr>
          <p:cNvPr id="5" name="Image 4" descr="12 Monument Valley (33).jpg"/>
          <p:cNvPicPr>
            <a:picLocks noChangeAspect="1"/>
          </p:cNvPicPr>
          <p:nvPr/>
        </p:nvPicPr>
        <p:blipFill>
          <a:blip r:embed="rId2" cstate="print"/>
          <a:srcRect b="6393"/>
          <a:stretch>
            <a:fillRect/>
          </a:stretch>
        </p:blipFill>
        <p:spPr>
          <a:xfrm>
            <a:off x="3276600" y="1916113"/>
            <a:ext cx="5435600" cy="3816350"/>
          </a:xfrm>
          <a:prstGeom prst="rect">
            <a:avLst/>
          </a:prstGeom>
          <a:ln>
            <a:solidFill>
              <a:schemeClr val="accent6">
                <a:lumMod val="75000"/>
              </a:schemeClr>
            </a:solidFill>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468313" y="333375"/>
            <a:ext cx="8207375" cy="954088"/>
          </a:xfrm>
          <a:prstGeom prst="rect">
            <a:avLst/>
          </a:prstGeom>
        </p:spPr>
        <p:style>
          <a:lnRef idx="1">
            <a:schemeClr val="accent1"/>
          </a:lnRef>
          <a:fillRef idx="2">
            <a:schemeClr val="accent1"/>
          </a:fillRef>
          <a:effectRef idx="1">
            <a:schemeClr val="accent1"/>
          </a:effectRef>
          <a:fontRef idx="minor">
            <a:schemeClr val="dk1"/>
          </a:fontRef>
        </p:style>
        <p:txBody>
          <a:bodyPr>
            <a:spAutoFit/>
          </a:bodyPr>
          <a:lstStyle/>
          <a:p>
            <a:pPr algn="ctr" fontAlgn="auto">
              <a:spcBef>
                <a:spcPts val="0"/>
              </a:spcBef>
              <a:spcAft>
                <a:spcPts val="0"/>
              </a:spcAft>
              <a:defRPr/>
            </a:pPr>
            <a:r>
              <a:rPr lang="fr-FR" sz="2800" dirty="0"/>
              <a:t> </a:t>
            </a:r>
            <a:r>
              <a:rPr lang="fr-FR" sz="2800" b="1" i="1" dirty="0"/>
              <a:t>MMEV : MAINTENANCE MATERIELS </a:t>
            </a:r>
          </a:p>
          <a:p>
            <a:pPr algn="ctr" fontAlgn="auto">
              <a:spcBef>
                <a:spcPts val="0"/>
              </a:spcBef>
              <a:spcAft>
                <a:spcPts val="0"/>
              </a:spcAft>
              <a:defRPr/>
            </a:pPr>
            <a:r>
              <a:rPr lang="fr-FR" sz="2800" b="1" i="1" dirty="0">
                <a:solidFill>
                  <a:prstClr val="black"/>
                </a:solidFill>
              </a:rPr>
              <a:t>ESPACE VERT</a:t>
            </a:r>
            <a:endParaRPr lang="fr-FR" sz="2800" i="1" dirty="0"/>
          </a:p>
        </p:txBody>
      </p:sp>
      <p:pic>
        <p:nvPicPr>
          <p:cNvPr id="3" name="Image 2" descr="C:\Mes DOCUMENTS\PHOTOS ECO\Photo ateliers ETS CBE\Section PJ (0)atelier.JPG"/>
          <p:cNvPicPr>
            <a:picLocks noChangeAspect="1" noChangeArrowheads="1"/>
          </p:cNvPicPr>
          <p:nvPr/>
        </p:nvPicPr>
        <p:blipFill>
          <a:blip r:embed="rId2" cstate="print"/>
          <a:srcRect b="34"/>
          <a:stretch>
            <a:fillRect/>
          </a:stretch>
        </p:blipFill>
        <p:spPr bwMode="auto">
          <a:xfrm>
            <a:off x="5508625" y="1484313"/>
            <a:ext cx="3173413" cy="2376487"/>
          </a:xfrm>
          <a:prstGeom prst="rect">
            <a:avLst/>
          </a:prstGeom>
          <a:noFill/>
          <a:ln w="9525">
            <a:noFill/>
            <a:miter lim="800000"/>
            <a:headEnd/>
            <a:tailEnd/>
          </a:ln>
        </p:spPr>
      </p:pic>
      <p:sp>
        <p:nvSpPr>
          <p:cNvPr id="23556" name="ZoneTexte 3"/>
          <p:cNvSpPr txBox="1">
            <a:spLocks noChangeArrowheads="1"/>
          </p:cNvSpPr>
          <p:nvPr/>
        </p:nvSpPr>
        <p:spPr bwMode="auto">
          <a:xfrm>
            <a:off x="468313" y="1412875"/>
            <a:ext cx="5183187" cy="3538538"/>
          </a:xfrm>
          <a:prstGeom prst="rect">
            <a:avLst/>
          </a:prstGeom>
          <a:noFill/>
          <a:ln w="9525">
            <a:noFill/>
            <a:miter lim="800000"/>
            <a:headEnd/>
            <a:tailEnd/>
          </a:ln>
        </p:spPr>
        <p:txBody>
          <a:bodyPr>
            <a:spAutoFit/>
          </a:bodyPr>
          <a:lstStyle/>
          <a:p>
            <a:r>
              <a:rPr lang="fr-FR" altLang="fr-FR" sz="1600" b="1" u="sng"/>
              <a:t>Définition </a:t>
            </a:r>
            <a:endParaRPr lang="fr-FR" altLang="fr-FR" sz="1600"/>
          </a:p>
          <a:p>
            <a:r>
              <a:rPr lang="fr-FR" altLang="fr-FR" sz="1600"/>
              <a:t>Le titulaire du CAP maintenance des matériels est amené à exercer ses activités dans la maintenance, le service et la location des matériels. Les principaux secteurs susceptibles de l’accueillir sont :</a:t>
            </a:r>
          </a:p>
          <a:p>
            <a:r>
              <a:rPr lang="fr-FR" altLang="fr-FR" sz="1600"/>
              <a:t>• Les artisans ruraux,</a:t>
            </a:r>
          </a:p>
          <a:p>
            <a:r>
              <a:rPr lang="fr-FR" altLang="fr-FR" sz="1600"/>
              <a:t>• Les concessionnaires et entreprises de distribution des matériels,</a:t>
            </a:r>
          </a:p>
          <a:p>
            <a:r>
              <a:rPr lang="fr-FR" altLang="fr-FR" sz="1600"/>
              <a:t>• Les entreprises de location des matériels, </a:t>
            </a:r>
          </a:p>
          <a:p>
            <a:r>
              <a:rPr lang="fr-FR" altLang="fr-FR" sz="1600"/>
              <a:t>• Les entreprises de service et de maintenance des matériels,</a:t>
            </a:r>
          </a:p>
          <a:p>
            <a:r>
              <a:rPr lang="fr-FR" altLang="fr-FR" sz="1600"/>
              <a:t>• Les services matériels d’entreprises du BTP ou de travaux agricoles,</a:t>
            </a:r>
          </a:p>
          <a:p>
            <a:r>
              <a:rPr lang="fr-FR" altLang="fr-FR" sz="1600"/>
              <a:t>• Les entreprises ou collectivités utilisatrices des matériels.</a:t>
            </a:r>
            <a:endParaRPr lang="fr-FR" altLang="fr-FR"/>
          </a:p>
        </p:txBody>
      </p:sp>
      <p:sp>
        <p:nvSpPr>
          <p:cNvPr id="23557" name="ZoneTexte 4"/>
          <p:cNvSpPr txBox="1">
            <a:spLocks noChangeArrowheads="1"/>
          </p:cNvSpPr>
          <p:nvPr/>
        </p:nvSpPr>
        <p:spPr bwMode="auto">
          <a:xfrm>
            <a:off x="539750" y="4941888"/>
            <a:ext cx="7920038" cy="1814512"/>
          </a:xfrm>
          <a:prstGeom prst="rect">
            <a:avLst/>
          </a:prstGeom>
          <a:noFill/>
          <a:ln w="9525">
            <a:noFill/>
            <a:miter lim="800000"/>
            <a:headEnd/>
            <a:tailEnd/>
          </a:ln>
        </p:spPr>
        <p:txBody>
          <a:bodyPr>
            <a:spAutoFit/>
          </a:bodyPr>
          <a:lstStyle/>
          <a:p>
            <a:r>
              <a:rPr lang="fr-FR" altLang="fr-FR" sz="1600" b="1" u="sng"/>
              <a:t>Evolutions et passerelles</a:t>
            </a:r>
            <a:endParaRPr lang="fr-FR" altLang="fr-FR" sz="1600"/>
          </a:p>
          <a:p>
            <a:r>
              <a:rPr lang="fr-FR" altLang="fr-FR" sz="1600"/>
              <a:t>Le CAP Maintenance des matérielles : option parcs et jardins permet aux candidats d'entrer dans la vie active en tant qu'employés qualifiés. Il permet également la poursuite d’études dans ce domaine dans le but de se perfectionner ou d’acquérir une seconde compétence.</a:t>
            </a:r>
          </a:p>
          <a:p>
            <a:r>
              <a:rPr lang="fr-FR" altLang="fr-FR" sz="1600"/>
              <a:t>Poursuite d’études possible après un CAP Maintenance des matériels : option parcs et jardins:</a:t>
            </a:r>
          </a:p>
          <a:p>
            <a:r>
              <a:rPr lang="fr-FR" altLang="fr-FR" sz="1600"/>
              <a:t>CQP : Certificat de Qualification Professionnelle</a:t>
            </a:r>
          </a:p>
          <a:p>
            <a:r>
              <a:rPr lang="fr-FR" altLang="fr-FR" sz="1600"/>
              <a:t>Bac pro en 2 ans</a:t>
            </a:r>
            <a:endParaRPr lang="fr-FR" altLang="fr-F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16"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in)">
                                      <p:cBhvr>
                                        <p:cTn id="7" dur="2000"/>
                                        <p:tgtEl>
                                          <p:spTgt spid="3"/>
                                        </p:tgtEl>
                                      </p:cBhvr>
                                    </p:animEffect>
                                  </p:childTnLst>
                                </p:cTn>
                              </p:par>
                              <p:par>
                                <p:cTn id="8" presetID="2" presetClass="entr" presetSubtype="4"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 calcmode="lin" valueType="num">
                                      <p:cBhvr additive="base">
                                        <p:cTn id="10" dur="2000" fill="hold"/>
                                        <p:tgtEl>
                                          <p:spTgt spid="3"/>
                                        </p:tgtEl>
                                        <p:attrNameLst>
                                          <p:attrName>ppt_x</p:attrName>
                                        </p:attrNameLst>
                                      </p:cBhvr>
                                      <p:tavLst>
                                        <p:tav tm="0">
                                          <p:val>
                                            <p:strVal val="#ppt_x"/>
                                          </p:val>
                                        </p:tav>
                                        <p:tav tm="100000">
                                          <p:val>
                                            <p:strVal val="#ppt_x"/>
                                          </p:val>
                                        </p:tav>
                                      </p:tavLst>
                                    </p:anim>
                                    <p:anim calcmode="lin" valueType="num">
                                      <p:cBhvr additive="base">
                                        <p:cTn id="11" dur="20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468313" y="333375"/>
            <a:ext cx="8207375" cy="954088"/>
          </a:xfrm>
          <a:prstGeom prst="rect">
            <a:avLst/>
          </a:prstGeom>
        </p:spPr>
        <p:style>
          <a:lnRef idx="1">
            <a:schemeClr val="accent3"/>
          </a:lnRef>
          <a:fillRef idx="2">
            <a:schemeClr val="accent3"/>
          </a:fillRef>
          <a:effectRef idx="1">
            <a:schemeClr val="accent3"/>
          </a:effectRef>
          <a:fontRef idx="minor">
            <a:schemeClr val="dk1"/>
          </a:fontRef>
        </p:style>
        <p:txBody>
          <a:bodyPr>
            <a:spAutoFit/>
          </a:bodyPr>
          <a:lstStyle/>
          <a:p>
            <a:pPr algn="ctr" fontAlgn="auto">
              <a:spcBef>
                <a:spcPts val="0"/>
              </a:spcBef>
              <a:spcAft>
                <a:spcPts val="0"/>
              </a:spcAft>
              <a:defRPr/>
            </a:pPr>
            <a:r>
              <a:rPr lang="fr-FR" sz="2800" b="1" i="1" dirty="0"/>
              <a:t> BAC PRO   spécialité</a:t>
            </a:r>
          </a:p>
          <a:p>
            <a:pPr algn="ctr" fontAlgn="auto">
              <a:spcBef>
                <a:spcPts val="0"/>
              </a:spcBef>
              <a:spcAft>
                <a:spcPts val="0"/>
              </a:spcAft>
              <a:defRPr/>
            </a:pPr>
            <a:r>
              <a:rPr lang="fr-FR" sz="2800" b="1" i="1" dirty="0"/>
              <a:t>REPARATION DES CARROSSERIES</a:t>
            </a:r>
          </a:p>
        </p:txBody>
      </p:sp>
      <p:sp>
        <p:nvSpPr>
          <p:cNvPr id="24579" name="ZoneTexte 3"/>
          <p:cNvSpPr txBox="1">
            <a:spLocks noChangeArrowheads="1"/>
          </p:cNvSpPr>
          <p:nvPr/>
        </p:nvSpPr>
        <p:spPr bwMode="auto">
          <a:xfrm>
            <a:off x="468313" y="1484313"/>
            <a:ext cx="4464050" cy="2524125"/>
          </a:xfrm>
          <a:prstGeom prst="rect">
            <a:avLst/>
          </a:prstGeom>
          <a:noFill/>
          <a:ln w="9525">
            <a:noFill/>
            <a:miter lim="800000"/>
            <a:headEnd/>
            <a:tailEnd/>
          </a:ln>
        </p:spPr>
        <p:txBody>
          <a:bodyPr>
            <a:spAutoFit/>
          </a:bodyPr>
          <a:lstStyle/>
          <a:p>
            <a:r>
              <a:rPr lang="fr-FR" altLang="fr-FR" sz="1600" b="1" u="sng"/>
              <a:t>LE METIER : </a:t>
            </a:r>
            <a:r>
              <a:rPr lang="fr-FR" altLang="fr-FR" sz="1400"/>
              <a:t>Le bachelier professionnel, spécialité réparation des carrosseries est un technicien qui intervient dans tout type d’entreprise de réparation des véhicules automobiles.</a:t>
            </a:r>
          </a:p>
          <a:p>
            <a:r>
              <a:rPr lang="fr-FR" altLang="fr-FR" sz="1600" b="1" u="sng"/>
              <a:t>SON ACTIVITE </a:t>
            </a:r>
            <a:r>
              <a:rPr lang="fr-FR" altLang="fr-FR" sz="1400"/>
              <a:t>consiste, au sein de l’équipe de réparation à réaliser : </a:t>
            </a:r>
          </a:p>
          <a:p>
            <a:r>
              <a:rPr lang="fr-FR" altLang="fr-FR" sz="1400"/>
              <a:t>- l’accueil du client et la réception de son véhicule</a:t>
            </a:r>
          </a:p>
          <a:p>
            <a:r>
              <a:rPr lang="fr-FR" altLang="fr-FR" sz="1400"/>
              <a:t>- le remplacement et la réparation des éléments détériorés</a:t>
            </a:r>
          </a:p>
          <a:p>
            <a:r>
              <a:rPr lang="fr-FR" altLang="fr-FR" sz="1400"/>
              <a:t>- le contrôle et la réparation des structures </a:t>
            </a:r>
          </a:p>
          <a:p>
            <a:r>
              <a:rPr lang="fr-FR" altLang="fr-FR" sz="1400"/>
              <a:t>- la préparation, la réalisation et le contrôle de la mise en peinture d’un élément de carrosserie</a:t>
            </a:r>
          </a:p>
        </p:txBody>
      </p:sp>
      <p:sp>
        <p:nvSpPr>
          <p:cNvPr id="24580" name="ZoneTexte 6"/>
          <p:cNvSpPr txBox="1">
            <a:spLocks noChangeArrowheads="1"/>
          </p:cNvSpPr>
          <p:nvPr/>
        </p:nvSpPr>
        <p:spPr bwMode="auto">
          <a:xfrm>
            <a:off x="468313" y="5084763"/>
            <a:ext cx="8351837" cy="1446212"/>
          </a:xfrm>
          <a:prstGeom prst="rect">
            <a:avLst/>
          </a:prstGeom>
          <a:noFill/>
          <a:ln w="9525">
            <a:noFill/>
            <a:miter lim="800000"/>
            <a:headEnd/>
            <a:tailEnd/>
          </a:ln>
        </p:spPr>
        <p:txBody>
          <a:bodyPr>
            <a:spAutoFit/>
          </a:bodyPr>
          <a:lstStyle/>
          <a:p>
            <a:r>
              <a:rPr lang="fr-FR" altLang="fr-FR" sz="1600" b="1" u="sng"/>
              <a:t>LES PERSPECTIVES D’EVOLUTION: </a:t>
            </a:r>
            <a:r>
              <a:rPr lang="fr-FR" altLang="fr-FR" sz="1400"/>
              <a:t>Le titulaire du BAC PROFESSIONNEL réparation des carrosseries à la possibilité de poursuivre ses études en faisant un BTS conception et réalisation des structures en bureau d’étude.</a:t>
            </a:r>
          </a:p>
          <a:p>
            <a:r>
              <a:rPr lang="fr-FR" altLang="fr-FR" sz="1600" b="1" u="sng"/>
              <a:t>FUTURS METIERS :</a:t>
            </a:r>
          </a:p>
          <a:p>
            <a:r>
              <a:rPr lang="fr-FR" altLang="fr-FR" sz="1400"/>
              <a:t>- ouvrier spécialisé carrossier réparateur et/ou peintre automobile </a:t>
            </a:r>
          </a:p>
          <a:p>
            <a:r>
              <a:rPr lang="fr-FR" altLang="fr-FR" sz="1400"/>
              <a:t>- chef d’atelier, chef d’équipe </a:t>
            </a:r>
          </a:p>
          <a:p>
            <a:r>
              <a:rPr lang="fr-FR" altLang="fr-FR" sz="1400"/>
              <a:t>- chef d’entreprise  </a:t>
            </a:r>
            <a:endParaRPr lang="fr-FR" altLang="fr-FR"/>
          </a:p>
        </p:txBody>
      </p:sp>
      <p:pic>
        <p:nvPicPr>
          <p:cNvPr id="8" name="Image 7" descr="CAR IM3.jpg"/>
          <p:cNvPicPr>
            <a:picLocks noChangeAspect="1"/>
          </p:cNvPicPr>
          <p:nvPr/>
        </p:nvPicPr>
        <p:blipFill>
          <a:blip r:embed="rId2" cstate="print"/>
          <a:srcRect/>
          <a:stretch>
            <a:fillRect/>
          </a:stretch>
        </p:blipFill>
        <p:spPr bwMode="auto">
          <a:xfrm>
            <a:off x="4859338" y="1484313"/>
            <a:ext cx="3816350" cy="2530475"/>
          </a:xfrm>
          <a:prstGeom prst="rect">
            <a:avLst/>
          </a:prstGeom>
          <a:noFill/>
          <a:ln w="9525">
            <a:noFill/>
            <a:miter lim="800000"/>
            <a:headEnd/>
            <a:tailEnd/>
          </a:ln>
        </p:spPr>
      </p:pic>
      <p:sp>
        <p:nvSpPr>
          <p:cNvPr id="24582" name="ZoneTexte 8"/>
          <p:cNvSpPr txBox="1">
            <a:spLocks noChangeArrowheads="1"/>
          </p:cNvSpPr>
          <p:nvPr/>
        </p:nvSpPr>
        <p:spPr bwMode="auto">
          <a:xfrm>
            <a:off x="468313" y="3860800"/>
            <a:ext cx="7991475" cy="1169988"/>
          </a:xfrm>
          <a:prstGeom prst="rect">
            <a:avLst/>
          </a:prstGeom>
          <a:noFill/>
          <a:ln w="9525">
            <a:noFill/>
            <a:miter lim="800000"/>
            <a:headEnd/>
            <a:tailEnd/>
          </a:ln>
        </p:spPr>
        <p:txBody>
          <a:bodyPr>
            <a:spAutoFit/>
          </a:bodyPr>
          <a:lstStyle/>
          <a:p>
            <a:r>
              <a:rPr lang="fr-FR" altLang="fr-FR" sz="1400"/>
              <a:t>- la remise en conformité des véhicules </a:t>
            </a:r>
          </a:p>
          <a:p>
            <a:r>
              <a:rPr lang="fr-FR" altLang="fr-FR" sz="1400"/>
              <a:t>- la finalisation de l’intervention </a:t>
            </a:r>
          </a:p>
          <a:p>
            <a:pPr>
              <a:buFontTx/>
              <a:buChar char="-"/>
            </a:pPr>
            <a:r>
              <a:rPr lang="fr-FR" altLang="fr-FR" sz="1400"/>
              <a:t>préparer le véhicule à la livraison et rendre compte des interventions  </a:t>
            </a:r>
          </a:p>
          <a:p>
            <a:pPr>
              <a:buFontTx/>
              <a:buChar char="-"/>
            </a:pPr>
            <a:r>
              <a:rPr lang="fr-FR" altLang="fr-FR" sz="1400"/>
              <a:t>Le titulaire du BAC PROFESSIONNEL réparation des carrosseries à la possibilité de poursuivre ses études en faisant un BTS conception et réalisation des structures en bureau d’étude.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4"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to="" calcmode="lin" valueType="num">
                                      <p:cBhvr>
                                        <p:cTn id="7" dur="1" fill="hold"/>
                                        <p:tgtEl>
                                          <p:spTgt spid="8"/>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468313" y="333375"/>
            <a:ext cx="8207375" cy="522288"/>
          </a:xfrm>
          <a:prstGeom prst="rect">
            <a:avLst/>
          </a:prstGeom>
        </p:spPr>
        <p:style>
          <a:lnRef idx="1">
            <a:schemeClr val="dk1"/>
          </a:lnRef>
          <a:fillRef idx="2">
            <a:schemeClr val="dk1"/>
          </a:fillRef>
          <a:effectRef idx="1">
            <a:schemeClr val="dk1"/>
          </a:effectRef>
          <a:fontRef idx="minor">
            <a:schemeClr val="dk1"/>
          </a:fontRef>
        </p:style>
        <p:txBody>
          <a:bodyPr>
            <a:spAutoFit/>
          </a:bodyPr>
          <a:lstStyle/>
          <a:p>
            <a:pPr algn="ctr" fontAlgn="auto">
              <a:spcBef>
                <a:spcPts val="0"/>
              </a:spcBef>
              <a:spcAft>
                <a:spcPts val="0"/>
              </a:spcAft>
              <a:defRPr/>
            </a:pPr>
            <a:r>
              <a:rPr lang="fr-FR" sz="2800" dirty="0"/>
              <a:t> </a:t>
            </a:r>
            <a:r>
              <a:rPr lang="fr-FR" sz="2800" b="1" i="1" dirty="0"/>
              <a:t>C.A.P   Spécialité     CARROSSERIE</a:t>
            </a:r>
          </a:p>
        </p:txBody>
      </p:sp>
      <p:sp>
        <p:nvSpPr>
          <p:cNvPr id="25603" name="ZoneTexte 3"/>
          <p:cNvSpPr txBox="1">
            <a:spLocks noChangeArrowheads="1"/>
          </p:cNvSpPr>
          <p:nvPr/>
        </p:nvSpPr>
        <p:spPr bwMode="auto">
          <a:xfrm>
            <a:off x="539750" y="987425"/>
            <a:ext cx="6048375" cy="5540375"/>
          </a:xfrm>
          <a:prstGeom prst="rect">
            <a:avLst/>
          </a:prstGeom>
          <a:noFill/>
          <a:ln w="9525">
            <a:noFill/>
            <a:miter lim="800000"/>
            <a:headEnd/>
            <a:tailEnd/>
          </a:ln>
        </p:spPr>
        <p:txBody>
          <a:bodyPr>
            <a:spAutoFit/>
          </a:bodyPr>
          <a:lstStyle/>
          <a:p>
            <a:r>
              <a:rPr lang="fr-FR" altLang="fr-FR"/>
              <a:t> </a:t>
            </a:r>
            <a:r>
              <a:rPr lang="fr-FR" altLang="fr-FR" sz="1600" b="1" u="sng"/>
              <a:t>LE METIER :</a:t>
            </a:r>
          </a:p>
          <a:p>
            <a:r>
              <a:rPr lang="fr-FR" altLang="fr-FR" sz="1600"/>
              <a:t> </a:t>
            </a:r>
          </a:p>
          <a:p>
            <a:r>
              <a:rPr lang="fr-FR" altLang="fr-FR" sz="1600"/>
              <a:t>Le titulaire du CAP réparation des carrosseries est un                                                                              opérateur qui intervient dans tout type d’entreprise</a:t>
            </a:r>
          </a:p>
          <a:p>
            <a:r>
              <a:rPr lang="fr-FR" altLang="fr-FR" sz="1600"/>
              <a:t>de réparation  des véhicules automobiles.</a:t>
            </a:r>
          </a:p>
          <a:p>
            <a:r>
              <a:rPr lang="fr-FR" altLang="fr-FR" sz="1600"/>
              <a:t> </a:t>
            </a:r>
          </a:p>
          <a:p>
            <a:r>
              <a:rPr lang="fr-FR" altLang="fr-FR" sz="1600"/>
              <a:t>SES ACTIVITES consistent, au sein de l’équipe de</a:t>
            </a:r>
          </a:p>
          <a:p>
            <a:r>
              <a:rPr lang="fr-FR" altLang="fr-FR" sz="1600"/>
              <a:t>réparation à : </a:t>
            </a:r>
          </a:p>
          <a:p>
            <a:r>
              <a:rPr lang="fr-FR" altLang="fr-FR" sz="1600"/>
              <a:t>- accueillir et orienter le client</a:t>
            </a:r>
          </a:p>
          <a:p>
            <a:r>
              <a:rPr lang="fr-FR" altLang="fr-FR" sz="1600"/>
              <a:t>- préparer son intervention sur le véhicule</a:t>
            </a:r>
          </a:p>
          <a:p>
            <a:r>
              <a:rPr lang="fr-FR" altLang="fr-FR" sz="1600"/>
              <a:t>- déposer et reposer des éléments de carrosserie</a:t>
            </a:r>
          </a:p>
          <a:p>
            <a:r>
              <a:rPr lang="fr-FR" altLang="fr-FR" sz="1600"/>
              <a:t>- réparer les éléments </a:t>
            </a:r>
          </a:p>
          <a:p>
            <a:r>
              <a:rPr lang="fr-FR" altLang="fr-FR" sz="1600"/>
              <a:t>- contrôler les structures des véhicules</a:t>
            </a:r>
          </a:p>
          <a:p>
            <a:r>
              <a:rPr lang="fr-FR" altLang="fr-FR" sz="1600"/>
              <a:t>- préparer la mise en peinture</a:t>
            </a:r>
          </a:p>
          <a:p>
            <a:pPr>
              <a:buFontTx/>
              <a:buChar char="-"/>
            </a:pPr>
            <a:r>
              <a:rPr lang="fr-FR" altLang="fr-FR" sz="1600"/>
              <a:t>préparer le véhicule à la livraison et rendre compte des interventions </a:t>
            </a:r>
          </a:p>
          <a:p>
            <a:endParaRPr lang="fr-FR" altLang="fr-FR" sz="1600"/>
          </a:p>
          <a:p>
            <a:r>
              <a:rPr lang="fr-FR" altLang="fr-FR" sz="1600" b="1" u="sng"/>
              <a:t>FUTURS METIERS :</a:t>
            </a:r>
            <a:r>
              <a:rPr lang="fr-FR" altLang="fr-FR" sz="1600"/>
              <a:t> </a:t>
            </a:r>
          </a:p>
          <a:p>
            <a:endParaRPr lang="fr-FR" altLang="fr-FR" sz="1600"/>
          </a:p>
          <a:p>
            <a:r>
              <a:rPr lang="fr-FR" altLang="fr-FR" sz="1600"/>
              <a:t>- ouvrier carrossier réparateur automobile </a:t>
            </a:r>
          </a:p>
          <a:p>
            <a:r>
              <a:rPr lang="fr-FR" altLang="fr-FR" sz="1600"/>
              <a:t>- ouvrier peintre automobile </a:t>
            </a:r>
          </a:p>
          <a:p>
            <a:r>
              <a:rPr lang="fr-FR" altLang="fr-FR" sz="1600"/>
              <a:t>- chef d’atelier </a:t>
            </a:r>
          </a:p>
          <a:p>
            <a:pPr>
              <a:buFontTx/>
              <a:buChar char="-"/>
            </a:pPr>
            <a:r>
              <a:rPr lang="fr-FR" altLang="fr-FR" sz="1600"/>
              <a:t>chef d’entreprise  </a:t>
            </a:r>
          </a:p>
        </p:txBody>
      </p:sp>
      <p:pic>
        <p:nvPicPr>
          <p:cNvPr id="5" name="Image 4" descr="F:\Cours rénovés CAP, BAC\Numérisations &amp; images\Ateliers\Blog025%20blog.jpg"/>
          <p:cNvPicPr>
            <a:picLocks noChangeAspect="1" noChangeArrowheads="1"/>
          </p:cNvPicPr>
          <p:nvPr/>
        </p:nvPicPr>
        <p:blipFill>
          <a:blip r:embed="rId2" cstate="print"/>
          <a:srcRect/>
          <a:stretch>
            <a:fillRect/>
          </a:stretch>
        </p:blipFill>
        <p:spPr bwMode="auto">
          <a:xfrm>
            <a:off x="5003800" y="1484313"/>
            <a:ext cx="3671888" cy="2305050"/>
          </a:xfrm>
          <a:prstGeom prst="rect">
            <a:avLst/>
          </a:prstGeom>
          <a:noFill/>
          <a:ln w="9525">
            <a:noFill/>
            <a:miter lim="800000"/>
            <a:headEnd/>
            <a:tailEnd/>
          </a:ln>
        </p:spPr>
      </p:pic>
      <p:sp>
        <p:nvSpPr>
          <p:cNvPr id="25605" name="Rectangle 2"/>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fr-FR" altLang="fr-F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2000" fill="hold"/>
                                        <p:tgtEl>
                                          <p:spTgt spid="5"/>
                                        </p:tgtEl>
                                        <p:attrNameLst>
                                          <p:attrName>ppt_x</p:attrName>
                                        </p:attrNameLst>
                                      </p:cBhvr>
                                      <p:tavLst>
                                        <p:tav tm="0">
                                          <p:val>
                                            <p:strVal val="#ppt_x"/>
                                          </p:val>
                                        </p:tav>
                                        <p:tav tm="100000">
                                          <p:val>
                                            <p:strVal val="#ppt_x"/>
                                          </p:val>
                                        </p:tav>
                                      </p:tavLst>
                                    </p:anim>
                                    <p:anim calcmode="lin" valueType="num">
                                      <p:cBhvr additive="base">
                                        <p:cTn id="8" dur="20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468313" y="333375"/>
            <a:ext cx="8207375" cy="522288"/>
          </a:xfrm>
          <a:prstGeom prst="rect">
            <a:avLst/>
          </a:prstGeom>
        </p:spPr>
        <p:style>
          <a:lnRef idx="1">
            <a:schemeClr val="accent1"/>
          </a:lnRef>
          <a:fillRef idx="2">
            <a:schemeClr val="accent1"/>
          </a:fillRef>
          <a:effectRef idx="1">
            <a:schemeClr val="accent1"/>
          </a:effectRef>
          <a:fontRef idx="minor">
            <a:schemeClr val="dk1"/>
          </a:fontRef>
        </p:style>
        <p:txBody>
          <a:bodyPr>
            <a:spAutoFit/>
          </a:bodyPr>
          <a:lstStyle/>
          <a:p>
            <a:pPr algn="ctr" fontAlgn="auto">
              <a:spcBef>
                <a:spcPts val="0"/>
              </a:spcBef>
              <a:spcAft>
                <a:spcPts val="0"/>
              </a:spcAft>
              <a:defRPr/>
            </a:pPr>
            <a:r>
              <a:rPr lang="fr-FR" sz="2800" b="1" i="1" dirty="0"/>
              <a:t> CAP PEINTURE EN CARROSSERIE</a:t>
            </a:r>
            <a:endParaRPr lang="fr-FR" sz="2800" i="1" dirty="0"/>
          </a:p>
        </p:txBody>
      </p:sp>
      <p:sp>
        <p:nvSpPr>
          <p:cNvPr id="26627" name="ZoneTexte 3"/>
          <p:cNvSpPr txBox="1">
            <a:spLocks noChangeArrowheads="1"/>
          </p:cNvSpPr>
          <p:nvPr/>
        </p:nvSpPr>
        <p:spPr bwMode="auto">
          <a:xfrm>
            <a:off x="468313" y="1341438"/>
            <a:ext cx="8135937" cy="1722437"/>
          </a:xfrm>
          <a:prstGeom prst="rect">
            <a:avLst/>
          </a:prstGeom>
          <a:noFill/>
          <a:ln w="9525">
            <a:noFill/>
            <a:miter lim="800000"/>
            <a:headEnd/>
            <a:tailEnd/>
          </a:ln>
        </p:spPr>
        <p:txBody>
          <a:bodyPr>
            <a:spAutoFit/>
          </a:bodyPr>
          <a:lstStyle/>
          <a:p>
            <a:r>
              <a:rPr lang="fr-FR" altLang="fr-FR" sz="1600" b="1" u="sng"/>
              <a:t>LE METIER :</a:t>
            </a:r>
          </a:p>
          <a:p>
            <a:r>
              <a:rPr lang="fr-FR" altLang="fr-FR" sz="1400"/>
              <a:t>Le titulaire du CAP Peinture en carrosserie est un ouvrier qui intervient dans tout type d’entreprise de réparation des carrosseries de véhicules automobiles. Le cœur de l’activité est la préparation des surfaces et la mise en peinture des éléments dans le respect des règles d’hygiène et de sécurité. Il travaille en complémentarité avec le carrossier qui, lui, prend en charge le véhicule pour toutes les interventions de restructuration et redressage.</a:t>
            </a:r>
          </a:p>
          <a:p>
            <a:endParaRPr lang="fr-FR" altLang="fr-FR"/>
          </a:p>
        </p:txBody>
      </p:sp>
      <p:pic>
        <p:nvPicPr>
          <p:cNvPr id="25602" name="Picture 2"/>
          <p:cNvPicPr preferRelativeResize="0">
            <a:picLocks noChangeArrowheads="1"/>
          </p:cNvPicPr>
          <p:nvPr/>
        </p:nvPicPr>
        <p:blipFill>
          <a:blip r:embed="rId2" cstate="print"/>
          <a:srcRect/>
          <a:stretch>
            <a:fillRect/>
          </a:stretch>
        </p:blipFill>
        <p:spPr bwMode="auto">
          <a:xfrm>
            <a:off x="1908175" y="2781300"/>
            <a:ext cx="3762375" cy="2447925"/>
          </a:xfrm>
          <a:prstGeom prst="rect">
            <a:avLst/>
          </a:prstGeom>
          <a:noFill/>
          <a:ln w="9525">
            <a:noFill/>
            <a:miter lim="800000"/>
            <a:headEnd/>
            <a:tailEnd/>
          </a:ln>
        </p:spPr>
      </p:pic>
      <p:sp>
        <p:nvSpPr>
          <p:cNvPr id="26629" name="ZoneTexte 5"/>
          <p:cNvSpPr txBox="1">
            <a:spLocks noChangeArrowheads="1"/>
          </p:cNvSpPr>
          <p:nvPr/>
        </p:nvSpPr>
        <p:spPr bwMode="auto">
          <a:xfrm>
            <a:off x="468313" y="5165725"/>
            <a:ext cx="7991475" cy="1416050"/>
          </a:xfrm>
          <a:prstGeom prst="rect">
            <a:avLst/>
          </a:prstGeom>
          <a:noFill/>
          <a:ln w="9525">
            <a:noFill/>
            <a:miter lim="800000"/>
            <a:headEnd/>
            <a:tailEnd/>
          </a:ln>
        </p:spPr>
        <p:txBody>
          <a:bodyPr>
            <a:spAutoFit/>
          </a:bodyPr>
          <a:lstStyle/>
          <a:p>
            <a:r>
              <a:rPr lang="fr-FR" altLang="fr-FR" sz="1600" b="1" u="sng"/>
              <a:t>SES COMPETENCES : </a:t>
            </a:r>
            <a:r>
              <a:rPr lang="fr-FR" altLang="fr-FR" sz="1400"/>
              <a:t>Le titulaire du CAP peinture en carrosserie doit être capable de : </a:t>
            </a:r>
          </a:p>
          <a:p>
            <a:r>
              <a:rPr lang="fr-FR" altLang="fr-FR" sz="1400"/>
              <a:t>préparer l’intervention sur le véhicule ;</a:t>
            </a:r>
          </a:p>
          <a:p>
            <a:r>
              <a:rPr lang="fr-FR" altLang="fr-FR" sz="1400"/>
              <a:t>réparer les éléments en matériaux composites détériorés ;</a:t>
            </a:r>
          </a:p>
          <a:p>
            <a:r>
              <a:rPr lang="fr-FR" altLang="fr-FR" sz="1400"/>
              <a:t>préparer la mise en peinture du véhicule ;</a:t>
            </a:r>
          </a:p>
          <a:p>
            <a:r>
              <a:rPr lang="fr-FR" altLang="fr-FR" sz="1400"/>
              <a:t>réaliser la mise en peinture du véhicule ;</a:t>
            </a:r>
          </a:p>
          <a:p>
            <a:r>
              <a:rPr lang="fr-FR" altLang="fr-FR" sz="1400"/>
              <a:t>préparer le véhicule à la livraison.</a:t>
            </a:r>
            <a:endParaRPr lang="fr-FR" altLang="fr-F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withEffect">
                                  <p:stCondLst>
                                    <p:cond delay="0"/>
                                  </p:stCondLst>
                                  <p:childTnLst>
                                    <p:set>
                                      <p:cBhvr>
                                        <p:cTn id="6" dur="1" fill="hold">
                                          <p:stCondLst>
                                            <p:cond delay="0"/>
                                          </p:stCondLst>
                                        </p:cTn>
                                        <p:tgtEl>
                                          <p:spTgt spid="25602"/>
                                        </p:tgtEl>
                                        <p:attrNameLst>
                                          <p:attrName>style.visibility</p:attrName>
                                        </p:attrNameLst>
                                      </p:cBhvr>
                                      <p:to>
                                        <p:strVal val="visible"/>
                                      </p:to>
                                    </p:set>
                                    <p:animEffect transition="in" filter="blinds(horizontal)">
                                      <p:cBhvr>
                                        <p:cTn id="7" dur="2000"/>
                                        <p:tgtEl>
                                          <p:spTgt spid="256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468313" y="333375"/>
            <a:ext cx="8207375" cy="522288"/>
          </a:xfrm>
          <a:prstGeom prst="rect">
            <a:avLst/>
          </a:prstGeom>
        </p:spPr>
        <p:style>
          <a:lnRef idx="1">
            <a:schemeClr val="accent4"/>
          </a:lnRef>
          <a:fillRef idx="2">
            <a:schemeClr val="accent4"/>
          </a:fillRef>
          <a:effectRef idx="1">
            <a:schemeClr val="accent4"/>
          </a:effectRef>
          <a:fontRef idx="minor">
            <a:schemeClr val="dk1"/>
          </a:fontRef>
        </p:style>
        <p:txBody>
          <a:bodyPr>
            <a:spAutoFit/>
          </a:bodyPr>
          <a:lstStyle/>
          <a:p>
            <a:pPr algn="ctr" fontAlgn="auto">
              <a:spcBef>
                <a:spcPts val="0"/>
              </a:spcBef>
              <a:spcAft>
                <a:spcPts val="0"/>
              </a:spcAft>
              <a:defRPr/>
            </a:pPr>
            <a:r>
              <a:rPr lang="fr-FR" sz="2800" b="1" i="1" dirty="0"/>
              <a:t> CAP CHARPENTE BOIS</a:t>
            </a:r>
          </a:p>
        </p:txBody>
      </p:sp>
      <p:pic>
        <p:nvPicPr>
          <p:cNvPr id="4" name="Image 3" descr="DSC00006.JPG"/>
          <p:cNvPicPr>
            <a:picLocks noChangeAspect="1" noChangeArrowheads="1"/>
          </p:cNvPicPr>
          <p:nvPr/>
        </p:nvPicPr>
        <p:blipFill>
          <a:blip r:embed="rId2" cstate="print"/>
          <a:srcRect/>
          <a:stretch>
            <a:fillRect/>
          </a:stretch>
        </p:blipFill>
        <p:spPr bwMode="auto">
          <a:xfrm>
            <a:off x="4211638" y="1196975"/>
            <a:ext cx="4464050" cy="3384550"/>
          </a:xfrm>
          <a:prstGeom prst="rect">
            <a:avLst/>
          </a:prstGeom>
          <a:noFill/>
          <a:ln w="9525">
            <a:noFill/>
            <a:miter lim="800000"/>
            <a:headEnd/>
            <a:tailEnd/>
          </a:ln>
        </p:spPr>
      </p:pic>
      <p:sp>
        <p:nvSpPr>
          <p:cNvPr id="27652" name="ZoneTexte 4"/>
          <p:cNvSpPr txBox="1">
            <a:spLocks noChangeArrowheads="1"/>
          </p:cNvSpPr>
          <p:nvPr/>
        </p:nvSpPr>
        <p:spPr bwMode="auto">
          <a:xfrm>
            <a:off x="468313" y="1196975"/>
            <a:ext cx="4103687" cy="2832100"/>
          </a:xfrm>
          <a:prstGeom prst="rect">
            <a:avLst/>
          </a:prstGeom>
          <a:noFill/>
          <a:ln w="9525">
            <a:noFill/>
            <a:miter lim="800000"/>
            <a:headEnd/>
            <a:tailEnd/>
          </a:ln>
        </p:spPr>
        <p:txBody>
          <a:bodyPr>
            <a:spAutoFit/>
          </a:bodyPr>
          <a:lstStyle/>
          <a:p>
            <a:r>
              <a:rPr lang="fr-FR" altLang="fr-FR" sz="1600" b="1" u="sng"/>
              <a:t>LE METIER : </a:t>
            </a:r>
            <a:r>
              <a:rPr lang="fr-FR" altLang="fr-FR" sz="1600"/>
              <a:t>Faire acquérir aux élèves des compétences concernant  la préparation de son intervention.</a:t>
            </a:r>
          </a:p>
          <a:p>
            <a:r>
              <a:rPr lang="fr-FR" altLang="fr-FR" sz="1600"/>
              <a:t> De la  Fabrication et du  levage sur chantier</a:t>
            </a:r>
          </a:p>
          <a:p>
            <a:r>
              <a:rPr lang="fr-FR" altLang="fr-FR" sz="1600" u="sng"/>
              <a:t>D’énoncer les </a:t>
            </a:r>
            <a:endParaRPr lang="fr-FR" altLang="fr-FR" sz="1600"/>
          </a:p>
          <a:p>
            <a:r>
              <a:rPr lang="fr-FR" altLang="fr-FR" sz="1600"/>
              <a:t> Caractéristiques de l’ouvrage </a:t>
            </a:r>
          </a:p>
          <a:p>
            <a:r>
              <a:rPr lang="fr-FR" altLang="fr-FR" sz="1600"/>
              <a:t>de  traduire graphiquement</a:t>
            </a:r>
          </a:p>
          <a:p>
            <a:r>
              <a:rPr lang="fr-FR" altLang="fr-FR" sz="1600"/>
              <a:t>Les informations techniques, </a:t>
            </a:r>
          </a:p>
          <a:p>
            <a:r>
              <a:rPr lang="fr-FR" altLang="fr-FR" sz="1600"/>
              <a:t>tout en tenant compte</a:t>
            </a:r>
          </a:p>
          <a:p>
            <a:r>
              <a:rPr lang="fr-FR" altLang="fr-FR" sz="1600"/>
              <a:t>Des risques professionnels.</a:t>
            </a:r>
          </a:p>
          <a:p>
            <a:endParaRPr lang="fr-FR" altLang="fr-FR"/>
          </a:p>
        </p:txBody>
      </p:sp>
      <p:sp>
        <p:nvSpPr>
          <p:cNvPr id="27653" name="ZoneTexte 7"/>
          <p:cNvSpPr txBox="1">
            <a:spLocks noChangeArrowheads="1"/>
          </p:cNvSpPr>
          <p:nvPr/>
        </p:nvSpPr>
        <p:spPr bwMode="auto">
          <a:xfrm>
            <a:off x="468313" y="3933825"/>
            <a:ext cx="3455987" cy="1814513"/>
          </a:xfrm>
          <a:prstGeom prst="rect">
            <a:avLst/>
          </a:prstGeom>
          <a:noFill/>
          <a:ln w="9525">
            <a:noFill/>
            <a:miter lim="800000"/>
            <a:headEnd/>
            <a:tailEnd/>
          </a:ln>
        </p:spPr>
        <p:txBody>
          <a:bodyPr>
            <a:spAutoFit/>
          </a:bodyPr>
          <a:lstStyle/>
          <a:p>
            <a:r>
              <a:rPr lang="fr-FR" altLang="fr-FR" sz="1600" b="1" u="sng"/>
              <a:t>FUTURS METIERS : </a:t>
            </a:r>
          </a:p>
          <a:p>
            <a:endParaRPr lang="fr-FR" altLang="fr-FR" sz="1600" b="1" u="sng"/>
          </a:p>
          <a:p>
            <a:r>
              <a:rPr lang="fr-FR" altLang="fr-FR" sz="1600"/>
              <a:t>Charpentier.</a:t>
            </a:r>
          </a:p>
          <a:p>
            <a:r>
              <a:rPr lang="fr-FR" altLang="fr-FR" sz="1600"/>
              <a:t>Chef d’équipe.</a:t>
            </a:r>
          </a:p>
          <a:p>
            <a:r>
              <a:rPr lang="fr-FR" altLang="fr-FR" sz="1600"/>
              <a:t>Concepteur réalisateur  ( C A O , D A O )</a:t>
            </a:r>
          </a:p>
          <a:p>
            <a:r>
              <a:rPr lang="fr-FR" altLang="fr-FR" sz="1600"/>
              <a:t>Magasinier.</a:t>
            </a:r>
          </a:p>
          <a:p>
            <a:r>
              <a:rPr lang="fr-FR" altLang="fr-FR" sz="1600"/>
              <a:t> Dessinateur architecture.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edge">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468313" y="333375"/>
            <a:ext cx="8207375" cy="522288"/>
          </a:xfrm>
          <a:prstGeom prst="rect">
            <a:avLst/>
          </a:prstGeom>
        </p:spPr>
        <p:style>
          <a:lnRef idx="1">
            <a:schemeClr val="dk1"/>
          </a:lnRef>
          <a:fillRef idx="2">
            <a:schemeClr val="dk1"/>
          </a:fillRef>
          <a:effectRef idx="1">
            <a:schemeClr val="dk1"/>
          </a:effectRef>
          <a:fontRef idx="minor">
            <a:schemeClr val="dk1"/>
          </a:fontRef>
        </p:style>
        <p:txBody>
          <a:bodyPr>
            <a:spAutoFit/>
          </a:bodyPr>
          <a:lstStyle/>
          <a:p>
            <a:pPr algn="ctr" fontAlgn="auto">
              <a:spcBef>
                <a:spcPts val="0"/>
              </a:spcBef>
              <a:spcAft>
                <a:spcPts val="0"/>
              </a:spcAft>
              <a:defRPr/>
            </a:pPr>
            <a:r>
              <a:rPr lang="fr-FR" sz="2800" b="1" i="1" dirty="0"/>
              <a:t> C.A.P métiers de la mode- Vêtement Flou (M.M.V.F)</a:t>
            </a:r>
          </a:p>
        </p:txBody>
      </p:sp>
      <p:sp>
        <p:nvSpPr>
          <p:cNvPr id="28675" name="ZoneTexte 2"/>
          <p:cNvSpPr txBox="1">
            <a:spLocks noChangeArrowheads="1"/>
          </p:cNvSpPr>
          <p:nvPr/>
        </p:nvSpPr>
        <p:spPr bwMode="auto">
          <a:xfrm>
            <a:off x="539750" y="1196975"/>
            <a:ext cx="8064500" cy="2092325"/>
          </a:xfrm>
          <a:prstGeom prst="rect">
            <a:avLst/>
          </a:prstGeom>
          <a:noFill/>
          <a:ln w="9525">
            <a:noFill/>
            <a:miter lim="800000"/>
            <a:headEnd/>
            <a:tailEnd/>
          </a:ln>
        </p:spPr>
        <p:txBody>
          <a:bodyPr>
            <a:spAutoFit/>
          </a:bodyPr>
          <a:lstStyle/>
          <a:p>
            <a:r>
              <a:rPr lang="fr-FR" altLang="fr-FR" sz="1600" b="1" u="sng"/>
              <a:t>LE METIER </a:t>
            </a:r>
            <a:r>
              <a:rPr lang="fr-FR" altLang="fr-FR"/>
              <a:t>: </a:t>
            </a:r>
            <a:r>
              <a:rPr lang="fr-FR" altLang="fr-FR" sz="1400"/>
              <a:t>Les emplois concernés par le CAP Métiers de la mode – Vêtement Flou sont des emplois</a:t>
            </a:r>
          </a:p>
          <a:p>
            <a:r>
              <a:rPr lang="fr-FR" altLang="fr-FR" sz="1400"/>
              <a:t> d’opérateur dont les activités principales sont liées à la réalisation de vêtements.</a:t>
            </a:r>
          </a:p>
          <a:p>
            <a:r>
              <a:rPr lang="fr-FR" altLang="fr-FR" sz="1400"/>
              <a:t>Le titulaire du CAP Métiers de la mode - Vêtement Flou participe à :</a:t>
            </a:r>
          </a:p>
          <a:p>
            <a:r>
              <a:rPr lang="fr-FR" altLang="fr-FR" sz="1400"/>
              <a:t>- décoder des données techniques relatives à un vêtement à réaliser,</a:t>
            </a:r>
          </a:p>
          <a:p>
            <a:r>
              <a:rPr lang="fr-FR" altLang="fr-FR" sz="1400"/>
              <a:t>- préparer une phase de travail,</a:t>
            </a:r>
          </a:p>
          <a:p>
            <a:r>
              <a:rPr lang="fr-FR" altLang="fr-FR" sz="1400"/>
              <a:t>- mettre en œuvre un ou plusieurs postes de fabrication (organisation du poste de piquage </a:t>
            </a:r>
          </a:p>
          <a:p>
            <a:r>
              <a:rPr lang="fr-FR" altLang="fr-FR" sz="1400"/>
              <a:t>et / ou de finition…) à partir de consignes opératoires et contrôler les résultats obtenus,</a:t>
            </a:r>
          </a:p>
          <a:p>
            <a:r>
              <a:rPr lang="fr-FR" altLang="fr-FR" sz="1400"/>
              <a:t>- fabriquer tout ou partie d’un vêtement,</a:t>
            </a:r>
          </a:p>
          <a:p>
            <a:r>
              <a:rPr lang="fr-FR" altLang="fr-FR" sz="1400"/>
              <a:t>- vérifier la qualité de la réalisation à tous les stades de la fabrication</a:t>
            </a:r>
          </a:p>
        </p:txBody>
      </p:sp>
      <p:pic>
        <p:nvPicPr>
          <p:cNvPr id="4" name="Image 3"/>
          <p:cNvPicPr>
            <a:picLocks noChangeAspect="1" noChangeArrowheads="1"/>
          </p:cNvPicPr>
          <p:nvPr/>
        </p:nvPicPr>
        <p:blipFill>
          <a:blip r:embed="rId2" cstate="print"/>
          <a:srcRect/>
          <a:stretch>
            <a:fillRect/>
          </a:stretch>
        </p:blipFill>
        <p:spPr bwMode="auto">
          <a:xfrm>
            <a:off x="3708400" y="3500438"/>
            <a:ext cx="3311525" cy="2449512"/>
          </a:xfrm>
          <a:prstGeom prst="rect">
            <a:avLst/>
          </a:prstGeom>
          <a:noFill/>
          <a:ln w="9525">
            <a:noFill/>
            <a:miter lim="800000"/>
            <a:headEnd/>
            <a:tailEnd/>
          </a:ln>
        </p:spPr>
      </p:pic>
      <p:sp>
        <p:nvSpPr>
          <p:cNvPr id="28677" name="ZoneTexte 4"/>
          <p:cNvSpPr txBox="1">
            <a:spLocks noChangeArrowheads="1"/>
          </p:cNvSpPr>
          <p:nvPr/>
        </p:nvSpPr>
        <p:spPr bwMode="auto">
          <a:xfrm>
            <a:off x="611188" y="3429000"/>
            <a:ext cx="3168650" cy="2308225"/>
          </a:xfrm>
          <a:prstGeom prst="rect">
            <a:avLst/>
          </a:prstGeom>
          <a:noFill/>
          <a:ln w="9525">
            <a:noFill/>
            <a:miter lim="800000"/>
            <a:headEnd/>
            <a:tailEnd/>
          </a:ln>
        </p:spPr>
        <p:txBody>
          <a:bodyPr>
            <a:spAutoFit/>
          </a:bodyPr>
          <a:lstStyle/>
          <a:p>
            <a:r>
              <a:rPr lang="fr-FR" altLang="fr-FR" sz="1600" b="1" u="sng"/>
              <a:t>FUTURS METIERS :</a:t>
            </a:r>
          </a:p>
          <a:p>
            <a:endParaRPr lang="fr-FR" altLang="fr-FR" sz="1600" b="1" u="sng"/>
          </a:p>
          <a:p>
            <a:r>
              <a:rPr lang="fr-FR" altLang="fr-FR" sz="1400"/>
              <a:t>Mécanicien en confection</a:t>
            </a:r>
          </a:p>
          <a:p>
            <a:r>
              <a:rPr lang="fr-FR" altLang="fr-FR" sz="1400"/>
              <a:t>Tailleur</a:t>
            </a:r>
          </a:p>
          <a:p>
            <a:r>
              <a:rPr lang="fr-FR" altLang="fr-FR" sz="1400"/>
              <a:t>Couturière</a:t>
            </a:r>
          </a:p>
          <a:p>
            <a:r>
              <a:rPr lang="fr-FR" altLang="fr-FR" sz="1400"/>
              <a:t>Patronnier - gradeur (après une poursuite d’études</a:t>
            </a:r>
          </a:p>
          <a:p>
            <a:r>
              <a:rPr lang="fr-FR" altLang="fr-FR" sz="1400"/>
              <a:t>Modéliste</a:t>
            </a:r>
          </a:p>
          <a:p>
            <a:r>
              <a:rPr lang="fr-FR" altLang="fr-FR" sz="1400"/>
              <a:t>Toiliste</a:t>
            </a:r>
          </a:p>
          <a:p>
            <a:r>
              <a:rPr lang="fr-FR" altLang="fr-FR" sz="1400"/>
              <a:t>Vendeuse /retoucheuse…</a:t>
            </a:r>
            <a:endParaRPr lang="fr-FR" altLang="fr-F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468313" y="333375"/>
            <a:ext cx="8207375" cy="522288"/>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pPr algn="ctr" fontAlgn="auto">
              <a:spcBef>
                <a:spcPts val="0"/>
              </a:spcBef>
              <a:spcAft>
                <a:spcPts val="0"/>
              </a:spcAft>
              <a:defRPr/>
            </a:pPr>
            <a:r>
              <a:rPr lang="fr-FR" sz="2800" b="1" i="1" dirty="0"/>
              <a:t> </a:t>
            </a:r>
            <a:r>
              <a:rPr lang="fr-FR" sz="2800" dirty="0"/>
              <a:t> </a:t>
            </a:r>
            <a:r>
              <a:rPr lang="fr-FR" sz="2800" b="1" i="1" dirty="0"/>
              <a:t>BAC  ELECTROTECHNIQUE</a:t>
            </a:r>
          </a:p>
        </p:txBody>
      </p:sp>
      <p:sp>
        <p:nvSpPr>
          <p:cNvPr id="29699" name="ZoneTexte 2"/>
          <p:cNvSpPr txBox="1">
            <a:spLocks noChangeArrowheads="1"/>
          </p:cNvSpPr>
          <p:nvPr/>
        </p:nvSpPr>
        <p:spPr bwMode="auto">
          <a:xfrm>
            <a:off x="539750" y="1341438"/>
            <a:ext cx="4824413" cy="2062162"/>
          </a:xfrm>
          <a:prstGeom prst="rect">
            <a:avLst/>
          </a:prstGeom>
          <a:noFill/>
          <a:ln w="9525">
            <a:noFill/>
            <a:miter lim="800000"/>
            <a:headEnd/>
            <a:tailEnd/>
          </a:ln>
        </p:spPr>
        <p:txBody>
          <a:bodyPr>
            <a:spAutoFit/>
          </a:bodyPr>
          <a:lstStyle/>
          <a:p>
            <a:r>
              <a:rPr lang="fr-FR" altLang="fr-FR" sz="1600" b="1" u="sng"/>
              <a:t>LE METIER :</a:t>
            </a:r>
          </a:p>
          <a:p>
            <a:r>
              <a:rPr lang="fr-FR" altLang="fr-FR" sz="1400"/>
              <a:t>. Le titulaire du baccalauréat professionnel</a:t>
            </a:r>
          </a:p>
          <a:p>
            <a:r>
              <a:rPr lang="fr-FR" altLang="fr-FR" sz="1400"/>
              <a:t> </a:t>
            </a:r>
            <a:r>
              <a:rPr lang="fr-FR" altLang="fr-FR" sz="1400" b="1"/>
              <a:t>Electrotechnique Energie Equipements Communicants</a:t>
            </a:r>
            <a:endParaRPr lang="fr-FR" altLang="fr-FR" sz="1400"/>
          </a:p>
          <a:p>
            <a:r>
              <a:rPr lang="fr-FR" altLang="fr-FR" sz="1400"/>
              <a:t> ntervient dans la production, le transport, la distribution</a:t>
            </a:r>
          </a:p>
          <a:p>
            <a:r>
              <a:rPr lang="fr-FR" altLang="fr-FR" sz="1400"/>
              <a:t> et la transformation de l’énergie électrique.</a:t>
            </a:r>
            <a:br>
              <a:rPr lang="fr-FR" altLang="fr-FR" sz="1400"/>
            </a:br>
            <a:r>
              <a:rPr lang="fr-FR" altLang="fr-FR" sz="1400"/>
              <a:t>Ses activités s’exercent dans la mise en œuvre, </a:t>
            </a:r>
          </a:p>
          <a:p>
            <a:r>
              <a:rPr lang="fr-FR" altLang="fr-FR" sz="1400"/>
              <a:t>l’utilisation, la maintenance des installations et </a:t>
            </a:r>
          </a:p>
          <a:p>
            <a:r>
              <a:rPr lang="fr-FR" altLang="fr-FR" sz="1400"/>
              <a:t>des équipements électriques (courants forts et courants faibles).</a:t>
            </a:r>
            <a:endParaRPr lang="fr-FR" altLang="fr-FR"/>
          </a:p>
        </p:txBody>
      </p:sp>
      <p:pic>
        <p:nvPicPr>
          <p:cNvPr id="4" name="Image 3" descr="http://www.lyc-eiffel-ermont.ac-versailles.fr/images/stories/pedagogie/secteur_industriel/bac_pro_eleec/bac_pro_eleec-05.jpg"/>
          <p:cNvPicPr>
            <a:picLocks noChangeAspect="1" noChangeArrowheads="1"/>
          </p:cNvPicPr>
          <p:nvPr/>
        </p:nvPicPr>
        <p:blipFill>
          <a:blip r:embed="rId2" cstate="print"/>
          <a:srcRect/>
          <a:stretch>
            <a:fillRect/>
          </a:stretch>
        </p:blipFill>
        <p:spPr bwMode="auto">
          <a:xfrm>
            <a:off x="5435600" y="1484313"/>
            <a:ext cx="2232025" cy="1873250"/>
          </a:xfrm>
          <a:prstGeom prst="rect">
            <a:avLst/>
          </a:prstGeom>
          <a:noFill/>
          <a:ln w="9525">
            <a:noFill/>
            <a:miter lim="800000"/>
            <a:headEnd/>
            <a:tailEnd/>
          </a:ln>
        </p:spPr>
      </p:pic>
      <p:sp>
        <p:nvSpPr>
          <p:cNvPr id="29701" name="ZoneTexte 4"/>
          <p:cNvSpPr txBox="1">
            <a:spLocks noChangeArrowheads="1"/>
          </p:cNvSpPr>
          <p:nvPr/>
        </p:nvSpPr>
        <p:spPr bwMode="auto">
          <a:xfrm>
            <a:off x="539750" y="3644900"/>
            <a:ext cx="7993063" cy="984250"/>
          </a:xfrm>
          <a:prstGeom prst="rect">
            <a:avLst/>
          </a:prstGeom>
          <a:noFill/>
          <a:ln w="9525">
            <a:noFill/>
            <a:miter lim="800000"/>
            <a:headEnd/>
            <a:tailEnd/>
          </a:ln>
        </p:spPr>
        <p:txBody>
          <a:bodyPr>
            <a:spAutoFit/>
          </a:bodyPr>
          <a:lstStyle/>
          <a:p>
            <a:r>
              <a:rPr lang="fr-FR" altLang="fr-FR" sz="1600" b="1" u="sng"/>
              <a:t>FUTURS METIERS :</a:t>
            </a:r>
          </a:p>
          <a:p>
            <a:r>
              <a:rPr lang="fr-FR" altLang="fr-FR" sz="1400"/>
              <a:t>Le titulaire de ce diplôme interviendra en tant que technicien dans des secteurs d’activité tels que l’industrie, les services, l’habitat, le tertiaire et les équipements publics. La mise en œuvre, l’utilisation, la maintenance des installations et des équipements électriques forment le cœur du métier.</a:t>
            </a:r>
            <a:endParaRPr lang="fr-FR" altLang="fr-FR"/>
          </a:p>
        </p:txBody>
      </p:sp>
      <p:pic>
        <p:nvPicPr>
          <p:cNvPr id="29702" name="Image 5" descr="http://www.lyc-eiffel-ermont.ac-versailles.fr/images/stories/pedagogie/secteur_industriel/bac_pro_eleec/bac_pro_eleec-06.jpg"/>
          <p:cNvPicPr>
            <a:picLocks noChangeAspect="1" noChangeArrowheads="1"/>
          </p:cNvPicPr>
          <p:nvPr/>
        </p:nvPicPr>
        <p:blipFill>
          <a:blip r:embed="rId3" cstate="print"/>
          <a:srcRect/>
          <a:stretch>
            <a:fillRect/>
          </a:stretch>
        </p:blipFill>
        <p:spPr bwMode="auto">
          <a:xfrm>
            <a:off x="611188" y="4797425"/>
            <a:ext cx="1368425" cy="1223963"/>
          </a:xfrm>
          <a:prstGeom prst="rect">
            <a:avLst/>
          </a:prstGeom>
          <a:noFill/>
          <a:ln w="9525">
            <a:noFill/>
            <a:miter lim="800000"/>
            <a:headEnd/>
            <a:tailEnd/>
          </a:ln>
        </p:spPr>
      </p:pic>
      <p:pic>
        <p:nvPicPr>
          <p:cNvPr id="29703" name="Image 6" descr="http://www.lyc-eiffel-ermont.ac-versailles.fr/images/stories/pedagogie/secteur_industriel/bac_pro_eleec/bac_pro_eleec-03.png"/>
          <p:cNvPicPr>
            <a:picLocks noChangeAspect="1" noChangeArrowheads="1"/>
          </p:cNvPicPr>
          <p:nvPr/>
        </p:nvPicPr>
        <p:blipFill>
          <a:blip r:embed="rId4" cstate="print"/>
          <a:srcRect/>
          <a:stretch>
            <a:fillRect/>
          </a:stretch>
        </p:blipFill>
        <p:spPr bwMode="auto">
          <a:xfrm>
            <a:off x="2484438" y="4797425"/>
            <a:ext cx="1008062" cy="1152525"/>
          </a:xfrm>
          <a:prstGeom prst="rect">
            <a:avLst/>
          </a:prstGeom>
          <a:noFill/>
          <a:ln w="9525">
            <a:noFill/>
            <a:miter lim="800000"/>
            <a:headEnd/>
            <a:tailEnd/>
          </a:ln>
        </p:spPr>
      </p:pic>
      <p:pic>
        <p:nvPicPr>
          <p:cNvPr id="29704" name="Image 7" descr="http://www.lyc-eiffel-ermont.ac-versailles.fr/images/stories/pedagogie/secteur_industriel/bac_pro_eleec/bac_pro_eleec-01.jpg"/>
          <p:cNvPicPr>
            <a:picLocks noChangeAspect="1" noChangeArrowheads="1"/>
          </p:cNvPicPr>
          <p:nvPr/>
        </p:nvPicPr>
        <p:blipFill>
          <a:blip r:embed="rId5" cstate="print"/>
          <a:srcRect/>
          <a:stretch>
            <a:fillRect/>
          </a:stretch>
        </p:blipFill>
        <p:spPr bwMode="auto">
          <a:xfrm>
            <a:off x="4067175" y="4797425"/>
            <a:ext cx="1368425" cy="1152525"/>
          </a:xfrm>
          <a:prstGeom prst="rect">
            <a:avLst/>
          </a:prstGeom>
          <a:noFill/>
          <a:ln w="9525">
            <a:noFill/>
            <a:miter lim="800000"/>
            <a:headEnd/>
            <a:tailEnd/>
          </a:ln>
        </p:spPr>
      </p:pic>
      <p:pic>
        <p:nvPicPr>
          <p:cNvPr id="29705" name="Image 8" descr="http://www.lyc-eiffel-ermont.ac-versailles.fr/images/stories/pedagogie/secteur_industriel/bac_pro_eleec/bac_pro_eleec-08.jpg"/>
          <p:cNvPicPr>
            <a:picLocks noChangeAspect="1" noChangeArrowheads="1"/>
          </p:cNvPicPr>
          <p:nvPr/>
        </p:nvPicPr>
        <p:blipFill>
          <a:blip r:embed="rId6" cstate="print"/>
          <a:srcRect/>
          <a:stretch>
            <a:fillRect/>
          </a:stretch>
        </p:blipFill>
        <p:spPr bwMode="auto">
          <a:xfrm>
            <a:off x="6372225" y="4797425"/>
            <a:ext cx="1368425" cy="1223963"/>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4"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to="" calcmode="lin" valueType="num">
                                      <p:cBhvr>
                                        <p:cTn id="7" dur="1" fill="hold"/>
                                        <p:tgtEl>
                                          <p:spTgt spid="4"/>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468313" y="333375"/>
            <a:ext cx="8207375" cy="522288"/>
          </a:xfrm>
          <a:prstGeom prst="rect">
            <a:avLst/>
          </a:prstGeom>
        </p:spPr>
        <p:style>
          <a:lnRef idx="1">
            <a:schemeClr val="accent6"/>
          </a:lnRef>
          <a:fillRef idx="2">
            <a:schemeClr val="accent6"/>
          </a:fillRef>
          <a:effectRef idx="1">
            <a:schemeClr val="accent6"/>
          </a:effectRef>
          <a:fontRef idx="minor">
            <a:schemeClr val="dk1"/>
          </a:fontRef>
        </p:style>
        <p:txBody>
          <a:bodyPr>
            <a:spAutoFit/>
          </a:bodyPr>
          <a:lstStyle/>
          <a:p>
            <a:pPr algn="ctr" fontAlgn="auto">
              <a:spcBef>
                <a:spcPts val="0"/>
              </a:spcBef>
              <a:spcAft>
                <a:spcPts val="0"/>
              </a:spcAft>
              <a:defRPr/>
            </a:pPr>
            <a:r>
              <a:rPr lang="fr-FR" sz="2800" b="1" i="1" dirty="0"/>
              <a:t> BAC PRO  COMMERCE</a:t>
            </a:r>
          </a:p>
        </p:txBody>
      </p:sp>
      <p:sp>
        <p:nvSpPr>
          <p:cNvPr id="30723" name="ZoneTexte 3"/>
          <p:cNvSpPr txBox="1">
            <a:spLocks noChangeArrowheads="1"/>
          </p:cNvSpPr>
          <p:nvPr/>
        </p:nvSpPr>
        <p:spPr bwMode="auto">
          <a:xfrm>
            <a:off x="539750" y="1341438"/>
            <a:ext cx="5040313" cy="2276475"/>
          </a:xfrm>
          <a:prstGeom prst="rect">
            <a:avLst/>
          </a:prstGeom>
          <a:noFill/>
          <a:ln w="9525">
            <a:noFill/>
            <a:miter lim="800000"/>
            <a:headEnd/>
            <a:tailEnd/>
          </a:ln>
        </p:spPr>
        <p:txBody>
          <a:bodyPr>
            <a:spAutoFit/>
          </a:bodyPr>
          <a:lstStyle/>
          <a:p>
            <a:r>
              <a:rPr lang="fr-FR" altLang="fr-FR" sz="1600" b="1" u="sng"/>
              <a:t>LE METIER :</a:t>
            </a:r>
          </a:p>
          <a:p>
            <a:r>
              <a:rPr lang="fr-FR" altLang="fr-FR" sz="1400"/>
              <a:t>Le titulaire du baccalauréat professionnel Commerce intervient, </a:t>
            </a:r>
          </a:p>
          <a:p>
            <a:r>
              <a:rPr lang="fr-FR" altLang="fr-FR" sz="1400"/>
              <a:t>au sein de l’équipe commerciale d’une unité commerciale repérée,</a:t>
            </a:r>
          </a:p>
          <a:p>
            <a:r>
              <a:rPr lang="fr-FR" altLang="fr-FR" sz="1400"/>
              <a:t>pour vendre les produits, participer à l’animation et à la gestion </a:t>
            </a:r>
          </a:p>
          <a:p>
            <a:r>
              <a:rPr lang="fr-FR" altLang="fr-FR" sz="1400"/>
              <a:t>commerciale attachée à sa fonction.</a:t>
            </a:r>
          </a:p>
          <a:p>
            <a:r>
              <a:rPr lang="fr-FR" altLang="fr-FR" sz="1400"/>
              <a:t>Son activité consiste, au sein de l’équipe commerciale de l’unité, à :</a:t>
            </a:r>
          </a:p>
          <a:p>
            <a:r>
              <a:rPr lang="fr-FR" altLang="fr-FR" sz="1400"/>
              <a:t>- participer à l’approvisionnement,</a:t>
            </a:r>
          </a:p>
          <a:p>
            <a:r>
              <a:rPr lang="fr-FR" altLang="fr-FR" sz="1400"/>
              <a:t>- vendre, conseiller et fidéliser,</a:t>
            </a:r>
          </a:p>
          <a:p>
            <a:r>
              <a:rPr lang="fr-FR" altLang="fr-FR" sz="1400"/>
              <a:t>- participer à l’animation de la surface de vente,</a:t>
            </a:r>
          </a:p>
          <a:p>
            <a:r>
              <a:rPr lang="fr-FR" altLang="fr-FR" sz="1400"/>
              <a:t>- assurer la gestion commerciale attachée à sa fonction.</a:t>
            </a:r>
            <a:endParaRPr lang="fr-FR" altLang="fr-FR"/>
          </a:p>
        </p:txBody>
      </p:sp>
      <p:pic>
        <p:nvPicPr>
          <p:cNvPr id="5" name="rg_hi" descr="http://t1.gstatic.com/images?q=tbn:ANd9GcTg6Y38n6zso5yavrD7ODmYuTcbbB766VxJbIKPztHNyh_MkLRY">
            <a:hlinkClick r:id="rId2"/>
          </p:cNvPr>
          <p:cNvPicPr>
            <a:picLocks noChangeAspect="1" noChangeArrowheads="1"/>
          </p:cNvPicPr>
          <p:nvPr/>
        </p:nvPicPr>
        <p:blipFill>
          <a:blip r:embed="rId3" cstate="print"/>
          <a:srcRect/>
          <a:stretch>
            <a:fillRect/>
          </a:stretch>
        </p:blipFill>
        <p:spPr bwMode="auto">
          <a:xfrm>
            <a:off x="5580063" y="1628775"/>
            <a:ext cx="3095625" cy="2160588"/>
          </a:xfrm>
          <a:prstGeom prst="rect">
            <a:avLst/>
          </a:prstGeom>
          <a:noFill/>
          <a:ln w="9525">
            <a:noFill/>
            <a:miter lim="800000"/>
            <a:headEnd/>
            <a:tailEnd/>
          </a:ln>
        </p:spPr>
      </p:pic>
      <p:sp>
        <p:nvSpPr>
          <p:cNvPr id="30725" name="ZoneTexte 5"/>
          <p:cNvSpPr txBox="1">
            <a:spLocks noChangeArrowheads="1"/>
          </p:cNvSpPr>
          <p:nvPr/>
        </p:nvSpPr>
        <p:spPr bwMode="auto">
          <a:xfrm>
            <a:off x="684213" y="4149725"/>
            <a:ext cx="7920037" cy="2308225"/>
          </a:xfrm>
          <a:prstGeom prst="rect">
            <a:avLst/>
          </a:prstGeom>
          <a:noFill/>
          <a:ln w="9525">
            <a:noFill/>
            <a:miter lim="800000"/>
            <a:headEnd/>
            <a:tailEnd/>
          </a:ln>
        </p:spPr>
        <p:txBody>
          <a:bodyPr>
            <a:spAutoFit/>
          </a:bodyPr>
          <a:lstStyle/>
          <a:p>
            <a:r>
              <a:rPr lang="fr-FR" altLang="fr-FR" sz="1600" b="1" u="sng"/>
              <a:t>FUTURS METIERS :</a:t>
            </a:r>
          </a:p>
          <a:p>
            <a:endParaRPr lang="fr-FR" altLang="fr-FR" sz="1600"/>
          </a:p>
          <a:p>
            <a:r>
              <a:rPr lang="fr-FR" altLang="fr-FR" sz="1400" b="1"/>
              <a:t>Il s’agit d’employés commerciaux</a:t>
            </a:r>
            <a:r>
              <a:rPr lang="fr-FR" altLang="fr-FR" sz="1400"/>
              <a:t>  : employé(e) de commerce, employé(e) commercial(e), assistant(e) de vente, conseiller de vente, vendeur, vendeur spécialisé, adjoint(e) du responsable de petites unités commerciales…</a:t>
            </a:r>
          </a:p>
          <a:p>
            <a:r>
              <a:rPr lang="fr-FR" altLang="fr-FR" sz="1400" b="1"/>
              <a:t>Les types d’entreprise</a:t>
            </a:r>
            <a:r>
              <a:rPr lang="fr-FR" altLang="fr-FR" sz="1400"/>
              <a:t>  :</a:t>
            </a:r>
          </a:p>
          <a:p>
            <a:r>
              <a:rPr lang="fr-FR" altLang="fr-FR" sz="1400"/>
              <a:t>- des entreprises de distribution (biens ou de services ; avec points de vente sédentaires ou non, de tailles variées ; spécialisées ou généralistes ; intégrées ou non ; de détail ou interentreprises (grossistes ou semi grossistes avec espace de vente intégré),</a:t>
            </a:r>
          </a:p>
          <a:p>
            <a:r>
              <a:rPr lang="fr-FR" altLang="fr-FR" sz="1400"/>
              <a:t>- des entreprises de production avec espace de vente intégré (magasins d’usines).</a:t>
            </a:r>
            <a:endParaRPr lang="fr-FR" altLang="fr-FR" sz="1600" b="1" u="sng"/>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8" presetClass="entr" presetSubtype="16"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amond(in)">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468313" y="333375"/>
            <a:ext cx="8207375" cy="954088"/>
          </a:xfrm>
          <a:prstGeom prst="rect">
            <a:avLst/>
          </a:prstGeom>
        </p:spPr>
        <p:style>
          <a:lnRef idx="1">
            <a:schemeClr val="accent3"/>
          </a:lnRef>
          <a:fillRef idx="2">
            <a:schemeClr val="accent3"/>
          </a:fillRef>
          <a:effectRef idx="1">
            <a:schemeClr val="accent3"/>
          </a:effectRef>
          <a:fontRef idx="minor">
            <a:schemeClr val="dk1"/>
          </a:fontRef>
        </p:style>
        <p:txBody>
          <a:bodyPr>
            <a:spAutoFit/>
          </a:bodyPr>
          <a:lstStyle/>
          <a:p>
            <a:pPr algn="ctr" fontAlgn="auto">
              <a:spcBef>
                <a:spcPts val="0"/>
              </a:spcBef>
              <a:spcAft>
                <a:spcPts val="0"/>
              </a:spcAft>
              <a:defRPr/>
            </a:pPr>
            <a:r>
              <a:rPr lang="fr-FR" sz="2800" b="1" i="1" dirty="0"/>
              <a:t> </a:t>
            </a:r>
            <a:r>
              <a:rPr lang="fr-FR" sz="2800" i="1" dirty="0"/>
              <a:t>BAC PRO VENTE</a:t>
            </a:r>
          </a:p>
          <a:p>
            <a:pPr algn="ctr" fontAlgn="auto">
              <a:spcBef>
                <a:spcPts val="0"/>
              </a:spcBef>
              <a:spcAft>
                <a:spcPts val="0"/>
              </a:spcAft>
              <a:defRPr/>
            </a:pPr>
            <a:r>
              <a:rPr lang="fr-FR" sz="2800" i="1" dirty="0"/>
              <a:t>Prospection – Négociation – Suivi de clientèle</a:t>
            </a:r>
          </a:p>
        </p:txBody>
      </p:sp>
      <p:sp>
        <p:nvSpPr>
          <p:cNvPr id="31747" name="ZoneTexte 2"/>
          <p:cNvSpPr txBox="1">
            <a:spLocks noChangeArrowheads="1"/>
          </p:cNvSpPr>
          <p:nvPr/>
        </p:nvSpPr>
        <p:spPr bwMode="auto">
          <a:xfrm>
            <a:off x="539750" y="1557338"/>
            <a:ext cx="5040313" cy="1846262"/>
          </a:xfrm>
          <a:prstGeom prst="rect">
            <a:avLst/>
          </a:prstGeom>
          <a:noFill/>
          <a:ln w="9525">
            <a:noFill/>
            <a:miter lim="800000"/>
            <a:headEnd/>
            <a:tailEnd/>
          </a:ln>
        </p:spPr>
        <p:txBody>
          <a:bodyPr>
            <a:spAutoFit/>
          </a:bodyPr>
          <a:lstStyle/>
          <a:p>
            <a:r>
              <a:rPr lang="fr-FR" altLang="fr-FR" sz="1600" b="1" u="sng"/>
              <a:t>LE METIER :</a:t>
            </a:r>
          </a:p>
          <a:p>
            <a:r>
              <a:rPr lang="fr-FR" altLang="fr-FR" sz="1400"/>
              <a:t>Le titulaire du baccalauréat professionnel vente est un vendeur qui </a:t>
            </a:r>
          </a:p>
          <a:p>
            <a:r>
              <a:rPr lang="fr-FR" altLang="fr-FR" sz="1400"/>
              <a:t>intervient dans une démarche commerciale active.</a:t>
            </a:r>
          </a:p>
          <a:p>
            <a:r>
              <a:rPr lang="fr-FR" altLang="fr-FR" sz="1400"/>
              <a:t>Son activité consiste à :</a:t>
            </a:r>
          </a:p>
          <a:p>
            <a:r>
              <a:rPr lang="fr-FR" altLang="fr-FR" sz="1400"/>
              <a:t>prospecter la clientèle potentielle,</a:t>
            </a:r>
          </a:p>
          <a:p>
            <a:r>
              <a:rPr lang="fr-FR" altLang="fr-FR" sz="1400"/>
              <a:t>négocier des ventes de biens et de services,</a:t>
            </a:r>
          </a:p>
          <a:p>
            <a:r>
              <a:rPr lang="fr-FR" altLang="fr-FR" sz="1400"/>
              <a:t>participer au suivi et à la fidélisation de la clientèle dans le but </a:t>
            </a:r>
          </a:p>
          <a:p>
            <a:r>
              <a:rPr lang="fr-FR" altLang="fr-FR" sz="1400"/>
              <a:t>de développer les ventes de l’entreprise.</a:t>
            </a:r>
            <a:endParaRPr lang="fr-FR" altLang="fr-FR" sz="1400" b="1" u="sng"/>
          </a:p>
        </p:txBody>
      </p:sp>
      <p:pic>
        <p:nvPicPr>
          <p:cNvPr id="5" name="Image 4" descr="vente.jpg"/>
          <p:cNvPicPr>
            <a:picLocks noChangeAspect="1"/>
          </p:cNvPicPr>
          <p:nvPr/>
        </p:nvPicPr>
        <p:blipFill>
          <a:blip r:embed="rId2" cstate="print"/>
          <a:srcRect/>
          <a:stretch>
            <a:fillRect/>
          </a:stretch>
        </p:blipFill>
        <p:spPr bwMode="auto">
          <a:xfrm>
            <a:off x="5508625" y="1700213"/>
            <a:ext cx="3095625" cy="2281237"/>
          </a:xfrm>
          <a:prstGeom prst="rect">
            <a:avLst/>
          </a:prstGeom>
          <a:noFill/>
          <a:ln w="9525">
            <a:noFill/>
            <a:miter lim="800000"/>
            <a:headEnd/>
            <a:tailEnd/>
          </a:ln>
        </p:spPr>
      </p:pic>
      <p:sp>
        <p:nvSpPr>
          <p:cNvPr id="31749" name="ZoneTexte 5"/>
          <p:cNvSpPr txBox="1">
            <a:spLocks noChangeArrowheads="1"/>
          </p:cNvSpPr>
          <p:nvPr/>
        </p:nvSpPr>
        <p:spPr bwMode="auto">
          <a:xfrm>
            <a:off x="539750" y="3529013"/>
            <a:ext cx="8064500" cy="2924175"/>
          </a:xfrm>
          <a:prstGeom prst="rect">
            <a:avLst/>
          </a:prstGeom>
          <a:noFill/>
          <a:ln w="9525">
            <a:noFill/>
            <a:miter lim="800000"/>
            <a:headEnd/>
            <a:tailEnd/>
          </a:ln>
        </p:spPr>
        <p:txBody>
          <a:bodyPr>
            <a:spAutoFit/>
          </a:bodyPr>
          <a:lstStyle/>
          <a:p>
            <a:r>
              <a:rPr lang="fr-FR" altLang="fr-FR" sz="1600" b="1" u="sng"/>
              <a:t>FUTURS METIERS : </a:t>
            </a:r>
          </a:p>
          <a:p>
            <a:r>
              <a:rPr lang="fr-FR" altLang="fr-FR" sz="1400"/>
              <a:t>   Il s’agit de vendeurs salariés ou indépendants, ayant un statut particulier (VRP, agent commercial) ou non : commercial ou attaché commercial, chargé de prospection, chargé de clientèle,  prospecteur vendeur, téléprospecteur, télévendeur, vendeur démonstrateur, vendeur à domicile,  représentant.</a:t>
            </a:r>
          </a:p>
          <a:p>
            <a:r>
              <a:rPr lang="fr-FR" altLang="fr-FR" sz="1400" b="1"/>
              <a:t>Les types d’entreprise</a:t>
            </a:r>
            <a:r>
              <a:rPr lang="fr-FR" altLang="fr-FR" sz="1400"/>
              <a:t> :</a:t>
            </a:r>
          </a:p>
          <a:p>
            <a:r>
              <a:rPr lang="fr-FR" altLang="fr-FR" sz="1400"/>
              <a:t>- commerciales (concessionnaires, commerce interentreprises ou commerce de gros …),</a:t>
            </a:r>
          </a:p>
          <a:p>
            <a:r>
              <a:rPr lang="fr-FR" altLang="fr-FR" sz="1400"/>
              <a:t>- de services : vente de prestations telles que l’entretien, la location, la communication publicitaire, l’assurance, l’immobilier,</a:t>
            </a:r>
          </a:p>
          <a:p>
            <a:r>
              <a:rPr lang="fr-FR" altLang="fr-FR" sz="1400"/>
              <a:t>- de production (fabrication et commercialisation de biens de consommation courante, de petits équipements, de fournitures industrielles …),</a:t>
            </a:r>
          </a:p>
          <a:p>
            <a:r>
              <a:rPr lang="fr-FR" altLang="fr-FR" sz="1400"/>
              <a:t>     Ces entreprises s’adressent aussi bien à une clientèle de particuliers (grand public) qu'à des utilisateurs professionnels (entreprises, administrations, professions libérales, artisans …) ou à des revendeurs (petits détaillants, distributeurs …).</a:t>
            </a:r>
            <a:endParaRPr lang="fr-FR" altLang="fr-FR" sz="1400" b="1" u="sng"/>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 presetClass="entr" presetSubtype="5"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down)">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468313" y="333375"/>
            <a:ext cx="8207375" cy="522288"/>
          </a:xfrm>
          <a:prstGeom prst="rect">
            <a:avLst/>
          </a:prstGeom>
        </p:spPr>
        <p:style>
          <a:lnRef idx="1">
            <a:schemeClr val="accent1"/>
          </a:lnRef>
          <a:fillRef idx="2">
            <a:schemeClr val="accent1"/>
          </a:fillRef>
          <a:effectRef idx="1">
            <a:schemeClr val="accent1"/>
          </a:effectRef>
          <a:fontRef idx="minor">
            <a:schemeClr val="dk1"/>
          </a:fontRef>
        </p:style>
        <p:txBody>
          <a:bodyPr>
            <a:spAutoFit/>
          </a:bodyPr>
          <a:lstStyle/>
          <a:p>
            <a:pPr algn="ctr" fontAlgn="auto">
              <a:spcBef>
                <a:spcPts val="0"/>
              </a:spcBef>
              <a:spcAft>
                <a:spcPts val="0"/>
              </a:spcAft>
              <a:defRPr/>
            </a:pPr>
            <a:r>
              <a:rPr lang="fr-FR" sz="2800" b="1" i="1" dirty="0"/>
              <a:t> BAC PRO  </a:t>
            </a:r>
            <a:r>
              <a:rPr lang="en-US" sz="2800" b="1" i="1" dirty="0"/>
              <a:t>GESTION ADMINISTRATION </a:t>
            </a:r>
            <a:endParaRPr lang="fr-FR" sz="2800" b="1" i="1" dirty="0"/>
          </a:p>
        </p:txBody>
      </p:sp>
      <p:sp>
        <p:nvSpPr>
          <p:cNvPr id="32771" name="ZoneTexte 2"/>
          <p:cNvSpPr txBox="1">
            <a:spLocks noChangeArrowheads="1"/>
          </p:cNvSpPr>
          <p:nvPr/>
        </p:nvSpPr>
        <p:spPr bwMode="auto">
          <a:xfrm>
            <a:off x="611188" y="1196975"/>
            <a:ext cx="8064500" cy="2278063"/>
          </a:xfrm>
          <a:prstGeom prst="rect">
            <a:avLst/>
          </a:prstGeom>
          <a:noFill/>
          <a:ln w="9525">
            <a:noFill/>
            <a:miter lim="800000"/>
            <a:headEnd/>
            <a:tailEnd/>
          </a:ln>
        </p:spPr>
        <p:txBody>
          <a:bodyPr>
            <a:spAutoFit/>
          </a:bodyPr>
          <a:lstStyle/>
          <a:p>
            <a:r>
              <a:rPr lang="fr-FR" altLang="fr-FR" sz="1600" b="1" u="sng" dirty="0"/>
              <a:t>LE METIER :</a:t>
            </a:r>
          </a:p>
          <a:p>
            <a:r>
              <a:rPr lang="fr-FR" altLang="fr-FR" sz="1400" dirty="0"/>
              <a:t>Le titulaire du baccalauréat professionnel Gestion-Administration prend </a:t>
            </a:r>
            <a:br>
              <a:rPr lang="fr-FR" altLang="fr-FR" sz="1400" dirty="0"/>
            </a:br>
            <a:r>
              <a:rPr lang="fr-FR" altLang="fr-FR" sz="1400" dirty="0"/>
              <a:t>en charge l</a:t>
            </a:r>
            <a:r>
              <a:rPr lang="fr-FR" altLang="fr-FR" sz="1400" b="1" i="1" dirty="0"/>
              <a:t>es activités relevant de la gestion administrative</a:t>
            </a:r>
            <a:r>
              <a:rPr lang="fr-FR" altLang="fr-FR" sz="1400" dirty="0"/>
              <a:t>, principalement </a:t>
            </a:r>
            <a:r>
              <a:rPr lang="fr-FR" altLang="fr-FR" sz="1400" b="1" i="1" dirty="0"/>
              <a:t>au sein d’entreprises de petite et moyenne taille </a:t>
            </a:r>
            <a:r>
              <a:rPr lang="fr-FR" altLang="fr-FR" sz="1400" dirty="0"/>
              <a:t>(artisanat, commerces, TPE, PME-PMI, ETI), </a:t>
            </a:r>
            <a:r>
              <a:rPr lang="fr-FR" altLang="fr-FR" sz="1400" b="1" i="1" dirty="0"/>
              <a:t>de collectivités territoriales</a:t>
            </a:r>
            <a:r>
              <a:rPr lang="fr-FR" altLang="fr-FR" sz="1400" dirty="0"/>
              <a:t>, </a:t>
            </a:r>
            <a:r>
              <a:rPr lang="fr-FR" altLang="fr-FR" sz="1400" b="1" i="1" dirty="0"/>
              <a:t>d’administrations </a:t>
            </a:r>
            <a:r>
              <a:rPr lang="fr-FR" altLang="fr-FR" sz="1400" dirty="0"/>
              <a:t>ou encore </a:t>
            </a:r>
            <a:r>
              <a:rPr lang="fr-FR" altLang="fr-FR" sz="1400" b="1" i="1" dirty="0"/>
              <a:t>d’associations</a:t>
            </a:r>
            <a:r>
              <a:rPr lang="fr-FR" altLang="fr-FR" sz="1400" dirty="0"/>
              <a:t>. </a:t>
            </a:r>
          </a:p>
          <a:p>
            <a:r>
              <a:rPr lang="fr-FR" altLang="fr-FR" sz="1400" dirty="0"/>
              <a:t> </a:t>
            </a:r>
          </a:p>
          <a:p>
            <a:r>
              <a:rPr lang="fr-FR" altLang="fr-FR" sz="1400" dirty="0"/>
              <a:t>Une formation sur 3 ans qui comporte : </a:t>
            </a:r>
          </a:p>
          <a:p>
            <a:r>
              <a:rPr lang="fr-FR" altLang="fr-FR" sz="1400" dirty="0"/>
              <a:t>  - 22 semaines de périodes de formation en milieu professionnel (PFMP) </a:t>
            </a:r>
          </a:p>
          <a:p>
            <a:r>
              <a:rPr lang="fr-FR" altLang="fr-FR" sz="1400" dirty="0"/>
              <a:t>  -  une certification intermédiaire de niveau V :</a:t>
            </a:r>
          </a:p>
          <a:p>
            <a:r>
              <a:rPr lang="fr-FR" altLang="fr-FR" sz="1400" dirty="0"/>
              <a:t>	 BEP Métiers des services administratifs MSA</a:t>
            </a:r>
          </a:p>
        </p:txBody>
      </p:sp>
      <p:pic>
        <p:nvPicPr>
          <p:cNvPr id="5" name="Image 4" descr="BacProGestionAdmi_05.jpg"/>
          <p:cNvPicPr>
            <a:picLocks noChangeAspect="1"/>
          </p:cNvPicPr>
          <p:nvPr/>
        </p:nvPicPr>
        <p:blipFill>
          <a:blip r:embed="rId2" cstate="print"/>
          <a:srcRect/>
          <a:stretch>
            <a:fillRect/>
          </a:stretch>
        </p:blipFill>
        <p:spPr bwMode="auto">
          <a:xfrm>
            <a:off x="6011863" y="2276475"/>
            <a:ext cx="2520950" cy="2254250"/>
          </a:xfrm>
          <a:prstGeom prst="rect">
            <a:avLst/>
          </a:prstGeom>
          <a:noFill/>
          <a:ln w="9525">
            <a:noFill/>
            <a:miter lim="800000"/>
            <a:headEnd/>
            <a:tailEnd/>
          </a:ln>
        </p:spPr>
      </p:pic>
      <p:sp>
        <p:nvSpPr>
          <p:cNvPr id="32773" name="ZoneTexte 5"/>
          <p:cNvSpPr txBox="1">
            <a:spLocks noChangeArrowheads="1"/>
          </p:cNvSpPr>
          <p:nvPr/>
        </p:nvSpPr>
        <p:spPr bwMode="auto">
          <a:xfrm>
            <a:off x="755650" y="3933825"/>
            <a:ext cx="5903913" cy="1414463"/>
          </a:xfrm>
          <a:prstGeom prst="rect">
            <a:avLst/>
          </a:prstGeom>
          <a:noFill/>
          <a:ln w="9525">
            <a:noFill/>
            <a:miter lim="800000"/>
            <a:headEnd/>
            <a:tailEnd/>
          </a:ln>
        </p:spPr>
        <p:txBody>
          <a:bodyPr>
            <a:spAutoFit/>
          </a:bodyPr>
          <a:lstStyle/>
          <a:p>
            <a:r>
              <a:rPr lang="fr-FR" altLang="fr-FR" sz="1600" u="sng" dirty="0"/>
              <a:t>FUTURS METIERS :</a:t>
            </a:r>
          </a:p>
          <a:p>
            <a:endParaRPr lang="fr-FR" altLang="fr-FR" sz="1400" u="sng" dirty="0"/>
          </a:p>
          <a:p>
            <a:r>
              <a:rPr lang="fr-FR" altLang="fr-FR" sz="1400" b="1" dirty="0">
                <a:sym typeface="Wingdings" pitchFamily="2" charset="2"/>
              </a:rPr>
              <a:t>  </a:t>
            </a:r>
            <a:r>
              <a:rPr lang="fr-FR" altLang="fr-FR" sz="1400" dirty="0"/>
              <a:t>Agent de gestion administrative	           </a:t>
            </a:r>
            <a:r>
              <a:rPr lang="fr-FR" altLang="fr-FR" sz="1400" dirty="0">
                <a:sym typeface="Wingdings" pitchFamily="2" charset="2"/>
              </a:rPr>
              <a:t>   </a:t>
            </a:r>
            <a:r>
              <a:rPr lang="fr-FR" altLang="fr-FR" sz="1400" dirty="0"/>
              <a:t>Employé administratif</a:t>
            </a:r>
          </a:p>
          <a:p>
            <a:r>
              <a:rPr lang="fr-FR" altLang="fr-FR" sz="1400" dirty="0">
                <a:sym typeface="Wingdings" pitchFamily="2" charset="2"/>
              </a:rPr>
              <a:t>  </a:t>
            </a:r>
            <a:r>
              <a:rPr lang="fr-FR" altLang="fr-FR" sz="1400" dirty="0"/>
              <a:t>Adjoint administratif		          </a:t>
            </a:r>
            <a:r>
              <a:rPr lang="fr-FR" altLang="fr-FR" sz="1400" dirty="0">
                <a:sym typeface="Wingdings" pitchFamily="2" charset="2"/>
              </a:rPr>
              <a:t>  </a:t>
            </a:r>
            <a:r>
              <a:rPr lang="fr-FR" altLang="fr-FR" sz="1400" dirty="0"/>
              <a:t>Assistant administratif </a:t>
            </a:r>
          </a:p>
          <a:p>
            <a:r>
              <a:rPr lang="fr-FR" altLang="fr-FR" sz="1400" dirty="0">
                <a:sym typeface="Wingdings" pitchFamily="2" charset="2"/>
              </a:rPr>
              <a:t> </a:t>
            </a:r>
            <a:r>
              <a:rPr lang="fr-FR" altLang="fr-FR" sz="1400" dirty="0"/>
              <a:t>Technicien des services administratifs     </a:t>
            </a:r>
            <a:r>
              <a:rPr lang="fr-FR" altLang="fr-FR" sz="1400" dirty="0">
                <a:sym typeface="Wingdings" pitchFamily="2" charset="2"/>
              </a:rPr>
              <a:t>  </a:t>
            </a:r>
            <a:r>
              <a:rPr lang="fr-FR" altLang="fr-FR" sz="1400" dirty="0"/>
              <a:t>Gestionnaire commercial</a:t>
            </a:r>
          </a:p>
          <a:p>
            <a:r>
              <a:rPr lang="fr-FR" altLang="fr-FR" sz="1400" dirty="0">
                <a:sym typeface="Wingdings" pitchFamily="2" charset="2"/>
              </a:rPr>
              <a:t> </a:t>
            </a:r>
            <a:r>
              <a:rPr lang="fr-FR" altLang="fr-FR" sz="1400" dirty="0"/>
              <a:t>Gestionnaire du personnel </a:t>
            </a:r>
          </a:p>
        </p:txBody>
      </p:sp>
      <p:sp>
        <p:nvSpPr>
          <p:cNvPr id="6" name="Rectangle 5"/>
          <p:cNvSpPr/>
          <p:nvPr/>
        </p:nvSpPr>
        <p:spPr>
          <a:xfrm>
            <a:off x="4860032" y="5085184"/>
            <a:ext cx="3672408" cy="158417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1200" dirty="0" smtClean="0"/>
              <a:t>LIENS  </a:t>
            </a:r>
            <a:r>
              <a:rPr lang="fr-FR" sz="1200" dirty="0" smtClean="0"/>
              <a:t>site BAC PRO </a:t>
            </a:r>
            <a:r>
              <a:rPr lang="fr-FR" sz="1200" dirty="0" smtClean="0"/>
              <a:t>GA</a:t>
            </a:r>
            <a:endParaRPr lang="fr-FR" sz="1200" dirty="0" smtClean="0"/>
          </a:p>
          <a:p>
            <a:r>
              <a:rPr lang="fr-FR" sz="1200" i="1" u="sng" dirty="0" smtClean="0">
                <a:hlinkClick r:id="rId3"/>
              </a:rPr>
              <a:t>http://bpgestionadministration.blogspot.com/</a:t>
            </a:r>
            <a:r>
              <a:rPr lang="fr-FR" sz="1200" dirty="0" smtClean="0"/>
              <a:t/>
            </a:r>
            <a:br>
              <a:rPr lang="fr-FR" sz="1200" dirty="0" smtClean="0"/>
            </a:br>
            <a:endParaRPr lang="fr-FR" sz="1200" dirty="0" smtClean="0"/>
          </a:p>
          <a:p>
            <a:r>
              <a:rPr lang="fr-FR" sz="1200" i="1" u="sng" dirty="0" smtClean="0">
                <a:hlinkClick r:id="rId3"/>
              </a:rPr>
              <a:t>http://bpgestionadministration.blogspot.com/</a:t>
            </a:r>
            <a:r>
              <a:rPr lang="fr-FR" sz="1200" i="1" dirty="0" smtClean="0"/>
              <a:t/>
            </a:r>
            <a:br>
              <a:rPr lang="fr-FR" sz="1200" i="1" dirty="0" smtClean="0"/>
            </a:br>
            <a:r>
              <a:rPr lang="fr-FR" sz="1200" i="1" dirty="0" smtClean="0"/>
              <a:t>&gt; </a:t>
            </a:r>
            <a:endParaRPr lang="fr-FR" sz="1200" dirty="0" smtClean="0"/>
          </a:p>
          <a:p>
            <a:r>
              <a:rPr lang="fr-FR" sz="1200" i="1" u="sng" dirty="0" smtClean="0">
                <a:hlinkClick r:id="rId4"/>
              </a:rPr>
              <a:t>https://</a:t>
            </a:r>
            <a:r>
              <a:rPr lang="fr-FR" sz="1200" i="1" u="sng" dirty="0" smtClean="0">
                <a:hlinkClick r:id="rId4"/>
              </a:rPr>
              <a:t>sites.google.com/site/bacprogestionadm/home</a:t>
            </a:r>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2"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lide(fromRight)">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2" descr="Image associée"/>
          <p:cNvPicPr>
            <a:picLocks noChangeAspect="1" noChangeArrowheads="1"/>
          </p:cNvPicPr>
          <p:nvPr/>
        </p:nvPicPr>
        <p:blipFill>
          <a:blip r:embed="rId2" cstate="print"/>
          <a:srcRect/>
          <a:stretch>
            <a:fillRect/>
          </a:stretch>
        </p:blipFill>
        <p:spPr bwMode="auto">
          <a:xfrm>
            <a:off x="323528" y="1268760"/>
            <a:ext cx="4000500" cy="1905000"/>
          </a:xfrm>
          <a:prstGeom prst="rect">
            <a:avLst/>
          </a:prstGeom>
          <a:noFill/>
        </p:spPr>
      </p:pic>
      <p:sp>
        <p:nvSpPr>
          <p:cNvPr id="4" name="Rectangle 3"/>
          <p:cNvSpPr/>
          <p:nvPr/>
        </p:nvSpPr>
        <p:spPr>
          <a:xfrm>
            <a:off x="611560" y="332656"/>
            <a:ext cx="4752528" cy="7200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ENSEIGNEMENT GENERAL</a:t>
            </a:r>
            <a:endParaRPr lang="fr-FR" dirty="0"/>
          </a:p>
        </p:txBody>
      </p:sp>
      <p:sp>
        <p:nvSpPr>
          <p:cNvPr id="82948" name="AutoShape 4" descr="Résultats de recherche d'images pour « FRANCAIS HISTOIRE GEOGRAPHIE »"/>
          <p:cNvSpPr>
            <a:spLocks noChangeAspect="1" noChangeArrowheads="1"/>
          </p:cNvSpPr>
          <p:nvPr/>
        </p:nvSpPr>
        <p:spPr bwMode="auto">
          <a:xfrm>
            <a:off x="144463"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82950" name="AutoShape 6" descr="Résultats de recherche d'images pour « FRANCAIS HISTOIRE GEOGRAPHIE »"/>
          <p:cNvSpPr>
            <a:spLocks noChangeAspect="1" noChangeArrowheads="1"/>
          </p:cNvSpPr>
          <p:nvPr/>
        </p:nvSpPr>
        <p:spPr bwMode="auto">
          <a:xfrm>
            <a:off x="144463"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8" name="Rectangle 7"/>
          <p:cNvSpPr/>
          <p:nvPr/>
        </p:nvSpPr>
        <p:spPr>
          <a:xfrm>
            <a:off x="683568" y="5085184"/>
            <a:ext cx="6912768" cy="13681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82954" name="Picture 10" descr="Image associée"/>
          <p:cNvPicPr>
            <a:picLocks noChangeAspect="1" noChangeArrowheads="1"/>
          </p:cNvPicPr>
          <p:nvPr/>
        </p:nvPicPr>
        <p:blipFill>
          <a:blip r:embed="rId3" cstate="print"/>
          <a:srcRect/>
          <a:stretch>
            <a:fillRect/>
          </a:stretch>
        </p:blipFill>
        <p:spPr bwMode="auto">
          <a:xfrm>
            <a:off x="5652120" y="1412776"/>
            <a:ext cx="3205361" cy="2066933"/>
          </a:xfrm>
          <a:prstGeom prst="rect">
            <a:avLst/>
          </a:prstGeom>
          <a:noFill/>
        </p:spPr>
      </p:pic>
      <p:pic>
        <p:nvPicPr>
          <p:cNvPr id="82956" name="Picture 12" descr="Résultats de recherche d'images pour « FRANCAIS LETTRES HISTOIRE GEOGRAPHIE »"/>
          <p:cNvPicPr>
            <a:picLocks noChangeAspect="1" noChangeArrowheads="1"/>
          </p:cNvPicPr>
          <p:nvPr/>
        </p:nvPicPr>
        <p:blipFill>
          <a:blip r:embed="rId4" cstate="print"/>
          <a:srcRect/>
          <a:stretch>
            <a:fillRect/>
          </a:stretch>
        </p:blipFill>
        <p:spPr bwMode="auto">
          <a:xfrm>
            <a:off x="3563888" y="3212976"/>
            <a:ext cx="2181225" cy="1666875"/>
          </a:xfrm>
          <a:prstGeom prst="rect">
            <a:avLst/>
          </a:prstGeom>
          <a:noFill/>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3429000"/>
            <a:ext cx="8820472" cy="1600438"/>
          </a:xfrm>
          <a:prstGeom prst="rect">
            <a:avLst/>
          </a:prstGeom>
        </p:spPr>
        <p:txBody>
          <a:bodyPr wrap="square">
            <a:spAutoFit/>
          </a:bodyPr>
          <a:lstStyle/>
          <a:p>
            <a:pPr eaLnBrk="0" hangingPunct="0">
              <a:buFontTx/>
              <a:buChar char="•"/>
              <a:tabLst>
                <a:tab pos="863600" algn="l"/>
              </a:tabLst>
            </a:pPr>
            <a:r>
              <a:rPr lang="fr-FR" sz="1400" b="1" u="sng" dirty="0"/>
              <a:t>Lettres-Histoire</a:t>
            </a:r>
            <a:endParaRPr lang="fr-FR" sz="1400" dirty="0"/>
          </a:p>
          <a:p>
            <a:pPr lvl="0" eaLnBrk="0" hangingPunct="0">
              <a:tabLst>
                <a:tab pos="863600" algn="l"/>
              </a:tabLst>
            </a:pPr>
            <a:endParaRPr kumimoji="0" lang="fr-FR" sz="1400" b="1" i="0" u="sng" strike="noStrike" cap="none" normalizeH="0" baseline="0" dirty="0" smtClean="0">
              <a:ln>
                <a:noFill/>
              </a:ln>
              <a:solidFill>
                <a:srgbClr val="FF0000"/>
              </a:solidFill>
              <a:effectLst/>
              <a:latin typeface="Comic Sans MS" pitchFamily="66" charset="0"/>
              <a:ea typeface="Times New Roman" pitchFamily="18" charset="0"/>
              <a:cs typeface="Arial" pitchFamily="34" charset="0"/>
            </a:endParaRPr>
          </a:p>
          <a:p>
            <a:pPr lvl="0" eaLnBrk="0" hangingPunct="0">
              <a:buFontTx/>
              <a:buChar char="•"/>
              <a:tabLst>
                <a:tab pos="863600" algn="l"/>
              </a:tabLst>
            </a:pPr>
            <a:r>
              <a:rPr kumimoji="0" lang="fr-FR" sz="1400" b="1" i="0" u="sng" strike="noStrike" cap="none" normalizeH="0" baseline="0" dirty="0" smtClean="0">
                <a:ln>
                  <a:noFill/>
                </a:ln>
                <a:solidFill>
                  <a:srgbClr val="FF0000"/>
                </a:solidFill>
                <a:effectLst/>
                <a:latin typeface="Comic Sans MS" pitchFamily="66" charset="0"/>
                <a:ea typeface="Times New Roman" pitchFamily="18" charset="0"/>
                <a:cs typeface="Arial" pitchFamily="34" charset="0"/>
              </a:rPr>
              <a:t>Les comp</a:t>
            </a:r>
            <a:r>
              <a:rPr kumimoji="0" lang="fr-FR" sz="1400" b="1" i="0" u="sng" strike="noStrike" cap="none" normalizeH="0" baseline="0" dirty="0" smtClean="0">
                <a:ln>
                  <a:noFill/>
                </a:ln>
                <a:solidFill>
                  <a:srgbClr val="FF0000"/>
                </a:solidFill>
                <a:effectLst/>
                <a:latin typeface="Cambria"/>
                <a:ea typeface="Times New Roman" pitchFamily="18" charset="0"/>
                <a:cs typeface="Arial" pitchFamily="34" charset="0"/>
              </a:rPr>
              <a:t>é</a:t>
            </a:r>
            <a:r>
              <a:rPr kumimoji="0" lang="fr-FR" sz="1400" b="1" i="0" u="sng" strike="noStrike" cap="none" normalizeH="0" baseline="0" dirty="0" smtClean="0">
                <a:ln>
                  <a:noFill/>
                </a:ln>
                <a:solidFill>
                  <a:srgbClr val="FF0000"/>
                </a:solidFill>
                <a:effectLst/>
                <a:latin typeface="Comic Sans MS" pitchFamily="66" charset="0"/>
                <a:ea typeface="Times New Roman" pitchFamily="18" charset="0"/>
                <a:cs typeface="Arial" pitchFamily="34" charset="0"/>
              </a:rPr>
              <a:t>tences attendues et travaill</a:t>
            </a:r>
            <a:r>
              <a:rPr kumimoji="0" lang="fr-FR" sz="1400" b="1" i="0" u="sng" strike="noStrike" cap="none" normalizeH="0" baseline="0" dirty="0" smtClean="0">
                <a:ln>
                  <a:noFill/>
                </a:ln>
                <a:solidFill>
                  <a:srgbClr val="FF0000"/>
                </a:solidFill>
                <a:effectLst/>
                <a:latin typeface="Cambria"/>
                <a:ea typeface="Times New Roman" pitchFamily="18" charset="0"/>
                <a:cs typeface="Arial" pitchFamily="34" charset="0"/>
              </a:rPr>
              <a:t>é</a:t>
            </a:r>
            <a:r>
              <a:rPr kumimoji="0" lang="fr-FR" sz="1400" b="1" i="0" u="sng" strike="noStrike" cap="none" normalizeH="0" baseline="0" dirty="0" smtClean="0">
                <a:ln>
                  <a:noFill/>
                </a:ln>
                <a:solidFill>
                  <a:srgbClr val="FF0000"/>
                </a:solidFill>
                <a:effectLst/>
                <a:latin typeface="Comic Sans MS" pitchFamily="66" charset="0"/>
                <a:ea typeface="Times New Roman" pitchFamily="18" charset="0"/>
                <a:cs typeface="Arial" pitchFamily="34" charset="0"/>
              </a:rPr>
              <a:t>es en Fran</a:t>
            </a:r>
            <a:r>
              <a:rPr kumimoji="0" lang="fr-FR" sz="1400" b="1" i="0" u="sng" strike="noStrike" cap="none" normalizeH="0" baseline="0" dirty="0" smtClean="0">
                <a:ln>
                  <a:noFill/>
                </a:ln>
                <a:solidFill>
                  <a:srgbClr val="FF0000"/>
                </a:solidFill>
                <a:effectLst/>
                <a:latin typeface="Cambria"/>
                <a:ea typeface="Times New Roman" pitchFamily="18" charset="0"/>
                <a:cs typeface="Arial" pitchFamily="34" charset="0"/>
              </a:rPr>
              <a:t>ç</a:t>
            </a:r>
            <a:r>
              <a:rPr kumimoji="0" lang="fr-FR" sz="1400" b="1" i="0" u="sng" strike="noStrike" cap="none" normalizeH="0" baseline="0" dirty="0" smtClean="0">
                <a:ln>
                  <a:noFill/>
                </a:ln>
                <a:solidFill>
                  <a:srgbClr val="FF0000"/>
                </a:solidFill>
                <a:effectLst/>
                <a:latin typeface="Comic Sans MS" pitchFamily="66" charset="0"/>
                <a:ea typeface="Times New Roman" pitchFamily="18" charset="0"/>
                <a:cs typeface="Arial" pitchFamily="34" charset="0"/>
              </a:rPr>
              <a:t>ais et en </a:t>
            </a:r>
            <a:r>
              <a:rPr kumimoji="0" lang="fr-FR" sz="1400" b="1" i="0" u="sng" strike="noStrike" cap="none" normalizeH="0" baseline="0" dirty="0" err="1" smtClean="0">
                <a:ln>
                  <a:noFill/>
                </a:ln>
                <a:solidFill>
                  <a:srgbClr val="FF0000"/>
                </a:solidFill>
                <a:effectLst/>
                <a:latin typeface="Comic Sans MS" pitchFamily="66" charset="0"/>
                <a:ea typeface="Times New Roman" pitchFamily="18" charset="0"/>
                <a:cs typeface="Arial" pitchFamily="34" charset="0"/>
              </a:rPr>
              <a:t>Hist</a:t>
            </a:r>
            <a:r>
              <a:rPr kumimoji="0" lang="fr-FR" sz="1400" b="1" i="0" u="sng" strike="noStrike" cap="none" normalizeH="0" baseline="0" dirty="0" smtClean="0">
                <a:ln>
                  <a:noFill/>
                </a:ln>
                <a:solidFill>
                  <a:srgbClr val="FF0000"/>
                </a:solidFill>
                <a:effectLst/>
                <a:latin typeface="Comic Sans MS" pitchFamily="66" charset="0"/>
                <a:ea typeface="Times New Roman" pitchFamily="18" charset="0"/>
                <a:cs typeface="Arial" pitchFamily="34" charset="0"/>
              </a:rPr>
              <a:t>-G</a:t>
            </a:r>
            <a:r>
              <a:rPr kumimoji="0" lang="fr-FR" sz="1400" b="1" i="0" u="sng" strike="noStrike" cap="none" normalizeH="0" baseline="0" dirty="0" smtClean="0">
                <a:ln>
                  <a:noFill/>
                </a:ln>
                <a:solidFill>
                  <a:srgbClr val="FF0000"/>
                </a:solidFill>
                <a:effectLst/>
                <a:latin typeface="Cambria"/>
                <a:ea typeface="Times New Roman" pitchFamily="18" charset="0"/>
                <a:cs typeface="Arial" pitchFamily="34" charset="0"/>
              </a:rPr>
              <a:t>é</a:t>
            </a:r>
            <a:r>
              <a:rPr kumimoji="0" lang="fr-FR" sz="1400" b="1" i="0" u="sng" strike="noStrike" cap="none" normalizeH="0" baseline="0" dirty="0" smtClean="0">
                <a:ln>
                  <a:noFill/>
                </a:ln>
                <a:solidFill>
                  <a:srgbClr val="FF0000"/>
                </a:solidFill>
                <a:effectLst/>
                <a:latin typeface="Comic Sans MS" pitchFamily="66" charset="0"/>
                <a:ea typeface="Times New Roman" pitchFamily="18" charset="0"/>
                <a:cs typeface="Arial" pitchFamily="34" charset="0"/>
              </a:rPr>
              <a:t>o pour chaque niveau</a:t>
            </a:r>
            <a:r>
              <a:rPr kumimoji="0" lang="fr-FR" sz="1400" b="1" i="0" u="sng" strike="noStrike" cap="none" normalizeH="0" baseline="0" dirty="0" smtClean="0">
                <a:ln>
                  <a:noFill/>
                </a:ln>
                <a:solidFill>
                  <a:srgbClr val="FF0000"/>
                </a:solidFill>
                <a:effectLst/>
                <a:latin typeface="Cambria"/>
                <a:ea typeface="Times New Roman" pitchFamily="18" charset="0"/>
                <a:cs typeface="Arial" pitchFamily="34" charset="0"/>
              </a:rPr>
              <a:t> </a:t>
            </a:r>
            <a:r>
              <a:rPr kumimoji="0" lang="fr-FR" sz="1400" b="1" i="0" u="sng" strike="noStrike" cap="none" normalizeH="0" baseline="0" dirty="0" smtClean="0">
                <a:ln>
                  <a:noFill/>
                </a:ln>
                <a:solidFill>
                  <a:srgbClr val="FF0000"/>
                </a:solidFill>
                <a:effectLst/>
                <a:latin typeface="Comic Sans MS" pitchFamily="66" charset="0"/>
                <a:ea typeface="Times New Roman" pitchFamily="18" charset="0"/>
                <a:cs typeface="Arial" pitchFamily="34" charset="0"/>
              </a:rPr>
              <a:t>:</a:t>
            </a:r>
            <a:endParaRPr lang="fr-FR" sz="900" dirty="0">
              <a:cs typeface="Arial" pitchFamily="34" charset="0"/>
            </a:endParaRPr>
          </a:p>
          <a:p>
            <a:pPr lvl="0" eaLnBrk="0" hangingPunct="0">
              <a:buFontTx/>
              <a:buChar char="•"/>
              <a:tabLst>
                <a:tab pos="863600" algn="l"/>
              </a:tabLst>
            </a:pPr>
            <a:r>
              <a:rPr kumimoji="0" lang="fr-FR" sz="1400" b="1"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Savoir lire, </a:t>
            </a:r>
            <a:r>
              <a:rPr kumimoji="0" lang="fr-FR" sz="1400" b="1" i="0" u="none" strike="noStrike" cap="none" normalizeH="0" baseline="0" dirty="0" smtClean="0">
                <a:ln>
                  <a:noFill/>
                </a:ln>
                <a:solidFill>
                  <a:schemeClr val="tx1"/>
                </a:solidFill>
                <a:effectLst/>
                <a:latin typeface="Cambria"/>
                <a:ea typeface="Times New Roman" pitchFamily="18" charset="0"/>
                <a:cs typeface="Arial" pitchFamily="34" charset="0"/>
              </a:rPr>
              <a:t>é</a:t>
            </a:r>
            <a:r>
              <a:rPr kumimoji="0" lang="fr-FR" sz="1400" b="1"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crire, et </a:t>
            </a:r>
            <a:r>
              <a:rPr kumimoji="0" lang="fr-FR" sz="1400" b="1" i="0" u="none" strike="noStrike" cap="none" normalizeH="0" baseline="0" dirty="0" smtClean="0">
                <a:ln>
                  <a:noFill/>
                </a:ln>
                <a:solidFill>
                  <a:schemeClr val="tx1"/>
                </a:solidFill>
                <a:effectLst/>
                <a:latin typeface="Cambria"/>
                <a:ea typeface="Times New Roman" pitchFamily="18" charset="0"/>
                <a:cs typeface="Arial" pitchFamily="34" charset="0"/>
              </a:rPr>
              <a:t>é</a:t>
            </a:r>
            <a:r>
              <a:rPr kumimoji="0" lang="fr-FR" sz="1400" b="1"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couter.</a:t>
            </a:r>
            <a:endParaRPr lang="fr-FR" sz="900" dirty="0">
              <a:cs typeface="Arial" pitchFamily="34" charset="0"/>
            </a:endParaRPr>
          </a:p>
          <a:p>
            <a:pPr lvl="0" eaLnBrk="0" hangingPunct="0">
              <a:buFontTx/>
              <a:buChar char="•"/>
              <a:tabLst>
                <a:tab pos="863600" algn="l"/>
              </a:tabLst>
            </a:pPr>
            <a:r>
              <a:rPr kumimoji="0" lang="fr-FR" sz="1400" b="1"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Savoir s</a:t>
            </a:r>
            <a:r>
              <a:rPr kumimoji="0" lang="fr-FR" sz="1400" b="1" i="0" u="none" strike="noStrike" cap="none" normalizeH="0" baseline="0" dirty="0" smtClean="0">
                <a:ln>
                  <a:noFill/>
                </a:ln>
                <a:solidFill>
                  <a:schemeClr val="tx1"/>
                </a:solidFill>
                <a:effectLst/>
                <a:latin typeface="Cambria"/>
                <a:ea typeface="Times New Roman" pitchFamily="18" charset="0"/>
                <a:cs typeface="Arial" pitchFamily="34" charset="0"/>
              </a:rPr>
              <a:t>’</a:t>
            </a:r>
            <a:r>
              <a:rPr kumimoji="0" lang="fr-FR" sz="1400" b="1"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exprimer </a:t>
            </a:r>
            <a:r>
              <a:rPr kumimoji="0" lang="fr-FR" sz="1400" b="1" i="0" u="none" strike="noStrike" cap="none" normalizeH="0" baseline="0" dirty="0" smtClean="0">
                <a:ln>
                  <a:noFill/>
                </a:ln>
                <a:solidFill>
                  <a:schemeClr val="tx1"/>
                </a:solidFill>
                <a:effectLst/>
                <a:latin typeface="Cambria"/>
                <a:ea typeface="Times New Roman" pitchFamily="18" charset="0"/>
                <a:cs typeface="Arial" pitchFamily="34" charset="0"/>
              </a:rPr>
              <a:t>à</a:t>
            </a:r>
            <a:r>
              <a:rPr kumimoji="0" lang="fr-FR" sz="1400" b="1"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 l</a:t>
            </a:r>
            <a:r>
              <a:rPr kumimoji="0" lang="fr-FR" sz="1400" b="1" i="0" u="none" strike="noStrike" cap="none" normalizeH="0" baseline="0" dirty="0" smtClean="0">
                <a:ln>
                  <a:noFill/>
                </a:ln>
                <a:solidFill>
                  <a:schemeClr val="tx1"/>
                </a:solidFill>
                <a:effectLst/>
                <a:latin typeface="Cambria"/>
                <a:ea typeface="Times New Roman" pitchFamily="18" charset="0"/>
                <a:cs typeface="Arial" pitchFamily="34" charset="0"/>
              </a:rPr>
              <a:t>’</a:t>
            </a:r>
            <a:r>
              <a:rPr kumimoji="0" lang="fr-FR" sz="1400" b="1"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oral et </a:t>
            </a:r>
            <a:r>
              <a:rPr kumimoji="0" lang="fr-FR" sz="1400" b="1" i="0" u="none" strike="noStrike" cap="none" normalizeH="0" baseline="0" dirty="0" smtClean="0">
                <a:ln>
                  <a:noFill/>
                </a:ln>
                <a:solidFill>
                  <a:schemeClr val="tx1"/>
                </a:solidFill>
                <a:effectLst/>
                <a:latin typeface="Cambria"/>
                <a:ea typeface="Times New Roman" pitchFamily="18" charset="0"/>
                <a:cs typeface="Arial" pitchFamily="34" charset="0"/>
              </a:rPr>
              <a:t>à</a:t>
            </a:r>
            <a:r>
              <a:rPr kumimoji="0" lang="fr-FR" sz="1400" b="1"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 l</a:t>
            </a:r>
            <a:r>
              <a:rPr kumimoji="0" lang="fr-FR" sz="1400" b="1" i="0" u="none" strike="noStrike" cap="none" normalizeH="0" baseline="0" dirty="0" smtClean="0">
                <a:ln>
                  <a:noFill/>
                </a:ln>
                <a:solidFill>
                  <a:schemeClr val="tx1"/>
                </a:solidFill>
                <a:effectLst/>
                <a:latin typeface="Cambria"/>
                <a:ea typeface="Times New Roman" pitchFamily="18" charset="0"/>
                <a:cs typeface="Arial" pitchFamily="34" charset="0"/>
              </a:rPr>
              <a:t>’é</a:t>
            </a:r>
            <a:r>
              <a:rPr kumimoji="0" lang="fr-FR" sz="1400" b="1"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crit.</a:t>
            </a:r>
            <a:endParaRPr lang="fr-FR" sz="900" dirty="0">
              <a:cs typeface="Arial" pitchFamily="34" charset="0"/>
            </a:endParaRPr>
          </a:p>
          <a:p>
            <a:pPr lvl="0" eaLnBrk="0" hangingPunct="0">
              <a:buFontTx/>
              <a:buChar char="•"/>
              <a:tabLst>
                <a:tab pos="863600" algn="l"/>
              </a:tabLst>
            </a:pPr>
            <a:r>
              <a:rPr kumimoji="0" lang="fr-FR" sz="1400" b="1"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Savoir organiser sa pens</a:t>
            </a:r>
            <a:r>
              <a:rPr kumimoji="0" lang="fr-FR" sz="1400" b="1" i="0" u="none" strike="noStrike" cap="none" normalizeH="0" baseline="0" dirty="0" smtClean="0">
                <a:ln>
                  <a:noFill/>
                </a:ln>
                <a:solidFill>
                  <a:schemeClr val="tx1"/>
                </a:solidFill>
                <a:effectLst/>
                <a:latin typeface="Cambria"/>
                <a:ea typeface="Times New Roman" pitchFamily="18" charset="0"/>
                <a:cs typeface="Arial" pitchFamily="34" charset="0"/>
              </a:rPr>
              <a:t>é</a:t>
            </a:r>
            <a:r>
              <a:rPr kumimoji="0" lang="fr-FR" sz="1400" b="1"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e.</a:t>
            </a:r>
            <a:endParaRPr lang="fr-FR" sz="900" dirty="0">
              <a:cs typeface="Arial" pitchFamily="34" charset="0"/>
            </a:endParaRPr>
          </a:p>
          <a:p>
            <a:pPr lvl="0" eaLnBrk="0" hangingPunct="0">
              <a:buFontTx/>
              <a:buChar char="•"/>
              <a:tabLst>
                <a:tab pos="863600" algn="l"/>
              </a:tabLst>
            </a:pPr>
            <a:r>
              <a:rPr kumimoji="0" lang="fr-FR" sz="1400" b="1"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Savoir puiser dans les productions litt</a:t>
            </a:r>
            <a:r>
              <a:rPr kumimoji="0" lang="fr-FR" sz="1400" b="1" i="0" u="none" strike="noStrike" cap="none" normalizeH="0" baseline="0" dirty="0" smtClean="0">
                <a:ln>
                  <a:noFill/>
                </a:ln>
                <a:solidFill>
                  <a:schemeClr val="tx1"/>
                </a:solidFill>
                <a:effectLst/>
                <a:latin typeface="Cambria"/>
                <a:ea typeface="Times New Roman" pitchFamily="18" charset="0"/>
                <a:cs typeface="Arial" pitchFamily="34" charset="0"/>
              </a:rPr>
              <a:t>é</a:t>
            </a:r>
            <a:r>
              <a:rPr kumimoji="0" lang="fr-FR" sz="1400" b="1"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raires et culturelles.</a:t>
            </a:r>
            <a:endParaRPr lang="fr-FR" sz="2000" dirty="0">
              <a:cs typeface="Arial" pitchFamily="34" charset="0"/>
            </a:endParaRPr>
          </a:p>
        </p:txBody>
      </p:sp>
      <p:graphicFrame>
        <p:nvGraphicFramePr>
          <p:cNvPr id="3" name="Tableau 2"/>
          <p:cNvGraphicFramePr>
            <a:graphicFrameLocks noGrp="1"/>
          </p:cNvGraphicFramePr>
          <p:nvPr/>
        </p:nvGraphicFramePr>
        <p:xfrm>
          <a:off x="2483768" y="548680"/>
          <a:ext cx="6096000" cy="2915920"/>
        </p:xfrm>
        <a:graphic>
          <a:graphicData uri="http://schemas.openxmlformats.org/drawingml/2006/table">
            <a:tbl>
              <a:tblPr firstRow="1" bandRow="1">
                <a:tableStyleId>{5C22544A-7EE6-4342-B048-85BDC9FD1C3A}</a:tableStyleId>
              </a:tblPr>
              <a:tblGrid>
                <a:gridCol w="3048000"/>
                <a:gridCol w="3048000"/>
              </a:tblGrid>
              <a:tr h="370840">
                <a:tc>
                  <a:txBody>
                    <a:bodyPr/>
                    <a:lstStyle/>
                    <a:p>
                      <a:r>
                        <a:rPr kumimoji="0" lang="fr-FR" sz="1800" b="1" i="0" u="sng" strike="noStrike" cap="none" normalizeH="0" baseline="0" dirty="0" smtClean="0">
                          <a:ln>
                            <a:noFill/>
                          </a:ln>
                          <a:solidFill>
                            <a:srgbClr val="FF0000"/>
                          </a:solidFill>
                          <a:effectLst/>
                          <a:latin typeface="Comic Sans MS" pitchFamily="66" charset="0"/>
                          <a:ea typeface="Times New Roman" pitchFamily="18" charset="0"/>
                          <a:cs typeface="Arial" pitchFamily="34" charset="0"/>
                        </a:rPr>
                        <a:t>niveau</a:t>
                      </a:r>
                      <a:r>
                        <a:rPr kumimoji="0" lang="fr-FR" sz="1800" b="1" i="0" u="sng" strike="noStrike" cap="none" normalizeH="0" baseline="0" dirty="0" smtClean="0">
                          <a:ln>
                            <a:noFill/>
                          </a:ln>
                          <a:solidFill>
                            <a:srgbClr val="FF0000"/>
                          </a:solidFill>
                          <a:effectLst/>
                          <a:latin typeface="Cambria"/>
                          <a:ea typeface="Times New Roman" pitchFamily="18" charset="0"/>
                          <a:cs typeface="Arial" pitchFamily="34" charset="0"/>
                        </a:rPr>
                        <a:t> </a:t>
                      </a:r>
                      <a:r>
                        <a:rPr kumimoji="0" lang="fr-FR" sz="1800" b="1" i="0" u="sng" strike="noStrike" cap="none" normalizeH="0" baseline="0" dirty="0" smtClean="0">
                          <a:ln>
                            <a:noFill/>
                          </a:ln>
                          <a:solidFill>
                            <a:srgbClr val="FF0000"/>
                          </a:solidFill>
                          <a:effectLst/>
                          <a:latin typeface="Comic Sans MS" pitchFamily="66" charset="0"/>
                          <a:ea typeface="Times New Roman" pitchFamily="18" charset="0"/>
                          <a:cs typeface="Arial" pitchFamily="34" charset="0"/>
                        </a:rPr>
                        <a:t>:</a:t>
                      </a:r>
                      <a:endParaRPr lang="fr-FR" dirty="0"/>
                    </a:p>
                  </a:txBody>
                  <a:tcPr/>
                </a:tc>
                <a:tc>
                  <a:txBody>
                    <a:bodyPr/>
                    <a:lstStyle/>
                    <a:p>
                      <a:r>
                        <a:rPr kumimoji="0" lang="fr-FR" sz="1800" b="1" i="0" u="sng" strike="noStrike" cap="none" normalizeH="0" baseline="0" dirty="0" smtClean="0">
                          <a:ln>
                            <a:noFill/>
                          </a:ln>
                          <a:solidFill>
                            <a:srgbClr val="FF0000"/>
                          </a:solidFill>
                          <a:effectLst/>
                          <a:latin typeface="Comic Sans MS" pitchFamily="66" charset="0"/>
                          <a:ea typeface="Times New Roman" pitchFamily="18" charset="0"/>
                          <a:cs typeface="Arial" pitchFamily="34" charset="0"/>
                        </a:rPr>
                        <a:t>volume horaire du Fran</a:t>
                      </a:r>
                      <a:r>
                        <a:rPr kumimoji="0" lang="fr-FR" sz="1800" b="1" i="0" u="sng" strike="noStrike" cap="none" normalizeH="0" baseline="0" dirty="0" smtClean="0">
                          <a:ln>
                            <a:noFill/>
                          </a:ln>
                          <a:solidFill>
                            <a:srgbClr val="FF0000"/>
                          </a:solidFill>
                          <a:effectLst/>
                          <a:latin typeface="Cambria"/>
                          <a:ea typeface="Times New Roman" pitchFamily="18" charset="0"/>
                          <a:cs typeface="Arial" pitchFamily="34" charset="0"/>
                        </a:rPr>
                        <a:t>ç</a:t>
                      </a:r>
                      <a:r>
                        <a:rPr kumimoji="0" lang="fr-FR" sz="1800" b="1" i="0" u="sng" strike="noStrike" cap="none" normalizeH="0" baseline="0" dirty="0" smtClean="0">
                          <a:ln>
                            <a:noFill/>
                          </a:ln>
                          <a:solidFill>
                            <a:srgbClr val="FF0000"/>
                          </a:solidFill>
                          <a:effectLst/>
                          <a:latin typeface="Comic Sans MS" pitchFamily="66" charset="0"/>
                          <a:ea typeface="Times New Roman" pitchFamily="18" charset="0"/>
                          <a:cs typeface="Arial" pitchFamily="34" charset="0"/>
                        </a:rPr>
                        <a:t>ais et de l</a:t>
                      </a:r>
                      <a:r>
                        <a:rPr kumimoji="0" lang="fr-FR" sz="1800" b="1" i="0" u="sng" strike="noStrike" cap="none" normalizeH="0" baseline="0" dirty="0" smtClean="0">
                          <a:ln>
                            <a:noFill/>
                          </a:ln>
                          <a:solidFill>
                            <a:srgbClr val="FF0000"/>
                          </a:solidFill>
                          <a:effectLst/>
                          <a:latin typeface="Cambria"/>
                          <a:ea typeface="Times New Roman" pitchFamily="18" charset="0"/>
                          <a:cs typeface="Arial" pitchFamily="34" charset="0"/>
                        </a:rPr>
                        <a:t>’</a:t>
                      </a:r>
                      <a:r>
                        <a:rPr kumimoji="0" lang="fr-FR" sz="1800" b="1" i="0" u="sng" strike="noStrike" cap="none" normalizeH="0" baseline="0" dirty="0" smtClean="0">
                          <a:ln>
                            <a:noFill/>
                          </a:ln>
                          <a:solidFill>
                            <a:srgbClr val="FF0000"/>
                          </a:solidFill>
                          <a:effectLst/>
                          <a:latin typeface="Comic Sans MS" pitchFamily="66" charset="0"/>
                          <a:ea typeface="Times New Roman" pitchFamily="18" charset="0"/>
                          <a:cs typeface="Arial" pitchFamily="34" charset="0"/>
                        </a:rPr>
                        <a:t>Hist.-G</a:t>
                      </a:r>
                      <a:r>
                        <a:rPr kumimoji="0" lang="fr-FR" sz="1800" b="1" i="0" u="sng" strike="noStrike" cap="none" normalizeH="0" baseline="0" dirty="0" smtClean="0">
                          <a:ln>
                            <a:noFill/>
                          </a:ln>
                          <a:solidFill>
                            <a:srgbClr val="FF0000"/>
                          </a:solidFill>
                          <a:effectLst/>
                          <a:latin typeface="Cambria"/>
                          <a:ea typeface="Times New Roman" pitchFamily="18" charset="0"/>
                          <a:cs typeface="Arial" pitchFamily="34" charset="0"/>
                        </a:rPr>
                        <a:t>é</a:t>
                      </a:r>
                      <a:r>
                        <a:rPr kumimoji="0" lang="fr-FR" sz="1800" b="1" i="0" u="sng" strike="noStrike" cap="none" normalizeH="0" baseline="0" dirty="0" smtClean="0">
                          <a:ln>
                            <a:noFill/>
                          </a:ln>
                          <a:solidFill>
                            <a:srgbClr val="FF0000"/>
                          </a:solidFill>
                          <a:effectLst/>
                          <a:latin typeface="Comic Sans MS" pitchFamily="66" charset="0"/>
                          <a:ea typeface="Times New Roman" pitchFamily="18" charset="0"/>
                          <a:cs typeface="Arial" pitchFamily="34" charset="0"/>
                        </a:rPr>
                        <a:t>o </a:t>
                      </a:r>
                      <a:endParaRPr lang="fr-FR" dirty="0"/>
                    </a:p>
                  </a:txBody>
                  <a:tcPr/>
                </a:tc>
              </a:tr>
              <a:tr h="370840">
                <a:tc>
                  <a:txBody>
                    <a:bodyPr/>
                    <a:lstStyle/>
                    <a:p>
                      <a:r>
                        <a:rPr kumimoji="0" lang="fr-FR" sz="1400" b="1"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1</a:t>
                      </a:r>
                      <a:r>
                        <a:rPr kumimoji="0" lang="fr-FR" sz="1400" b="1" i="0" u="none" strike="noStrike" cap="none" normalizeH="0" baseline="30000" dirty="0" smtClean="0">
                          <a:ln>
                            <a:noFill/>
                          </a:ln>
                          <a:solidFill>
                            <a:schemeClr val="tx1"/>
                          </a:solidFill>
                          <a:effectLst/>
                          <a:latin typeface="Cambria"/>
                          <a:ea typeface="Times New Roman" pitchFamily="18" charset="0"/>
                          <a:cs typeface="Arial" pitchFamily="34" charset="0"/>
                        </a:rPr>
                        <a:t>è</a:t>
                      </a:r>
                      <a:r>
                        <a:rPr kumimoji="0" lang="fr-FR" sz="1400" b="1" i="0" u="none" strike="noStrike" cap="none" normalizeH="0" baseline="30000" dirty="0" smtClean="0">
                          <a:ln>
                            <a:noFill/>
                          </a:ln>
                          <a:solidFill>
                            <a:schemeClr val="tx1"/>
                          </a:solidFill>
                          <a:effectLst/>
                          <a:latin typeface="Comic Sans MS" pitchFamily="66" charset="0"/>
                          <a:ea typeface="Times New Roman" pitchFamily="18" charset="0"/>
                          <a:cs typeface="Arial" pitchFamily="34" charset="0"/>
                        </a:rPr>
                        <a:t>re</a:t>
                      </a:r>
                      <a:r>
                        <a:rPr kumimoji="0" lang="fr-FR" sz="1400" b="1"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 ann</a:t>
                      </a:r>
                      <a:r>
                        <a:rPr kumimoji="0" lang="fr-FR" sz="1400" b="1" i="0" u="none" strike="noStrike" cap="none" normalizeH="0" baseline="0" dirty="0" smtClean="0">
                          <a:ln>
                            <a:noFill/>
                          </a:ln>
                          <a:solidFill>
                            <a:schemeClr val="tx1"/>
                          </a:solidFill>
                          <a:effectLst/>
                          <a:latin typeface="Cambria"/>
                          <a:ea typeface="Times New Roman" pitchFamily="18" charset="0"/>
                          <a:cs typeface="Arial" pitchFamily="34" charset="0"/>
                        </a:rPr>
                        <a:t>é</a:t>
                      </a:r>
                      <a:r>
                        <a:rPr kumimoji="0" lang="fr-FR" sz="1400" b="1"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e de CAP</a:t>
                      </a:r>
                      <a:endParaRPr lang="fr-FR" sz="1400" dirty="0"/>
                    </a:p>
                  </a:txBody>
                  <a:tcPr/>
                </a:tc>
                <a:tc>
                  <a:txBody>
                    <a:bodyPr/>
                    <a:lstStyle/>
                    <a:p>
                      <a:r>
                        <a:rPr kumimoji="0" lang="fr-FR" sz="1400" b="1"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3h de fran</a:t>
                      </a:r>
                      <a:r>
                        <a:rPr kumimoji="0" lang="fr-FR" sz="1400" b="1" i="0" u="none" strike="noStrike" cap="none" normalizeH="0" baseline="0" dirty="0" smtClean="0">
                          <a:ln>
                            <a:noFill/>
                          </a:ln>
                          <a:solidFill>
                            <a:schemeClr val="tx1"/>
                          </a:solidFill>
                          <a:effectLst/>
                          <a:latin typeface="Cambria"/>
                          <a:ea typeface="Times New Roman" pitchFamily="18" charset="0"/>
                          <a:cs typeface="Arial" pitchFamily="34" charset="0"/>
                        </a:rPr>
                        <a:t>ç</a:t>
                      </a:r>
                      <a:r>
                        <a:rPr kumimoji="0" lang="fr-FR" sz="1400" b="1"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ais / 1h d</a:t>
                      </a:r>
                      <a:r>
                        <a:rPr kumimoji="0" lang="fr-FR" sz="1400" b="1" i="0" u="none" strike="noStrike" cap="none" normalizeH="0" baseline="0" dirty="0" smtClean="0">
                          <a:ln>
                            <a:noFill/>
                          </a:ln>
                          <a:solidFill>
                            <a:schemeClr val="tx1"/>
                          </a:solidFill>
                          <a:effectLst/>
                          <a:latin typeface="Cambria"/>
                          <a:ea typeface="Times New Roman" pitchFamily="18" charset="0"/>
                          <a:cs typeface="Arial" pitchFamily="34" charset="0"/>
                        </a:rPr>
                        <a:t>’</a:t>
                      </a:r>
                      <a:r>
                        <a:rPr kumimoji="0" lang="fr-FR" sz="1400" b="1" i="0" u="none" strike="noStrike" cap="none" normalizeH="0" baseline="0" dirty="0" err="1" smtClean="0">
                          <a:ln>
                            <a:noFill/>
                          </a:ln>
                          <a:solidFill>
                            <a:schemeClr val="tx1"/>
                          </a:solidFill>
                          <a:effectLst/>
                          <a:latin typeface="Comic Sans MS" pitchFamily="66" charset="0"/>
                          <a:ea typeface="Times New Roman" pitchFamily="18" charset="0"/>
                          <a:cs typeface="Arial" pitchFamily="34" charset="0"/>
                        </a:rPr>
                        <a:t>Hist</a:t>
                      </a:r>
                      <a:r>
                        <a:rPr kumimoji="0" lang="fr-FR" sz="1400" b="1"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-G</a:t>
                      </a:r>
                      <a:r>
                        <a:rPr kumimoji="0" lang="fr-FR" sz="1400" b="1" i="0" u="none" strike="noStrike" cap="none" normalizeH="0" baseline="0" dirty="0" smtClean="0">
                          <a:ln>
                            <a:noFill/>
                          </a:ln>
                          <a:solidFill>
                            <a:schemeClr val="tx1"/>
                          </a:solidFill>
                          <a:effectLst/>
                          <a:latin typeface="Cambria"/>
                          <a:ea typeface="Times New Roman" pitchFamily="18" charset="0"/>
                          <a:cs typeface="Arial" pitchFamily="34" charset="0"/>
                        </a:rPr>
                        <a:t>é</a:t>
                      </a:r>
                      <a:r>
                        <a:rPr kumimoji="0" lang="fr-FR" sz="1400" b="1"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o</a:t>
                      </a:r>
                      <a:endParaRPr lang="fr-FR" sz="1400" dirty="0"/>
                    </a:p>
                  </a:txBody>
                  <a:tcPr/>
                </a:tc>
              </a:tr>
              <a:tr h="370840">
                <a:tc>
                  <a:txBody>
                    <a:bodyPr/>
                    <a:lstStyle/>
                    <a:p>
                      <a:r>
                        <a:rPr kumimoji="0" lang="fr-FR" sz="1400" b="1"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2</a:t>
                      </a:r>
                      <a:r>
                        <a:rPr kumimoji="0" lang="fr-FR" sz="1400" b="1" i="0" u="none" strike="noStrike" cap="none" normalizeH="0" baseline="30000" dirty="0" smtClean="0">
                          <a:ln>
                            <a:noFill/>
                          </a:ln>
                          <a:solidFill>
                            <a:schemeClr val="tx1"/>
                          </a:solidFill>
                          <a:effectLst/>
                          <a:latin typeface="Cambria"/>
                          <a:ea typeface="Times New Roman" pitchFamily="18" charset="0"/>
                          <a:cs typeface="Arial" pitchFamily="34" charset="0"/>
                        </a:rPr>
                        <a:t>è</a:t>
                      </a:r>
                      <a:r>
                        <a:rPr kumimoji="0" lang="fr-FR" sz="1400" b="1" i="0" u="none" strike="noStrike" cap="none" normalizeH="0" baseline="30000" dirty="0" smtClean="0">
                          <a:ln>
                            <a:noFill/>
                          </a:ln>
                          <a:solidFill>
                            <a:schemeClr val="tx1"/>
                          </a:solidFill>
                          <a:effectLst/>
                          <a:latin typeface="Comic Sans MS" pitchFamily="66" charset="0"/>
                          <a:ea typeface="Times New Roman" pitchFamily="18" charset="0"/>
                          <a:cs typeface="Arial" pitchFamily="34" charset="0"/>
                        </a:rPr>
                        <a:t>me</a:t>
                      </a:r>
                      <a:r>
                        <a:rPr kumimoji="0" lang="fr-FR" sz="1400" b="1"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 ann</a:t>
                      </a:r>
                      <a:r>
                        <a:rPr kumimoji="0" lang="fr-FR" sz="1400" b="1" i="0" u="none" strike="noStrike" cap="none" normalizeH="0" baseline="0" dirty="0" smtClean="0">
                          <a:ln>
                            <a:noFill/>
                          </a:ln>
                          <a:solidFill>
                            <a:schemeClr val="tx1"/>
                          </a:solidFill>
                          <a:effectLst/>
                          <a:latin typeface="Cambria"/>
                          <a:ea typeface="Times New Roman" pitchFamily="18" charset="0"/>
                          <a:cs typeface="Arial" pitchFamily="34" charset="0"/>
                        </a:rPr>
                        <a:t>é</a:t>
                      </a:r>
                      <a:r>
                        <a:rPr kumimoji="0" lang="fr-FR" sz="1400" b="1"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e CAP</a:t>
                      </a:r>
                      <a:endParaRPr lang="fr-FR" sz="1400" dirty="0"/>
                    </a:p>
                  </a:txBody>
                  <a:tcPr/>
                </a:tc>
                <a:tc>
                  <a:txBody>
                    <a:bodyPr/>
                    <a:lstStyle/>
                    <a:p>
                      <a:r>
                        <a:rPr kumimoji="0" lang="fr-FR" sz="1400" b="1"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2h de fran</a:t>
                      </a:r>
                      <a:r>
                        <a:rPr kumimoji="0" lang="fr-FR" sz="1400" b="1" i="0" u="none" strike="noStrike" cap="none" normalizeH="0" baseline="0" dirty="0" smtClean="0">
                          <a:ln>
                            <a:noFill/>
                          </a:ln>
                          <a:solidFill>
                            <a:schemeClr val="tx1"/>
                          </a:solidFill>
                          <a:effectLst/>
                          <a:latin typeface="Cambria"/>
                          <a:ea typeface="Times New Roman" pitchFamily="18" charset="0"/>
                          <a:cs typeface="Arial" pitchFamily="34" charset="0"/>
                        </a:rPr>
                        <a:t>ç</a:t>
                      </a:r>
                      <a:r>
                        <a:rPr kumimoji="0" lang="fr-FR" sz="1400" b="1"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ais / 1h d</a:t>
                      </a:r>
                      <a:r>
                        <a:rPr kumimoji="0" lang="fr-FR" sz="1400" b="1" i="0" u="none" strike="noStrike" cap="none" normalizeH="0" baseline="0" dirty="0" smtClean="0">
                          <a:ln>
                            <a:noFill/>
                          </a:ln>
                          <a:solidFill>
                            <a:schemeClr val="tx1"/>
                          </a:solidFill>
                          <a:effectLst/>
                          <a:latin typeface="Cambria"/>
                          <a:ea typeface="Times New Roman" pitchFamily="18" charset="0"/>
                          <a:cs typeface="Arial" pitchFamily="34" charset="0"/>
                        </a:rPr>
                        <a:t>’</a:t>
                      </a:r>
                      <a:r>
                        <a:rPr kumimoji="0" lang="fr-FR" sz="1400" b="1"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Hist.-G</a:t>
                      </a:r>
                      <a:r>
                        <a:rPr kumimoji="0" lang="fr-FR" sz="1400" b="1" i="0" u="none" strike="noStrike" cap="none" normalizeH="0" baseline="0" dirty="0" smtClean="0">
                          <a:ln>
                            <a:noFill/>
                          </a:ln>
                          <a:solidFill>
                            <a:schemeClr val="tx1"/>
                          </a:solidFill>
                          <a:effectLst/>
                          <a:latin typeface="Cambria"/>
                          <a:ea typeface="Times New Roman" pitchFamily="18" charset="0"/>
                          <a:cs typeface="Arial" pitchFamily="34" charset="0"/>
                        </a:rPr>
                        <a:t>é</a:t>
                      </a:r>
                      <a:r>
                        <a:rPr kumimoji="0" lang="fr-FR" sz="1400" b="1"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o.</a:t>
                      </a:r>
                      <a:endParaRPr lang="fr-FR" sz="1400" dirty="0"/>
                    </a:p>
                  </a:txBody>
                  <a:tcPr/>
                </a:tc>
              </a:tr>
              <a:tr h="370840">
                <a:tc>
                  <a:txBody>
                    <a:bodyPr/>
                    <a:lstStyle/>
                    <a:p>
                      <a:r>
                        <a:rPr kumimoji="0" lang="fr-FR" sz="1400" b="1"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2de bac pro</a:t>
                      </a:r>
                      <a:endParaRPr lang="fr-FR" sz="1400" dirty="0"/>
                    </a:p>
                  </a:txBody>
                  <a:tcPr/>
                </a:tc>
                <a:tc rowSpan="3">
                  <a:txBody>
                    <a:bodyPr/>
                    <a:lstStyle/>
                    <a:p>
                      <a:pPr algn="ctr"/>
                      <a:r>
                        <a:rPr kumimoji="0" lang="fr-FR" sz="1400" b="1"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 </a:t>
                      </a:r>
                    </a:p>
                    <a:p>
                      <a:pPr algn="ctr"/>
                      <a:endParaRPr kumimoji="0" lang="fr-FR" sz="1400" b="1"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endParaRPr>
                    </a:p>
                    <a:p>
                      <a:pPr algn="ctr"/>
                      <a:r>
                        <a:rPr kumimoji="0" lang="fr-FR" sz="1400" b="1"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5h de fran</a:t>
                      </a:r>
                      <a:r>
                        <a:rPr kumimoji="0" lang="fr-FR" sz="1400" b="1" i="0" u="none" strike="noStrike" cap="none" normalizeH="0" baseline="0" dirty="0" smtClean="0">
                          <a:ln>
                            <a:noFill/>
                          </a:ln>
                          <a:solidFill>
                            <a:schemeClr val="tx1"/>
                          </a:solidFill>
                          <a:effectLst/>
                          <a:latin typeface="Cambria"/>
                          <a:ea typeface="Times New Roman" pitchFamily="18" charset="0"/>
                          <a:cs typeface="Arial" pitchFamily="34" charset="0"/>
                        </a:rPr>
                        <a:t>ç</a:t>
                      </a:r>
                      <a:r>
                        <a:rPr kumimoji="0" lang="fr-FR" sz="1400" b="1"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ais / Hist. G</a:t>
                      </a:r>
                      <a:r>
                        <a:rPr kumimoji="0" lang="fr-FR" sz="1400" b="1" i="0" u="none" strike="noStrike" cap="none" normalizeH="0" baseline="0" dirty="0" smtClean="0">
                          <a:ln>
                            <a:noFill/>
                          </a:ln>
                          <a:solidFill>
                            <a:schemeClr val="tx1"/>
                          </a:solidFill>
                          <a:effectLst/>
                          <a:latin typeface="Cambria"/>
                          <a:ea typeface="Times New Roman" pitchFamily="18" charset="0"/>
                          <a:cs typeface="Arial" pitchFamily="34" charset="0"/>
                        </a:rPr>
                        <a:t>é</a:t>
                      </a:r>
                      <a:r>
                        <a:rPr kumimoji="0" lang="fr-FR" sz="1400" b="1"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o</a:t>
                      </a:r>
                      <a:endParaRPr lang="fr-FR" sz="1400" dirty="0"/>
                    </a:p>
                  </a:txBody>
                  <a:tcPr/>
                </a:tc>
              </a:tr>
              <a:tr h="370840">
                <a:tc>
                  <a:txBody>
                    <a:bodyPr/>
                    <a:lstStyle/>
                    <a:p>
                      <a:r>
                        <a:rPr kumimoji="0" lang="fr-FR" sz="1400" b="1"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1</a:t>
                      </a:r>
                      <a:r>
                        <a:rPr kumimoji="0" lang="fr-FR" sz="1400" b="1" i="0" u="none" strike="noStrike" cap="none" normalizeH="0" baseline="30000" dirty="0" smtClean="0">
                          <a:ln>
                            <a:noFill/>
                          </a:ln>
                          <a:solidFill>
                            <a:schemeClr val="tx1"/>
                          </a:solidFill>
                          <a:effectLst/>
                          <a:latin typeface="Cambria"/>
                          <a:ea typeface="Times New Roman" pitchFamily="18" charset="0"/>
                          <a:cs typeface="Arial" pitchFamily="34" charset="0"/>
                        </a:rPr>
                        <a:t>è</a:t>
                      </a:r>
                      <a:r>
                        <a:rPr kumimoji="0" lang="fr-FR" sz="1400" b="1" i="0" u="none" strike="noStrike" cap="none" normalizeH="0" baseline="30000" dirty="0" smtClean="0">
                          <a:ln>
                            <a:noFill/>
                          </a:ln>
                          <a:solidFill>
                            <a:schemeClr val="tx1"/>
                          </a:solidFill>
                          <a:effectLst/>
                          <a:latin typeface="Comic Sans MS" pitchFamily="66" charset="0"/>
                          <a:ea typeface="Times New Roman" pitchFamily="18" charset="0"/>
                          <a:cs typeface="Arial" pitchFamily="34" charset="0"/>
                        </a:rPr>
                        <a:t>re</a:t>
                      </a:r>
                      <a:r>
                        <a:rPr kumimoji="0" lang="fr-FR" sz="1400" b="1"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 bac pro</a:t>
                      </a:r>
                      <a:endParaRPr lang="fr-FR" sz="1400" dirty="0"/>
                    </a:p>
                  </a:txBody>
                  <a:tcPr/>
                </a:tc>
                <a:tc vMerge="1">
                  <a:txBody>
                    <a:bodyPr/>
                    <a:lstStyle/>
                    <a:p>
                      <a:endParaRPr lang="fr-FR" sz="1400" dirty="0"/>
                    </a:p>
                  </a:txBody>
                  <a:tcPr/>
                </a:tc>
              </a:tr>
              <a:tr h="370840">
                <a:tc>
                  <a:txBody>
                    <a:bodyPr/>
                    <a:lstStyle/>
                    <a:p>
                      <a:r>
                        <a:rPr kumimoji="0" lang="fr-FR" sz="1400" b="1" i="0" u="none" strike="noStrike" cap="none" normalizeH="0" baseline="0" dirty="0" err="1" smtClean="0">
                          <a:ln>
                            <a:noFill/>
                          </a:ln>
                          <a:solidFill>
                            <a:schemeClr val="tx1"/>
                          </a:solidFill>
                          <a:effectLst/>
                          <a:latin typeface="Comic Sans MS" pitchFamily="66" charset="0"/>
                          <a:ea typeface="Times New Roman" pitchFamily="18" charset="0"/>
                          <a:cs typeface="Arial" pitchFamily="34" charset="0"/>
                        </a:rPr>
                        <a:t>Tle</a:t>
                      </a:r>
                      <a:r>
                        <a:rPr kumimoji="0" lang="fr-FR" sz="1400" b="1"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 bac pro</a:t>
                      </a:r>
                      <a:endParaRPr lang="fr-FR" sz="1400" dirty="0"/>
                    </a:p>
                  </a:txBody>
                  <a:tcPr/>
                </a:tc>
                <a:tc vMerge="1">
                  <a:txBody>
                    <a:bodyPr/>
                    <a:lstStyle/>
                    <a:p>
                      <a:endParaRPr lang="fr-FR" sz="1400" dirty="0"/>
                    </a:p>
                  </a:txBody>
                  <a:tcPr/>
                </a:tc>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au 1"/>
          <p:cNvGraphicFramePr>
            <a:graphicFrameLocks noGrp="1"/>
          </p:cNvGraphicFramePr>
          <p:nvPr/>
        </p:nvGraphicFramePr>
        <p:xfrm>
          <a:off x="899592" y="1484784"/>
          <a:ext cx="7848872" cy="4352920"/>
        </p:xfrm>
        <a:graphic>
          <a:graphicData uri="http://schemas.openxmlformats.org/drawingml/2006/table">
            <a:tbl>
              <a:tblPr firstRow="1" bandRow="1">
                <a:tableStyleId>{5C22544A-7EE6-4342-B048-85BDC9FD1C3A}</a:tableStyleId>
              </a:tblPr>
              <a:tblGrid>
                <a:gridCol w="3924436"/>
                <a:gridCol w="3924436"/>
              </a:tblGrid>
              <a:tr h="100012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fr-FR" sz="1800" b="1" i="0" u="sng" strike="noStrike" cap="none" normalizeH="0" baseline="0" dirty="0" smtClean="0">
                          <a:ln>
                            <a:noFill/>
                          </a:ln>
                          <a:solidFill>
                            <a:srgbClr val="FF0000"/>
                          </a:solidFill>
                          <a:effectLst/>
                          <a:latin typeface="Comic Sans MS" pitchFamily="66" charset="0"/>
                          <a:ea typeface="Times New Roman" pitchFamily="18" charset="0"/>
                          <a:cs typeface="Arial" pitchFamily="34" charset="0"/>
                        </a:rPr>
                        <a:t>niveau</a:t>
                      </a:r>
                      <a:r>
                        <a:rPr kumimoji="0" lang="fr-FR" sz="1800" b="1" i="0" u="sng" strike="noStrike" cap="none" normalizeH="0" baseline="0" dirty="0" smtClean="0">
                          <a:ln>
                            <a:noFill/>
                          </a:ln>
                          <a:solidFill>
                            <a:srgbClr val="FF0000"/>
                          </a:solidFill>
                          <a:effectLst/>
                          <a:latin typeface="Cambria"/>
                          <a:ea typeface="Times New Roman" pitchFamily="18" charset="0"/>
                          <a:cs typeface="Arial" pitchFamily="34" charset="0"/>
                        </a:rPr>
                        <a:t> </a:t>
                      </a:r>
                      <a:r>
                        <a:rPr kumimoji="0" lang="fr-FR" sz="1800" b="1" i="0" u="sng" strike="noStrike" cap="none" normalizeH="0" baseline="0" dirty="0" smtClean="0">
                          <a:ln>
                            <a:noFill/>
                          </a:ln>
                          <a:solidFill>
                            <a:srgbClr val="FF0000"/>
                          </a:solidFill>
                          <a:effectLst/>
                          <a:latin typeface="Comic Sans MS" pitchFamily="66" charset="0"/>
                          <a:ea typeface="Times New Roman" pitchFamily="18" charset="0"/>
                          <a:cs typeface="Arial" pitchFamily="34" charset="0"/>
                        </a:rPr>
                        <a:t>:</a:t>
                      </a:r>
                      <a:endParaRPr lang="fr-FR" dirty="0" smtClean="0"/>
                    </a:p>
                    <a:p>
                      <a:endParaRPr lang="fr-FR" dirty="0"/>
                    </a:p>
                  </a:txBody>
                  <a:tcPr/>
                </a:tc>
                <a:tc>
                  <a:txBody>
                    <a:bodyPr/>
                    <a:lstStyle/>
                    <a:p>
                      <a:r>
                        <a:rPr kumimoji="0" lang="fr-FR" sz="1800" b="1" i="0" u="sng" strike="noStrike" cap="none" normalizeH="0" baseline="0" dirty="0" smtClean="0">
                          <a:ln>
                            <a:noFill/>
                          </a:ln>
                          <a:solidFill>
                            <a:srgbClr val="FF0000"/>
                          </a:solidFill>
                          <a:effectLst/>
                          <a:latin typeface="Comic Sans MS" pitchFamily="66" charset="0"/>
                          <a:ea typeface="Times New Roman" pitchFamily="18" charset="0"/>
                          <a:cs typeface="Arial" pitchFamily="34" charset="0"/>
                        </a:rPr>
                        <a:t>Les modalit</a:t>
                      </a:r>
                      <a:r>
                        <a:rPr kumimoji="0" lang="fr-FR" sz="1800" b="1" i="0" u="sng" strike="noStrike" cap="none" normalizeH="0" baseline="0" dirty="0" smtClean="0">
                          <a:ln>
                            <a:noFill/>
                          </a:ln>
                          <a:solidFill>
                            <a:srgbClr val="FF0000"/>
                          </a:solidFill>
                          <a:effectLst/>
                          <a:latin typeface="Cambria"/>
                          <a:ea typeface="Times New Roman" pitchFamily="18" charset="0"/>
                          <a:cs typeface="Arial" pitchFamily="34" charset="0"/>
                        </a:rPr>
                        <a:t>é</a:t>
                      </a:r>
                      <a:r>
                        <a:rPr kumimoji="0" lang="fr-FR" sz="1800" b="1" i="0" u="sng" strike="noStrike" cap="none" normalizeH="0" baseline="0" dirty="0" smtClean="0">
                          <a:ln>
                            <a:noFill/>
                          </a:ln>
                          <a:solidFill>
                            <a:srgbClr val="FF0000"/>
                          </a:solidFill>
                          <a:effectLst/>
                          <a:latin typeface="Comic Sans MS" pitchFamily="66" charset="0"/>
                          <a:ea typeface="Times New Roman" pitchFamily="18" charset="0"/>
                          <a:cs typeface="Arial" pitchFamily="34" charset="0"/>
                        </a:rPr>
                        <a:t>s d</a:t>
                      </a:r>
                      <a:r>
                        <a:rPr kumimoji="0" lang="fr-FR" sz="1800" b="1" i="0" u="sng" strike="noStrike" cap="none" normalizeH="0" baseline="0" dirty="0" smtClean="0">
                          <a:ln>
                            <a:noFill/>
                          </a:ln>
                          <a:solidFill>
                            <a:srgbClr val="FF0000"/>
                          </a:solidFill>
                          <a:effectLst/>
                          <a:latin typeface="Cambria"/>
                          <a:ea typeface="Times New Roman" pitchFamily="18" charset="0"/>
                          <a:cs typeface="Arial" pitchFamily="34" charset="0"/>
                        </a:rPr>
                        <a:t>’</a:t>
                      </a:r>
                      <a:r>
                        <a:rPr kumimoji="0" lang="fr-FR" sz="1800" b="1" i="0" u="sng" strike="noStrike" cap="none" normalizeH="0" baseline="0" dirty="0" smtClean="0">
                          <a:ln>
                            <a:noFill/>
                          </a:ln>
                          <a:solidFill>
                            <a:srgbClr val="FF0000"/>
                          </a:solidFill>
                          <a:effectLst/>
                          <a:latin typeface="Comic Sans MS" pitchFamily="66" charset="0"/>
                          <a:ea typeface="Times New Roman" pitchFamily="18" charset="0"/>
                          <a:cs typeface="Arial" pitchFamily="34" charset="0"/>
                        </a:rPr>
                        <a:t>examen </a:t>
                      </a:r>
                      <a:endParaRPr lang="fr-FR" sz="1800" dirty="0"/>
                    </a:p>
                  </a:txBody>
                  <a:tcPr/>
                </a:tc>
              </a:tr>
              <a:tr h="370840">
                <a:tc>
                  <a:txBody>
                    <a:bodyPr/>
                    <a:lstStyle/>
                    <a:p>
                      <a:r>
                        <a:rPr kumimoji="0" lang="fr-FR" sz="1400" b="1" i="0" u="sng"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CAP (quelque soit la fili</a:t>
                      </a:r>
                      <a:r>
                        <a:rPr kumimoji="0" lang="fr-FR" sz="1400" b="1" i="0" u="sng" strike="noStrike" cap="none" normalizeH="0" baseline="0" dirty="0" smtClean="0">
                          <a:ln>
                            <a:noFill/>
                          </a:ln>
                          <a:solidFill>
                            <a:schemeClr val="tx1"/>
                          </a:solidFill>
                          <a:effectLst/>
                          <a:latin typeface="Cambria"/>
                          <a:ea typeface="Times New Roman" pitchFamily="18" charset="0"/>
                          <a:cs typeface="Arial" pitchFamily="34" charset="0"/>
                        </a:rPr>
                        <a:t>è</a:t>
                      </a:r>
                      <a:r>
                        <a:rPr kumimoji="0" lang="fr-FR" sz="1400" b="1" i="0" u="sng"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re professionnelle)</a:t>
                      </a:r>
                      <a:r>
                        <a:rPr kumimoji="0" lang="fr-FR" sz="1400" b="1" i="0" u="sng" strike="noStrike" cap="none" normalizeH="0" baseline="0" dirty="0" smtClean="0">
                          <a:ln>
                            <a:noFill/>
                          </a:ln>
                          <a:solidFill>
                            <a:schemeClr val="tx1"/>
                          </a:solidFill>
                          <a:effectLst/>
                          <a:latin typeface="Cambria"/>
                          <a:ea typeface="Times New Roman" pitchFamily="18" charset="0"/>
                          <a:cs typeface="Arial" pitchFamily="34" charset="0"/>
                        </a:rPr>
                        <a:t> </a:t>
                      </a:r>
                      <a:endParaRPr lang="fr-FR" sz="1400" dirty="0"/>
                    </a:p>
                  </a:txBody>
                  <a:tcPr/>
                </a:tc>
                <a:tc>
                  <a:txBody>
                    <a:bodyPr/>
                    <a:lstStyle/>
                    <a:p>
                      <a:r>
                        <a:rPr kumimoji="0" lang="fr-FR" sz="1400" b="1"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en CCF. Une </a:t>
                      </a:r>
                      <a:r>
                        <a:rPr kumimoji="0" lang="fr-FR" sz="1400" b="1" i="0" u="none" strike="noStrike" cap="none" normalizeH="0" baseline="0" dirty="0" smtClean="0">
                          <a:ln>
                            <a:noFill/>
                          </a:ln>
                          <a:solidFill>
                            <a:schemeClr val="tx1"/>
                          </a:solidFill>
                          <a:effectLst/>
                          <a:latin typeface="Cambria"/>
                          <a:ea typeface="Times New Roman" pitchFamily="18" charset="0"/>
                          <a:cs typeface="Arial" pitchFamily="34" charset="0"/>
                        </a:rPr>
                        <a:t>é</a:t>
                      </a:r>
                      <a:r>
                        <a:rPr kumimoji="0" lang="fr-FR" sz="1400" b="1"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preuve </a:t>
                      </a:r>
                      <a:r>
                        <a:rPr kumimoji="0" lang="fr-FR" sz="1400" b="1" i="0" u="none" strike="noStrike" cap="none" normalizeH="0" baseline="0" dirty="0" smtClean="0">
                          <a:ln>
                            <a:noFill/>
                          </a:ln>
                          <a:solidFill>
                            <a:schemeClr val="tx1"/>
                          </a:solidFill>
                          <a:effectLst/>
                          <a:latin typeface="Cambria"/>
                          <a:ea typeface="Times New Roman" pitchFamily="18" charset="0"/>
                          <a:cs typeface="Arial" pitchFamily="34" charset="0"/>
                        </a:rPr>
                        <a:t>é</a:t>
                      </a:r>
                      <a:r>
                        <a:rPr kumimoji="0" lang="fr-FR" sz="1400" b="1"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crite en Fran</a:t>
                      </a:r>
                      <a:r>
                        <a:rPr kumimoji="0" lang="fr-FR" sz="1400" b="1" i="0" u="none" strike="noStrike" cap="none" normalizeH="0" baseline="0" dirty="0" smtClean="0">
                          <a:ln>
                            <a:noFill/>
                          </a:ln>
                          <a:solidFill>
                            <a:schemeClr val="tx1"/>
                          </a:solidFill>
                          <a:effectLst/>
                          <a:latin typeface="Cambria"/>
                          <a:ea typeface="Times New Roman" pitchFamily="18" charset="0"/>
                          <a:cs typeface="Arial" pitchFamily="34" charset="0"/>
                        </a:rPr>
                        <a:t>ç</a:t>
                      </a:r>
                      <a:r>
                        <a:rPr kumimoji="0" lang="fr-FR" sz="1400" b="1"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ais et une </a:t>
                      </a:r>
                      <a:r>
                        <a:rPr kumimoji="0" lang="fr-FR" sz="1400" b="1" i="0" u="none" strike="noStrike" cap="none" normalizeH="0" baseline="0" dirty="0" smtClean="0">
                          <a:ln>
                            <a:noFill/>
                          </a:ln>
                          <a:solidFill>
                            <a:schemeClr val="tx1"/>
                          </a:solidFill>
                          <a:effectLst/>
                          <a:latin typeface="Cambria"/>
                          <a:ea typeface="Times New Roman" pitchFamily="18" charset="0"/>
                          <a:cs typeface="Arial" pitchFamily="34" charset="0"/>
                        </a:rPr>
                        <a:t>é</a:t>
                      </a:r>
                      <a:r>
                        <a:rPr kumimoji="0" lang="fr-FR" sz="1400" b="1"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preuve orale sur dossier en </a:t>
                      </a:r>
                      <a:r>
                        <a:rPr kumimoji="0" lang="fr-FR" sz="1400" b="1" i="0" u="none" strike="noStrike" cap="none" normalizeH="0" baseline="0" dirty="0" err="1" smtClean="0">
                          <a:ln>
                            <a:noFill/>
                          </a:ln>
                          <a:solidFill>
                            <a:schemeClr val="tx1"/>
                          </a:solidFill>
                          <a:effectLst/>
                          <a:latin typeface="Comic Sans MS" pitchFamily="66" charset="0"/>
                          <a:ea typeface="Times New Roman" pitchFamily="18" charset="0"/>
                          <a:cs typeface="Arial" pitchFamily="34" charset="0"/>
                        </a:rPr>
                        <a:t>Hist</a:t>
                      </a:r>
                      <a:r>
                        <a:rPr kumimoji="0" lang="fr-FR" sz="1400" b="1"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-G</a:t>
                      </a:r>
                      <a:r>
                        <a:rPr kumimoji="0" lang="fr-FR" sz="1400" b="1" i="0" u="none" strike="noStrike" cap="none" normalizeH="0" baseline="0" dirty="0" smtClean="0">
                          <a:ln>
                            <a:noFill/>
                          </a:ln>
                          <a:solidFill>
                            <a:schemeClr val="tx1"/>
                          </a:solidFill>
                          <a:effectLst/>
                          <a:latin typeface="Cambria"/>
                          <a:ea typeface="Times New Roman" pitchFamily="18" charset="0"/>
                          <a:cs typeface="Arial" pitchFamily="34" charset="0"/>
                        </a:rPr>
                        <a:t>é</a:t>
                      </a:r>
                      <a:r>
                        <a:rPr kumimoji="0" lang="fr-FR" sz="1400" b="1"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o. 4 </a:t>
                      </a:r>
                      <a:r>
                        <a:rPr kumimoji="0" lang="fr-FR" sz="1400" b="1" i="0" u="none" strike="noStrike" cap="none" normalizeH="0" baseline="0" dirty="0" err="1" smtClean="0">
                          <a:ln>
                            <a:noFill/>
                          </a:ln>
                          <a:solidFill>
                            <a:schemeClr val="tx1"/>
                          </a:solidFill>
                          <a:effectLst/>
                          <a:latin typeface="Comic Sans MS" pitchFamily="66" charset="0"/>
                          <a:ea typeface="Times New Roman" pitchFamily="18" charset="0"/>
                          <a:cs typeface="Arial" pitchFamily="34" charset="0"/>
                        </a:rPr>
                        <a:t>CCf</a:t>
                      </a:r>
                      <a:r>
                        <a:rPr kumimoji="0" lang="fr-FR" sz="1400" b="1"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 </a:t>
                      </a:r>
                      <a:r>
                        <a:rPr kumimoji="0" lang="fr-FR" sz="1400" b="1" i="0" u="none" strike="noStrike" cap="none" normalizeH="0" baseline="0" dirty="0" smtClean="0">
                          <a:ln>
                            <a:noFill/>
                          </a:ln>
                          <a:solidFill>
                            <a:schemeClr val="tx1"/>
                          </a:solidFill>
                          <a:effectLst/>
                          <a:latin typeface="Cambria"/>
                          <a:ea typeface="Times New Roman" pitchFamily="18" charset="0"/>
                          <a:cs typeface="Arial" pitchFamily="34" charset="0"/>
                        </a:rPr>
                        <a:t>é</a:t>
                      </a:r>
                      <a:r>
                        <a:rPr kumimoji="0" lang="fr-FR" sz="1400" b="1"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tal</a:t>
                      </a:r>
                      <a:r>
                        <a:rPr kumimoji="0" lang="fr-FR" sz="1400" b="1" i="0" u="none" strike="noStrike" cap="none" normalizeH="0" baseline="0" dirty="0" smtClean="0">
                          <a:ln>
                            <a:noFill/>
                          </a:ln>
                          <a:solidFill>
                            <a:schemeClr val="tx1"/>
                          </a:solidFill>
                          <a:effectLst/>
                          <a:latin typeface="Cambria"/>
                          <a:ea typeface="Times New Roman" pitchFamily="18" charset="0"/>
                          <a:cs typeface="Arial" pitchFamily="34" charset="0"/>
                        </a:rPr>
                        <a:t>é</a:t>
                      </a:r>
                      <a:r>
                        <a:rPr kumimoji="0" lang="fr-FR" sz="1400" b="1"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s sur les 2ans</a:t>
                      </a:r>
                      <a:r>
                        <a:rPr kumimoji="0" lang="fr-FR" sz="1400" b="1" i="0" u="none" strike="noStrike" cap="none" normalizeH="0" baseline="0" dirty="0" smtClean="0">
                          <a:ln>
                            <a:noFill/>
                          </a:ln>
                          <a:solidFill>
                            <a:schemeClr val="tx1"/>
                          </a:solidFill>
                          <a:effectLst/>
                          <a:latin typeface="Cambria"/>
                          <a:ea typeface="Times New Roman" pitchFamily="18" charset="0"/>
                          <a:cs typeface="Arial" pitchFamily="34" charset="0"/>
                        </a:rPr>
                        <a:t> </a:t>
                      </a:r>
                      <a:r>
                        <a:rPr kumimoji="0" lang="fr-FR" sz="1400" b="1"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 2 CCF en 1</a:t>
                      </a:r>
                      <a:r>
                        <a:rPr kumimoji="0" lang="fr-FR" sz="1400" b="1" i="0" u="none" strike="noStrike" cap="none" normalizeH="0" baseline="30000" dirty="0" smtClean="0">
                          <a:ln>
                            <a:noFill/>
                          </a:ln>
                          <a:solidFill>
                            <a:schemeClr val="tx1"/>
                          </a:solidFill>
                          <a:effectLst/>
                          <a:latin typeface="Cambria"/>
                          <a:ea typeface="Times New Roman" pitchFamily="18" charset="0"/>
                          <a:cs typeface="Arial" pitchFamily="34" charset="0"/>
                        </a:rPr>
                        <a:t>è</a:t>
                      </a:r>
                      <a:r>
                        <a:rPr kumimoji="0" lang="fr-FR" sz="1400" b="1" i="0" u="none" strike="noStrike" cap="none" normalizeH="0" baseline="30000" dirty="0" smtClean="0">
                          <a:ln>
                            <a:noFill/>
                          </a:ln>
                          <a:solidFill>
                            <a:schemeClr val="tx1"/>
                          </a:solidFill>
                          <a:effectLst/>
                          <a:latin typeface="Comic Sans MS" pitchFamily="66" charset="0"/>
                          <a:ea typeface="Times New Roman" pitchFamily="18" charset="0"/>
                          <a:cs typeface="Arial" pitchFamily="34" charset="0"/>
                        </a:rPr>
                        <a:t>re</a:t>
                      </a:r>
                      <a:r>
                        <a:rPr kumimoji="0" lang="fr-FR" sz="1400" b="1"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 ann</a:t>
                      </a:r>
                      <a:r>
                        <a:rPr kumimoji="0" lang="fr-FR" sz="1400" b="1" i="0" u="none" strike="noStrike" cap="none" normalizeH="0" baseline="0" dirty="0" smtClean="0">
                          <a:ln>
                            <a:noFill/>
                          </a:ln>
                          <a:solidFill>
                            <a:schemeClr val="tx1"/>
                          </a:solidFill>
                          <a:effectLst/>
                          <a:latin typeface="Cambria"/>
                          <a:ea typeface="Times New Roman" pitchFamily="18" charset="0"/>
                          <a:cs typeface="Arial" pitchFamily="34" charset="0"/>
                        </a:rPr>
                        <a:t>é</a:t>
                      </a:r>
                      <a:r>
                        <a:rPr kumimoji="0" lang="fr-FR" sz="1400" b="1"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e (Fran</a:t>
                      </a:r>
                      <a:r>
                        <a:rPr kumimoji="0" lang="fr-FR" sz="1400" b="1" i="0" u="none" strike="noStrike" cap="none" normalizeH="0" baseline="0" dirty="0" smtClean="0">
                          <a:ln>
                            <a:noFill/>
                          </a:ln>
                          <a:solidFill>
                            <a:schemeClr val="tx1"/>
                          </a:solidFill>
                          <a:effectLst/>
                          <a:latin typeface="Cambria"/>
                          <a:ea typeface="Times New Roman" pitchFamily="18" charset="0"/>
                          <a:cs typeface="Arial" pitchFamily="34" charset="0"/>
                        </a:rPr>
                        <a:t>ç</a:t>
                      </a:r>
                      <a:r>
                        <a:rPr kumimoji="0" lang="fr-FR" sz="1400" b="1"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ais/H-G) et 2 CCF </a:t>
                      </a:r>
                      <a:r>
                        <a:rPr kumimoji="0" lang="fr-FR" sz="1400" b="1" i="0" u="none" strike="noStrike" cap="none" normalizeH="0" baseline="0" dirty="0" smtClean="0">
                          <a:ln>
                            <a:noFill/>
                          </a:ln>
                          <a:solidFill>
                            <a:schemeClr val="tx1"/>
                          </a:solidFill>
                          <a:effectLst/>
                          <a:latin typeface="Cambria"/>
                          <a:ea typeface="Times New Roman" pitchFamily="18" charset="0"/>
                          <a:cs typeface="Arial" pitchFamily="34" charset="0"/>
                        </a:rPr>
                        <a:t>é</a:t>
                      </a:r>
                      <a:r>
                        <a:rPr kumimoji="0" lang="fr-FR" sz="1400" b="1"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galement en 2</a:t>
                      </a:r>
                      <a:r>
                        <a:rPr kumimoji="0" lang="fr-FR" sz="1400" b="1" i="0" u="none" strike="noStrike" cap="none" normalizeH="0" baseline="30000" dirty="0" smtClean="0">
                          <a:ln>
                            <a:noFill/>
                          </a:ln>
                          <a:solidFill>
                            <a:schemeClr val="tx1"/>
                          </a:solidFill>
                          <a:effectLst/>
                          <a:latin typeface="Cambria"/>
                          <a:ea typeface="Times New Roman" pitchFamily="18" charset="0"/>
                          <a:cs typeface="Arial" pitchFamily="34" charset="0"/>
                        </a:rPr>
                        <a:t>è</a:t>
                      </a:r>
                      <a:r>
                        <a:rPr kumimoji="0" lang="fr-FR" sz="1400" b="1" i="0" u="none" strike="noStrike" cap="none" normalizeH="0" baseline="30000" dirty="0" smtClean="0">
                          <a:ln>
                            <a:noFill/>
                          </a:ln>
                          <a:solidFill>
                            <a:schemeClr val="tx1"/>
                          </a:solidFill>
                          <a:effectLst/>
                          <a:latin typeface="Comic Sans MS" pitchFamily="66" charset="0"/>
                          <a:ea typeface="Times New Roman" pitchFamily="18" charset="0"/>
                          <a:cs typeface="Arial" pitchFamily="34" charset="0"/>
                        </a:rPr>
                        <a:t>me</a:t>
                      </a:r>
                      <a:r>
                        <a:rPr kumimoji="0" lang="fr-FR" sz="1400" b="1"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 ann</a:t>
                      </a:r>
                      <a:r>
                        <a:rPr kumimoji="0" lang="fr-FR" sz="1400" b="1" i="0" u="none" strike="noStrike" cap="none" normalizeH="0" baseline="0" dirty="0" smtClean="0">
                          <a:ln>
                            <a:noFill/>
                          </a:ln>
                          <a:solidFill>
                            <a:schemeClr val="tx1"/>
                          </a:solidFill>
                          <a:effectLst/>
                          <a:latin typeface="Cambria"/>
                          <a:ea typeface="Times New Roman" pitchFamily="18" charset="0"/>
                          <a:cs typeface="Arial" pitchFamily="34" charset="0"/>
                        </a:rPr>
                        <a:t>é</a:t>
                      </a:r>
                      <a:r>
                        <a:rPr kumimoji="0" lang="fr-FR" sz="1400" b="1"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e (Fran</a:t>
                      </a:r>
                      <a:r>
                        <a:rPr kumimoji="0" lang="fr-FR" sz="1400" b="1" i="0" u="none" strike="noStrike" cap="none" normalizeH="0" baseline="0" dirty="0" smtClean="0">
                          <a:ln>
                            <a:noFill/>
                          </a:ln>
                          <a:solidFill>
                            <a:schemeClr val="tx1"/>
                          </a:solidFill>
                          <a:effectLst/>
                          <a:latin typeface="Cambria"/>
                          <a:ea typeface="Times New Roman" pitchFamily="18" charset="0"/>
                          <a:cs typeface="Arial" pitchFamily="34" charset="0"/>
                        </a:rPr>
                        <a:t>ç</a:t>
                      </a:r>
                      <a:r>
                        <a:rPr kumimoji="0" lang="fr-FR" sz="1400" b="1"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ais / H-G).</a:t>
                      </a:r>
                      <a:endParaRPr lang="fr-FR" sz="1400" dirty="0"/>
                    </a:p>
                  </a:txBody>
                  <a:tcPr/>
                </a:tc>
              </a:tr>
              <a:tr h="370840">
                <a:tc>
                  <a:txBody>
                    <a:bodyPr/>
                    <a:lstStyle/>
                    <a:p>
                      <a:r>
                        <a:rPr kumimoji="0" lang="fr-FR" sz="1400" b="1" i="0" u="sng"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1</a:t>
                      </a:r>
                      <a:r>
                        <a:rPr kumimoji="0" lang="fr-FR" sz="1400" b="1" i="0" u="sng" strike="noStrike" cap="none" normalizeH="0" baseline="30000" dirty="0" smtClean="0">
                          <a:ln>
                            <a:noFill/>
                          </a:ln>
                          <a:solidFill>
                            <a:schemeClr val="tx1"/>
                          </a:solidFill>
                          <a:effectLst/>
                          <a:latin typeface="Cambria"/>
                          <a:ea typeface="Times New Roman" pitchFamily="18" charset="0"/>
                          <a:cs typeface="Arial" pitchFamily="34" charset="0"/>
                        </a:rPr>
                        <a:t>è</a:t>
                      </a:r>
                      <a:r>
                        <a:rPr kumimoji="0" lang="fr-FR" sz="1400" b="1" i="0" u="sng" strike="noStrike" cap="none" normalizeH="0" baseline="30000" dirty="0" smtClean="0">
                          <a:ln>
                            <a:noFill/>
                          </a:ln>
                          <a:solidFill>
                            <a:schemeClr val="tx1"/>
                          </a:solidFill>
                          <a:effectLst/>
                          <a:latin typeface="Comic Sans MS" pitchFamily="66" charset="0"/>
                          <a:ea typeface="Times New Roman" pitchFamily="18" charset="0"/>
                          <a:cs typeface="Arial" pitchFamily="34" charset="0"/>
                        </a:rPr>
                        <a:t>re</a:t>
                      </a:r>
                      <a:r>
                        <a:rPr kumimoji="0" lang="fr-FR" sz="1400" b="1" i="0" u="sng"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 bac pro tertiaires et ELEEC</a:t>
                      </a:r>
                      <a:r>
                        <a:rPr kumimoji="0" lang="fr-FR" sz="1400" b="1" i="0" u="sng" strike="noStrike" cap="none" normalizeH="0" baseline="0" dirty="0" smtClean="0">
                          <a:ln>
                            <a:noFill/>
                          </a:ln>
                          <a:solidFill>
                            <a:schemeClr val="tx1"/>
                          </a:solidFill>
                          <a:effectLst/>
                          <a:latin typeface="Cambria"/>
                          <a:ea typeface="Times New Roman" pitchFamily="18" charset="0"/>
                          <a:cs typeface="Arial" pitchFamily="34" charset="0"/>
                        </a:rPr>
                        <a:t> </a:t>
                      </a:r>
                      <a:endParaRPr lang="fr-FR" sz="1400" dirty="0"/>
                    </a:p>
                  </a:txBody>
                  <a:tcPr/>
                </a:tc>
                <a:tc>
                  <a:txBody>
                    <a:bodyPr/>
                    <a:lstStyle/>
                    <a:p>
                      <a:r>
                        <a:rPr kumimoji="0" lang="fr-FR" sz="1400" b="1"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certification interm</a:t>
                      </a:r>
                      <a:r>
                        <a:rPr kumimoji="0" lang="fr-FR" sz="1400" b="1" i="0" u="none" strike="noStrike" cap="none" normalizeH="0" baseline="0" dirty="0" smtClean="0">
                          <a:ln>
                            <a:noFill/>
                          </a:ln>
                          <a:solidFill>
                            <a:schemeClr val="tx1"/>
                          </a:solidFill>
                          <a:effectLst/>
                          <a:latin typeface="Cambria"/>
                          <a:ea typeface="Times New Roman" pitchFamily="18" charset="0"/>
                          <a:cs typeface="Arial" pitchFamily="34" charset="0"/>
                        </a:rPr>
                        <a:t>é</a:t>
                      </a:r>
                      <a:r>
                        <a:rPr kumimoji="0" lang="fr-FR" sz="1400" b="1"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diaire BEP. Deux </a:t>
                      </a:r>
                      <a:r>
                        <a:rPr kumimoji="0" lang="fr-FR" sz="1400" b="1" i="0" u="none" strike="noStrike" cap="none" normalizeH="0" baseline="0" dirty="0" smtClean="0">
                          <a:ln>
                            <a:noFill/>
                          </a:ln>
                          <a:solidFill>
                            <a:schemeClr val="tx1"/>
                          </a:solidFill>
                          <a:effectLst/>
                          <a:latin typeface="Cambria"/>
                          <a:ea typeface="Times New Roman" pitchFamily="18" charset="0"/>
                          <a:cs typeface="Arial" pitchFamily="34" charset="0"/>
                        </a:rPr>
                        <a:t>é</a:t>
                      </a:r>
                      <a:r>
                        <a:rPr kumimoji="0" lang="fr-FR" sz="1400" b="1"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preuves ponctuelles </a:t>
                      </a:r>
                      <a:r>
                        <a:rPr kumimoji="0" lang="fr-FR" sz="1400" b="1" i="0" u="none" strike="noStrike" cap="none" normalizeH="0" baseline="0" dirty="0" smtClean="0">
                          <a:ln>
                            <a:noFill/>
                          </a:ln>
                          <a:solidFill>
                            <a:schemeClr val="tx1"/>
                          </a:solidFill>
                          <a:effectLst/>
                          <a:latin typeface="Cambria"/>
                          <a:ea typeface="Times New Roman" pitchFamily="18" charset="0"/>
                          <a:cs typeface="Arial" pitchFamily="34" charset="0"/>
                        </a:rPr>
                        <a:t>é</a:t>
                      </a:r>
                      <a:r>
                        <a:rPr kumimoji="0" lang="fr-FR" sz="1400" b="1"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crites en Fran</a:t>
                      </a:r>
                      <a:r>
                        <a:rPr kumimoji="0" lang="fr-FR" sz="1400" b="1" i="0" u="none" strike="noStrike" cap="none" normalizeH="0" baseline="0" dirty="0" smtClean="0">
                          <a:ln>
                            <a:noFill/>
                          </a:ln>
                          <a:solidFill>
                            <a:schemeClr val="tx1"/>
                          </a:solidFill>
                          <a:effectLst/>
                          <a:latin typeface="Cambria"/>
                          <a:ea typeface="Times New Roman" pitchFamily="18" charset="0"/>
                          <a:cs typeface="Arial" pitchFamily="34" charset="0"/>
                        </a:rPr>
                        <a:t>ç</a:t>
                      </a:r>
                      <a:r>
                        <a:rPr kumimoji="0" lang="fr-FR" sz="1400" b="1"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ais/ H-G.</a:t>
                      </a:r>
                      <a:endParaRPr lang="fr-FR" sz="1400" dirty="0"/>
                    </a:p>
                  </a:txBody>
                  <a:tcPr/>
                </a:tc>
              </a:tr>
              <a:tr h="370840">
                <a:tc>
                  <a:txBody>
                    <a:bodyPr/>
                    <a:lstStyle/>
                    <a:p>
                      <a:r>
                        <a:rPr kumimoji="0" lang="fr-FR" sz="1400" b="1" i="0" u="sng"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1</a:t>
                      </a:r>
                      <a:r>
                        <a:rPr kumimoji="0" lang="fr-FR" sz="1400" b="1" i="0" u="sng" strike="noStrike" cap="none" normalizeH="0" baseline="30000" dirty="0" smtClean="0">
                          <a:ln>
                            <a:noFill/>
                          </a:ln>
                          <a:solidFill>
                            <a:schemeClr val="tx1"/>
                          </a:solidFill>
                          <a:effectLst/>
                          <a:latin typeface="Cambria"/>
                          <a:ea typeface="Times New Roman" pitchFamily="18" charset="0"/>
                          <a:cs typeface="Arial" pitchFamily="34" charset="0"/>
                        </a:rPr>
                        <a:t>è</a:t>
                      </a:r>
                      <a:r>
                        <a:rPr kumimoji="0" lang="fr-FR" sz="1400" b="1" i="0" u="sng" strike="noStrike" cap="none" normalizeH="0" baseline="30000" dirty="0" smtClean="0">
                          <a:ln>
                            <a:noFill/>
                          </a:ln>
                          <a:solidFill>
                            <a:schemeClr val="tx1"/>
                          </a:solidFill>
                          <a:effectLst/>
                          <a:latin typeface="Comic Sans MS" pitchFamily="66" charset="0"/>
                          <a:ea typeface="Times New Roman" pitchFamily="18" charset="0"/>
                          <a:cs typeface="Arial" pitchFamily="34" charset="0"/>
                        </a:rPr>
                        <a:t>re</a:t>
                      </a:r>
                      <a:r>
                        <a:rPr kumimoji="0" lang="fr-FR" sz="1400" b="1" i="0" u="sng"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 Bac pro industriel</a:t>
                      </a:r>
                      <a:endParaRPr lang="fr-FR" sz="1400" dirty="0"/>
                    </a:p>
                  </a:txBody>
                  <a:tcPr/>
                </a:tc>
                <a:tc>
                  <a:txBody>
                    <a:bodyPr/>
                    <a:lstStyle/>
                    <a:p>
                      <a:endParaRPr lang="fr-FR" sz="1400" dirty="0" smtClean="0"/>
                    </a:p>
                    <a:p>
                      <a:r>
                        <a:rPr kumimoji="0" lang="fr-FR" sz="1400" b="1"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certification interm</a:t>
                      </a:r>
                      <a:r>
                        <a:rPr kumimoji="0" lang="fr-FR" sz="1400" b="1" i="0" u="none" strike="noStrike" cap="none" normalizeH="0" baseline="0" dirty="0" smtClean="0">
                          <a:ln>
                            <a:noFill/>
                          </a:ln>
                          <a:solidFill>
                            <a:schemeClr val="tx1"/>
                          </a:solidFill>
                          <a:effectLst/>
                          <a:latin typeface="Cambria"/>
                          <a:ea typeface="Times New Roman" pitchFamily="18" charset="0"/>
                          <a:cs typeface="Arial" pitchFamily="34" charset="0"/>
                        </a:rPr>
                        <a:t>é</a:t>
                      </a:r>
                      <a:r>
                        <a:rPr kumimoji="0" lang="fr-FR" sz="1400" b="1"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diaire CAP en CCF.  Epreuve </a:t>
                      </a:r>
                      <a:r>
                        <a:rPr kumimoji="0" lang="fr-FR" sz="1400" b="1" i="0" u="none" strike="noStrike" cap="none" normalizeH="0" baseline="0" dirty="0" smtClean="0">
                          <a:ln>
                            <a:noFill/>
                          </a:ln>
                          <a:solidFill>
                            <a:schemeClr val="tx1"/>
                          </a:solidFill>
                          <a:effectLst/>
                          <a:latin typeface="Cambria"/>
                          <a:ea typeface="Times New Roman" pitchFamily="18" charset="0"/>
                          <a:cs typeface="Arial" pitchFamily="34" charset="0"/>
                        </a:rPr>
                        <a:t>é</a:t>
                      </a:r>
                      <a:r>
                        <a:rPr kumimoji="0" lang="fr-FR" sz="1400" b="1"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crite en fran</a:t>
                      </a:r>
                      <a:r>
                        <a:rPr kumimoji="0" lang="fr-FR" sz="1400" b="1" i="0" u="none" strike="noStrike" cap="none" normalizeH="0" baseline="0" dirty="0" smtClean="0">
                          <a:ln>
                            <a:noFill/>
                          </a:ln>
                          <a:solidFill>
                            <a:schemeClr val="tx1"/>
                          </a:solidFill>
                          <a:effectLst/>
                          <a:latin typeface="Cambria"/>
                          <a:ea typeface="Times New Roman" pitchFamily="18" charset="0"/>
                          <a:cs typeface="Arial" pitchFamily="34" charset="0"/>
                        </a:rPr>
                        <a:t>ç</a:t>
                      </a:r>
                      <a:r>
                        <a:rPr kumimoji="0" lang="fr-FR" sz="1400" b="1"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ais. Epreuve orale sur dossier en Hist.-G</a:t>
                      </a:r>
                      <a:r>
                        <a:rPr kumimoji="0" lang="fr-FR" sz="1400" b="1" i="0" u="none" strike="noStrike" cap="none" normalizeH="0" baseline="0" dirty="0" smtClean="0">
                          <a:ln>
                            <a:noFill/>
                          </a:ln>
                          <a:solidFill>
                            <a:schemeClr val="tx1"/>
                          </a:solidFill>
                          <a:effectLst/>
                          <a:latin typeface="Cambria"/>
                          <a:ea typeface="Times New Roman" pitchFamily="18" charset="0"/>
                          <a:cs typeface="Arial" pitchFamily="34" charset="0"/>
                        </a:rPr>
                        <a:t>é</a:t>
                      </a:r>
                      <a:r>
                        <a:rPr kumimoji="0" lang="fr-FR" sz="1400" b="1"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o.</a:t>
                      </a:r>
                      <a:endParaRPr lang="fr-FR" sz="1400" dirty="0"/>
                    </a:p>
                  </a:txBody>
                  <a:tcPr/>
                </a:tc>
              </a:tr>
              <a:tr h="370840">
                <a:tc>
                  <a:txBody>
                    <a:bodyPr/>
                    <a:lstStyle/>
                    <a:p>
                      <a:r>
                        <a:rPr kumimoji="0" lang="fr-FR" sz="1400" b="1" i="0" u="sng" strike="noStrike" cap="none" normalizeH="0" baseline="0" dirty="0" err="1" smtClean="0">
                          <a:ln>
                            <a:noFill/>
                          </a:ln>
                          <a:solidFill>
                            <a:schemeClr val="tx1"/>
                          </a:solidFill>
                          <a:effectLst/>
                          <a:latin typeface="Comic Sans MS" pitchFamily="66" charset="0"/>
                          <a:ea typeface="Times New Roman" pitchFamily="18" charset="0"/>
                          <a:cs typeface="Arial" pitchFamily="34" charset="0"/>
                        </a:rPr>
                        <a:t>Tle</a:t>
                      </a:r>
                      <a:r>
                        <a:rPr kumimoji="0" lang="fr-FR" sz="1400" b="1" i="0" u="sng"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 Bac pro (quelque soit la fili</a:t>
                      </a:r>
                      <a:r>
                        <a:rPr kumimoji="0" lang="fr-FR" sz="1400" b="1" i="0" u="sng" strike="noStrike" cap="none" normalizeH="0" baseline="0" dirty="0" smtClean="0">
                          <a:ln>
                            <a:noFill/>
                          </a:ln>
                          <a:solidFill>
                            <a:schemeClr val="tx1"/>
                          </a:solidFill>
                          <a:effectLst/>
                          <a:latin typeface="Cambria"/>
                          <a:ea typeface="Times New Roman" pitchFamily="18" charset="0"/>
                          <a:cs typeface="Arial" pitchFamily="34" charset="0"/>
                        </a:rPr>
                        <a:t>è</a:t>
                      </a:r>
                      <a:r>
                        <a:rPr kumimoji="0" lang="fr-FR" sz="1400" b="1" i="0" u="sng"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re professionnelle)</a:t>
                      </a:r>
                      <a:endParaRPr lang="fr-FR" sz="1400" dirty="0"/>
                    </a:p>
                  </a:txBody>
                  <a:tcPr/>
                </a:tc>
                <a:tc>
                  <a:txBody>
                    <a:bodyPr/>
                    <a:lstStyle/>
                    <a:p>
                      <a:r>
                        <a:rPr kumimoji="0" lang="fr-FR" sz="1400" b="1"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deux </a:t>
                      </a:r>
                      <a:r>
                        <a:rPr kumimoji="0" lang="fr-FR" sz="1400" b="1" i="0" u="none" strike="noStrike" cap="none" normalizeH="0" baseline="0" dirty="0" smtClean="0">
                          <a:ln>
                            <a:noFill/>
                          </a:ln>
                          <a:solidFill>
                            <a:schemeClr val="tx1"/>
                          </a:solidFill>
                          <a:effectLst/>
                          <a:latin typeface="Cambria"/>
                          <a:ea typeface="Times New Roman" pitchFamily="18" charset="0"/>
                          <a:cs typeface="Arial" pitchFamily="34" charset="0"/>
                        </a:rPr>
                        <a:t>é</a:t>
                      </a:r>
                      <a:r>
                        <a:rPr kumimoji="0" lang="fr-FR" sz="1400" b="1"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preuves ponctuelles </a:t>
                      </a:r>
                      <a:r>
                        <a:rPr kumimoji="0" lang="fr-FR" sz="1400" b="1" i="0" u="none" strike="noStrike" cap="none" normalizeH="0" baseline="0" dirty="0" smtClean="0">
                          <a:ln>
                            <a:noFill/>
                          </a:ln>
                          <a:solidFill>
                            <a:schemeClr val="tx1"/>
                          </a:solidFill>
                          <a:effectLst/>
                          <a:latin typeface="Cambria"/>
                          <a:ea typeface="Times New Roman" pitchFamily="18" charset="0"/>
                          <a:cs typeface="Arial" pitchFamily="34" charset="0"/>
                        </a:rPr>
                        <a:t>é</a:t>
                      </a:r>
                      <a:r>
                        <a:rPr kumimoji="0" lang="fr-FR" sz="1400" b="1"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crites en fran</a:t>
                      </a:r>
                      <a:r>
                        <a:rPr kumimoji="0" lang="fr-FR" sz="1400" b="1" i="0" u="none" strike="noStrike" cap="none" normalizeH="0" baseline="0" dirty="0" smtClean="0">
                          <a:ln>
                            <a:noFill/>
                          </a:ln>
                          <a:solidFill>
                            <a:schemeClr val="tx1"/>
                          </a:solidFill>
                          <a:effectLst/>
                          <a:latin typeface="Cambria"/>
                          <a:ea typeface="Times New Roman" pitchFamily="18" charset="0"/>
                          <a:cs typeface="Arial" pitchFamily="34" charset="0"/>
                        </a:rPr>
                        <a:t>ç</a:t>
                      </a:r>
                      <a:r>
                        <a:rPr kumimoji="0" lang="fr-FR" sz="1400" b="1"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ais et en Hist.-G</a:t>
                      </a:r>
                      <a:r>
                        <a:rPr kumimoji="0" lang="fr-FR" sz="1400" b="1" i="0" u="none" strike="noStrike" cap="none" normalizeH="0" baseline="0" dirty="0" smtClean="0">
                          <a:ln>
                            <a:noFill/>
                          </a:ln>
                          <a:solidFill>
                            <a:schemeClr val="tx1"/>
                          </a:solidFill>
                          <a:effectLst/>
                          <a:latin typeface="Cambria"/>
                          <a:ea typeface="Times New Roman" pitchFamily="18" charset="0"/>
                          <a:cs typeface="Arial" pitchFamily="34" charset="0"/>
                        </a:rPr>
                        <a:t>é</a:t>
                      </a:r>
                      <a:r>
                        <a:rPr kumimoji="0" lang="fr-FR" sz="1400" b="1"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o.</a:t>
                      </a:r>
                      <a:endParaRPr lang="fr-FR" sz="1400" dirty="0"/>
                    </a:p>
                  </a:txBody>
                  <a:tcPr/>
                </a:tc>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Picture 2" descr="Image associée"/>
          <p:cNvPicPr>
            <a:picLocks noChangeAspect="1" noChangeArrowheads="1"/>
          </p:cNvPicPr>
          <p:nvPr/>
        </p:nvPicPr>
        <p:blipFill>
          <a:blip r:embed="rId2" cstate="print"/>
          <a:srcRect/>
          <a:stretch>
            <a:fillRect/>
          </a:stretch>
        </p:blipFill>
        <p:spPr bwMode="auto">
          <a:xfrm>
            <a:off x="179512" y="188640"/>
            <a:ext cx="2381250" cy="2381250"/>
          </a:xfrm>
          <a:prstGeom prst="rect">
            <a:avLst/>
          </a:prstGeom>
          <a:noFill/>
        </p:spPr>
      </p:pic>
      <p:pic>
        <p:nvPicPr>
          <p:cNvPr id="122884" name="Picture 4" descr="Image associée"/>
          <p:cNvPicPr>
            <a:picLocks noChangeAspect="1" noChangeArrowheads="1"/>
          </p:cNvPicPr>
          <p:nvPr/>
        </p:nvPicPr>
        <p:blipFill>
          <a:blip r:embed="rId3" cstate="print"/>
          <a:srcRect/>
          <a:stretch>
            <a:fillRect/>
          </a:stretch>
        </p:blipFill>
        <p:spPr bwMode="auto">
          <a:xfrm>
            <a:off x="2627784" y="0"/>
            <a:ext cx="4634880" cy="1931200"/>
          </a:xfrm>
          <a:prstGeom prst="rect">
            <a:avLst/>
          </a:prstGeom>
          <a:noFill/>
        </p:spPr>
      </p:pic>
      <p:sp>
        <p:nvSpPr>
          <p:cNvPr id="4" name="Rectangle 3"/>
          <p:cNvSpPr/>
          <p:nvPr/>
        </p:nvSpPr>
        <p:spPr>
          <a:xfrm>
            <a:off x="2411760" y="2780928"/>
            <a:ext cx="4824536" cy="14401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PSE</a:t>
            </a:r>
            <a:endParaRPr lang="fr-FR"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907704" y="260648"/>
            <a:ext cx="6912768" cy="1584176"/>
          </a:xfrm>
          <a:solidFill>
            <a:schemeClr val="accent1">
              <a:lumMod val="40000"/>
              <a:lumOff val="60000"/>
            </a:schemeClr>
          </a:solidFill>
          <a:ln>
            <a:solidFill>
              <a:srgbClr val="FF0000"/>
            </a:solidFill>
          </a:ln>
        </p:spPr>
        <p:style>
          <a:lnRef idx="1">
            <a:schemeClr val="accent1"/>
          </a:lnRef>
          <a:fillRef idx="2">
            <a:schemeClr val="accent1"/>
          </a:fillRef>
          <a:effectRef idx="1">
            <a:schemeClr val="accent1"/>
          </a:effectRef>
          <a:fontRef idx="minor">
            <a:schemeClr val="dk1"/>
          </a:fontRef>
        </p:style>
        <p:txBody>
          <a:bodyPr anchor="t">
            <a:normAutofit fontScale="90000"/>
          </a:bodyPr>
          <a:lstStyle/>
          <a:p>
            <a:pPr algn="ctr"/>
            <a:r>
              <a:rPr lang="fr-FR" sz="2400" dirty="0">
                <a:solidFill>
                  <a:schemeClr val="accent2">
                    <a:lumMod val="75000"/>
                  </a:schemeClr>
                </a:solidFill>
              </a:rPr>
              <a:t>UN ENSEIGNEMENT  CORRELE </a:t>
            </a:r>
            <a:r>
              <a:rPr lang="fr-FR" sz="2400" dirty="0" smtClean="0">
                <a:solidFill>
                  <a:schemeClr val="accent2">
                    <a:lumMod val="75000"/>
                  </a:schemeClr>
                </a:solidFill>
              </a:rPr>
              <a:t/>
            </a:r>
            <a:br>
              <a:rPr lang="fr-FR" sz="2400" dirty="0" smtClean="0">
                <a:solidFill>
                  <a:schemeClr val="accent2">
                    <a:lumMod val="75000"/>
                  </a:schemeClr>
                </a:solidFill>
              </a:rPr>
            </a:br>
            <a:r>
              <a:rPr lang="fr-FR" sz="2400" dirty="0" smtClean="0">
                <a:solidFill>
                  <a:schemeClr val="accent2">
                    <a:lumMod val="75000"/>
                  </a:schemeClr>
                </a:solidFill>
              </a:rPr>
              <a:t>AUX </a:t>
            </a:r>
            <a:r>
              <a:rPr lang="fr-FR" sz="2400" dirty="0">
                <a:solidFill>
                  <a:schemeClr val="accent2">
                    <a:lumMod val="75000"/>
                  </a:schemeClr>
                </a:solidFill>
              </a:rPr>
              <a:t>TECHNIQUES PROFESSIONNELLES : </a:t>
            </a:r>
            <a:br>
              <a:rPr lang="fr-FR" sz="2400" dirty="0">
                <a:solidFill>
                  <a:schemeClr val="accent2">
                    <a:lumMod val="75000"/>
                  </a:schemeClr>
                </a:solidFill>
              </a:rPr>
            </a:br>
            <a:r>
              <a:rPr lang="fr-FR" sz="2400" dirty="0">
                <a:solidFill>
                  <a:schemeClr val="accent2">
                    <a:lumMod val="75000"/>
                  </a:schemeClr>
                </a:solidFill>
              </a:rPr>
              <a:t>LA PREVENTION SANTE ENVIRONNEMENT </a:t>
            </a:r>
            <a:r>
              <a:rPr lang="fr-FR" sz="2400" dirty="0" smtClean="0">
                <a:solidFill>
                  <a:schemeClr val="accent2">
                    <a:lumMod val="75000"/>
                  </a:schemeClr>
                </a:solidFill>
              </a:rPr>
              <a:t/>
            </a:r>
            <a:br>
              <a:rPr lang="fr-FR" sz="2400" dirty="0" smtClean="0">
                <a:solidFill>
                  <a:schemeClr val="accent2">
                    <a:lumMod val="75000"/>
                  </a:schemeClr>
                </a:solidFill>
              </a:rPr>
            </a:br>
            <a:r>
              <a:rPr lang="fr-FR" sz="2400" dirty="0" smtClean="0">
                <a:solidFill>
                  <a:schemeClr val="accent2">
                    <a:lumMod val="75000"/>
                  </a:schemeClr>
                </a:solidFill>
              </a:rPr>
              <a:t>OU </a:t>
            </a:r>
            <a:r>
              <a:rPr lang="fr-FR" sz="2400" dirty="0">
                <a:solidFill>
                  <a:schemeClr val="accent2">
                    <a:lumMod val="75000"/>
                  </a:schemeClr>
                </a:solidFill>
              </a:rPr>
              <a:t>PSE</a:t>
            </a:r>
            <a:br>
              <a:rPr lang="fr-FR" sz="2400" dirty="0">
                <a:solidFill>
                  <a:schemeClr val="accent2">
                    <a:lumMod val="75000"/>
                  </a:schemeClr>
                </a:solidFill>
              </a:rPr>
            </a:br>
            <a:r>
              <a:rPr lang="fr-FR" sz="2700" dirty="0">
                <a:solidFill>
                  <a:schemeClr val="accent2">
                    <a:lumMod val="50000"/>
                  </a:schemeClr>
                </a:solidFill>
              </a:rPr>
              <a:t/>
            </a:r>
            <a:br>
              <a:rPr lang="fr-FR" sz="2700" dirty="0">
                <a:solidFill>
                  <a:schemeClr val="accent2">
                    <a:lumMod val="50000"/>
                  </a:schemeClr>
                </a:solidFill>
              </a:rPr>
            </a:br>
            <a:endParaRPr lang="fr-FR" dirty="0"/>
          </a:p>
        </p:txBody>
      </p:sp>
      <p:sp>
        <p:nvSpPr>
          <p:cNvPr id="5" name="Sous-titre 4"/>
          <p:cNvSpPr>
            <a:spLocks noGrp="1"/>
          </p:cNvSpPr>
          <p:nvPr>
            <p:ph type="subTitle" idx="1"/>
          </p:nvPr>
        </p:nvSpPr>
        <p:spPr>
          <a:xfrm>
            <a:off x="2286000" y="2132856"/>
            <a:ext cx="6750496" cy="4242066"/>
          </a:xfrm>
        </p:spPr>
        <p:style>
          <a:lnRef idx="2">
            <a:schemeClr val="accent3"/>
          </a:lnRef>
          <a:fillRef idx="1">
            <a:schemeClr val="lt1"/>
          </a:fillRef>
          <a:effectRef idx="0">
            <a:schemeClr val="accent3"/>
          </a:effectRef>
          <a:fontRef idx="minor">
            <a:schemeClr val="dk1"/>
          </a:fontRef>
        </p:style>
        <p:txBody>
          <a:bodyPr/>
          <a:lstStyle/>
          <a:p>
            <a:r>
              <a:rPr lang="fr-FR" dirty="0" smtClean="0"/>
              <a:t>L’enseignement de PSE repose sur la notion de professionnel compétent.</a:t>
            </a:r>
          </a:p>
          <a:p>
            <a:endParaRPr lang="fr-FR" dirty="0"/>
          </a:p>
          <a:p>
            <a:endParaRPr lang="fr-FR" dirty="0" smtClean="0"/>
          </a:p>
          <a:p>
            <a:endParaRPr lang="fr-FR" dirty="0"/>
          </a:p>
          <a:p>
            <a:endParaRPr lang="fr-FR" dirty="0" smtClean="0"/>
          </a:p>
          <a:p>
            <a:endParaRPr lang="fr-FR" dirty="0"/>
          </a:p>
          <a:p>
            <a:endParaRPr lang="fr-FR" dirty="0" smtClean="0"/>
          </a:p>
          <a:p>
            <a:endParaRPr lang="fr-FR" dirty="0"/>
          </a:p>
          <a:p>
            <a:endParaRPr lang="fr-FR" dirty="0" smtClean="0"/>
          </a:p>
          <a:p>
            <a:r>
              <a:rPr lang="fr-FR" dirty="0" smtClean="0"/>
              <a:t>La PSE permet d’acquérir des compétences, nécessaires à la maîtrise du contexte professionnel,</a:t>
            </a:r>
          </a:p>
          <a:p>
            <a:endParaRPr lang="fr-FR" dirty="0"/>
          </a:p>
          <a:p>
            <a:endParaRPr lang="fr-FR" dirty="0"/>
          </a:p>
        </p:txBody>
      </p:sp>
      <p:pic>
        <p:nvPicPr>
          <p:cNvPr id="9" name="Image 14" descr="Description : https://prodageo.files.wordpress.com/2013/07/professionnel-compc3a9tent.png"/>
          <p:cNvPicPr>
            <a:picLocks noChangeAspect="1" noChangeArrowheads="1"/>
          </p:cNvPicPr>
          <p:nvPr/>
        </p:nvPicPr>
        <p:blipFill>
          <a:blip r:embed="rId3" cstate="print">
            <a:extLst>
              <a:ext uri="{28A0092B-C50C-407E-A947-70E740481C1C}">
                <a14:useLocalDpi xmlns:a14="http://schemas.microsoft.com/office/drawing/2010/main" xmlns="" val="0"/>
              </a:ext>
            </a:extLst>
          </a:blip>
          <a:srcRect l="3481"/>
          <a:stretch>
            <a:fillRect/>
          </a:stretch>
        </p:blipFill>
        <p:spPr bwMode="auto">
          <a:xfrm>
            <a:off x="2843808" y="2921631"/>
            <a:ext cx="5810250" cy="2302861"/>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246646767"/>
      </p:ext>
    </p:extLst>
  </p:cSld>
  <p:clrMapOvr>
    <a:masterClrMapping/>
  </p:clrMapOvr>
  <p:transition spd="slow">
    <p:dissolve/>
    <p:sndAc>
      <p:stSnd>
        <p:snd r:embed="rId2" name="drumroll.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
          </p:nvPr>
        </p:nvSpPr>
        <p:spPr>
          <a:xfrm>
            <a:off x="179512" y="1268760"/>
            <a:ext cx="8640960" cy="5421103"/>
          </a:xfrm>
        </p:spPr>
        <p:style>
          <a:lnRef idx="2">
            <a:schemeClr val="accent1"/>
          </a:lnRef>
          <a:fillRef idx="1">
            <a:schemeClr val="lt1"/>
          </a:fillRef>
          <a:effectRef idx="0">
            <a:schemeClr val="accent1"/>
          </a:effectRef>
          <a:fontRef idx="minor">
            <a:schemeClr val="dk1"/>
          </a:fontRef>
        </p:style>
        <p:txBody>
          <a:bodyPr>
            <a:normAutofit/>
          </a:bodyPr>
          <a:lstStyle/>
          <a:p>
            <a:pPr>
              <a:buNone/>
            </a:pPr>
            <a:endParaRPr lang="fr-FR" sz="1600" b="1" u="sng" dirty="0" smtClean="0">
              <a:solidFill>
                <a:schemeClr val="accent3">
                  <a:lumMod val="75000"/>
                </a:schemeClr>
              </a:solidFill>
            </a:endParaRPr>
          </a:p>
          <a:p>
            <a:pPr marL="0" lvl="0" indent="0" fontAlgn="base">
              <a:spcBef>
                <a:spcPct val="0"/>
              </a:spcBef>
              <a:spcAft>
                <a:spcPct val="0"/>
              </a:spcAft>
              <a:buClrTx/>
              <a:buSzTx/>
              <a:buNone/>
              <a:tabLst>
                <a:tab pos="3190875" algn="l"/>
              </a:tabLst>
            </a:pPr>
            <a:r>
              <a:rPr lang="fr-FR" sz="1600" b="1" dirty="0">
                <a:solidFill>
                  <a:srgbClr val="FF0000"/>
                </a:solidFill>
                <a:latin typeface="Tahoma" pitchFamily="34" charset="0"/>
                <a:ea typeface="Times New Roman" pitchFamily="18" charset="0"/>
                <a:cs typeface="Tahoma" pitchFamily="34" charset="0"/>
              </a:rPr>
              <a:t>L'enseignement de Pr</a:t>
            </a:r>
            <a:r>
              <a:rPr lang="fr-FR" sz="1600" b="1" dirty="0">
                <a:solidFill>
                  <a:srgbClr val="FF0000"/>
                </a:solidFill>
                <a:latin typeface="Calibri"/>
                <a:ea typeface="Times New Roman" pitchFamily="18" charset="0"/>
                <a:cs typeface="Tahoma" pitchFamily="34" charset="0"/>
              </a:rPr>
              <a:t>é</a:t>
            </a:r>
            <a:r>
              <a:rPr lang="fr-FR" sz="1600" b="1" dirty="0">
                <a:solidFill>
                  <a:srgbClr val="FF0000"/>
                </a:solidFill>
                <a:latin typeface="Tahoma" pitchFamily="34" charset="0"/>
                <a:ea typeface="Times New Roman" pitchFamily="18" charset="0"/>
                <a:cs typeface="Tahoma" pitchFamily="34" charset="0"/>
              </a:rPr>
              <a:t>vention Sant</a:t>
            </a:r>
            <a:r>
              <a:rPr lang="fr-FR" sz="1600" b="1" dirty="0">
                <a:solidFill>
                  <a:srgbClr val="FF0000"/>
                </a:solidFill>
                <a:latin typeface="Calibri"/>
                <a:ea typeface="Times New Roman" pitchFamily="18" charset="0"/>
                <a:cs typeface="Tahoma" pitchFamily="34" charset="0"/>
              </a:rPr>
              <a:t>é</a:t>
            </a:r>
            <a:r>
              <a:rPr lang="fr-FR" sz="1600" b="1" dirty="0">
                <a:solidFill>
                  <a:srgbClr val="FF0000"/>
                </a:solidFill>
                <a:latin typeface="Tahoma" pitchFamily="34" charset="0"/>
                <a:ea typeface="Times New Roman" pitchFamily="18" charset="0"/>
                <a:cs typeface="Tahoma" pitchFamily="34" charset="0"/>
              </a:rPr>
              <a:t> Environnement conforte les acquisitions du socle commun de connaissances et de comp</a:t>
            </a:r>
            <a:r>
              <a:rPr lang="fr-FR" sz="1600" b="1" dirty="0">
                <a:solidFill>
                  <a:srgbClr val="FF0000"/>
                </a:solidFill>
                <a:latin typeface="Calibri"/>
                <a:ea typeface="Times New Roman" pitchFamily="18" charset="0"/>
                <a:cs typeface="Tahoma" pitchFamily="34" charset="0"/>
              </a:rPr>
              <a:t>é</a:t>
            </a:r>
            <a:r>
              <a:rPr lang="fr-FR" sz="1600" b="1" dirty="0">
                <a:solidFill>
                  <a:srgbClr val="FF0000"/>
                </a:solidFill>
                <a:latin typeface="Tahoma" pitchFamily="34" charset="0"/>
                <a:ea typeface="Times New Roman" pitchFamily="18" charset="0"/>
                <a:cs typeface="Tahoma" pitchFamily="34" charset="0"/>
              </a:rPr>
              <a:t>tences, notamment celles de la culture scientifique</a:t>
            </a:r>
            <a:r>
              <a:rPr lang="fr-FR" sz="1600" dirty="0">
                <a:solidFill>
                  <a:schemeClr val="tx1"/>
                </a:solidFill>
                <a:latin typeface="Tahoma" pitchFamily="34" charset="0"/>
                <a:ea typeface="Times New Roman" pitchFamily="18" charset="0"/>
                <a:cs typeface="Tahoma" pitchFamily="34" charset="0"/>
              </a:rPr>
              <a:t>. </a:t>
            </a:r>
            <a:endParaRPr lang="fr-FR" sz="800" dirty="0">
              <a:solidFill>
                <a:schemeClr val="tx1"/>
              </a:solidFill>
              <a:latin typeface="Arial" pitchFamily="34" charset="0"/>
              <a:cs typeface="Arial" pitchFamily="34" charset="0"/>
            </a:endParaRPr>
          </a:p>
          <a:p>
            <a:pPr marL="0" lvl="0" indent="0" eaLnBrk="0" fontAlgn="base" hangingPunct="0">
              <a:spcBef>
                <a:spcPct val="0"/>
              </a:spcBef>
              <a:spcAft>
                <a:spcPct val="0"/>
              </a:spcAft>
              <a:buClrTx/>
              <a:buSzTx/>
              <a:buNone/>
              <a:tabLst>
                <a:tab pos="3190875" algn="l"/>
              </a:tabLst>
            </a:pPr>
            <a:r>
              <a:rPr lang="fr-FR" sz="1600" b="1" dirty="0">
                <a:solidFill>
                  <a:srgbClr val="0866EC"/>
                </a:solidFill>
                <a:latin typeface="Tahoma" pitchFamily="34" charset="0"/>
                <a:ea typeface="Times New Roman" pitchFamily="18" charset="0"/>
                <a:cs typeface="Tahoma" pitchFamily="34" charset="0"/>
              </a:rPr>
              <a:t>Il contribue pleinement aux actions prioritaires d'</a:t>
            </a:r>
            <a:r>
              <a:rPr lang="fr-FR" sz="1600" b="1" dirty="0">
                <a:solidFill>
                  <a:srgbClr val="0866EC"/>
                </a:solidFill>
                <a:latin typeface="Calibri"/>
                <a:ea typeface="Times New Roman" pitchFamily="18" charset="0"/>
                <a:cs typeface="Tahoma" pitchFamily="34" charset="0"/>
              </a:rPr>
              <a:t>é</a:t>
            </a:r>
            <a:r>
              <a:rPr lang="fr-FR" sz="1600" b="1" dirty="0">
                <a:solidFill>
                  <a:srgbClr val="0866EC"/>
                </a:solidFill>
                <a:latin typeface="Tahoma" pitchFamily="34" charset="0"/>
                <a:ea typeface="Times New Roman" pitchFamily="18" charset="0"/>
                <a:cs typeface="Tahoma" pitchFamily="34" charset="0"/>
              </a:rPr>
              <a:t>ducation et de pr</a:t>
            </a:r>
            <a:r>
              <a:rPr lang="fr-FR" sz="1600" b="1" dirty="0">
                <a:solidFill>
                  <a:srgbClr val="0866EC"/>
                </a:solidFill>
                <a:latin typeface="Calibri"/>
                <a:ea typeface="Times New Roman" pitchFamily="18" charset="0"/>
                <a:cs typeface="Tahoma" pitchFamily="34" charset="0"/>
              </a:rPr>
              <a:t>é</a:t>
            </a:r>
            <a:r>
              <a:rPr lang="fr-FR" sz="1600" b="1" dirty="0">
                <a:solidFill>
                  <a:srgbClr val="0866EC"/>
                </a:solidFill>
                <a:latin typeface="Tahoma" pitchFamily="34" charset="0"/>
                <a:ea typeface="Times New Roman" pitchFamily="18" charset="0"/>
                <a:cs typeface="Tahoma" pitchFamily="34" charset="0"/>
              </a:rPr>
              <a:t>vention d</a:t>
            </a:r>
            <a:r>
              <a:rPr lang="fr-FR" sz="1600" b="1" dirty="0">
                <a:solidFill>
                  <a:srgbClr val="0866EC"/>
                </a:solidFill>
                <a:latin typeface="Calibri"/>
                <a:ea typeface="Times New Roman" pitchFamily="18" charset="0"/>
                <a:cs typeface="Tahoma" pitchFamily="34" charset="0"/>
              </a:rPr>
              <a:t>é</a:t>
            </a:r>
            <a:r>
              <a:rPr lang="fr-FR" sz="1600" b="1" dirty="0">
                <a:solidFill>
                  <a:srgbClr val="0866EC"/>
                </a:solidFill>
                <a:latin typeface="Tahoma" pitchFamily="34" charset="0"/>
                <a:ea typeface="Times New Roman" pitchFamily="18" charset="0"/>
                <a:cs typeface="Tahoma" pitchFamily="34" charset="0"/>
              </a:rPr>
              <a:t>finies par les plans </a:t>
            </a:r>
            <a:r>
              <a:rPr lang="fr-FR" sz="1600" b="1" dirty="0" smtClean="0">
                <a:solidFill>
                  <a:srgbClr val="0866EC"/>
                </a:solidFill>
                <a:latin typeface="Tahoma" pitchFamily="34" charset="0"/>
                <a:ea typeface="Times New Roman" pitchFamily="18" charset="0"/>
                <a:cs typeface="Tahoma" pitchFamily="34" charset="0"/>
              </a:rPr>
              <a:t>nationaux et européens dans les champs de la santé, du travail et de l’environnement.</a:t>
            </a:r>
          </a:p>
          <a:p>
            <a:pPr marL="0" lvl="0" indent="0" eaLnBrk="0" fontAlgn="base" hangingPunct="0">
              <a:spcBef>
                <a:spcPct val="0"/>
              </a:spcBef>
              <a:spcAft>
                <a:spcPct val="0"/>
              </a:spcAft>
              <a:buClrTx/>
              <a:buSzTx/>
              <a:buNone/>
              <a:tabLst>
                <a:tab pos="3190875" algn="l"/>
              </a:tabLst>
            </a:pPr>
            <a:endParaRPr lang="fr-FR" sz="1600" b="1" dirty="0">
              <a:solidFill>
                <a:srgbClr val="0866EC"/>
              </a:solidFill>
              <a:latin typeface="Tahoma" pitchFamily="34" charset="0"/>
              <a:ea typeface="Times New Roman" pitchFamily="18" charset="0"/>
              <a:cs typeface="Tahoma" pitchFamily="34" charset="0"/>
            </a:endParaRPr>
          </a:p>
          <a:p>
            <a:pPr marL="0" lvl="0" indent="0" eaLnBrk="0" fontAlgn="base" hangingPunct="0">
              <a:spcBef>
                <a:spcPct val="0"/>
              </a:spcBef>
              <a:spcAft>
                <a:spcPct val="0"/>
              </a:spcAft>
              <a:buClrTx/>
              <a:buSzTx/>
              <a:buNone/>
              <a:tabLst>
                <a:tab pos="3190875" algn="l"/>
              </a:tabLst>
            </a:pPr>
            <a:endParaRPr lang="fr-FR" sz="1600" b="1" dirty="0" smtClean="0">
              <a:solidFill>
                <a:srgbClr val="0866EC"/>
              </a:solidFill>
              <a:latin typeface="Tahoma" pitchFamily="34" charset="0"/>
              <a:ea typeface="Times New Roman" pitchFamily="18" charset="0"/>
              <a:cs typeface="Tahoma" pitchFamily="34" charset="0"/>
            </a:endParaRPr>
          </a:p>
          <a:p>
            <a:pPr marL="0" lvl="0" indent="0" eaLnBrk="0" fontAlgn="base" hangingPunct="0">
              <a:spcBef>
                <a:spcPct val="0"/>
              </a:spcBef>
              <a:spcAft>
                <a:spcPct val="0"/>
              </a:spcAft>
              <a:buClrTx/>
              <a:buSzTx/>
              <a:buNone/>
              <a:tabLst>
                <a:tab pos="3190875" algn="l"/>
              </a:tabLst>
            </a:pPr>
            <a:endParaRPr lang="fr-FR" sz="1600" b="1" dirty="0">
              <a:solidFill>
                <a:srgbClr val="0866EC"/>
              </a:solidFill>
              <a:latin typeface="Tahoma" pitchFamily="34" charset="0"/>
              <a:ea typeface="Times New Roman" pitchFamily="18" charset="0"/>
              <a:cs typeface="Tahoma" pitchFamily="34" charset="0"/>
            </a:endParaRPr>
          </a:p>
          <a:p>
            <a:pPr marL="0" lvl="0" indent="0" eaLnBrk="0" fontAlgn="base" hangingPunct="0">
              <a:spcBef>
                <a:spcPct val="0"/>
              </a:spcBef>
              <a:spcAft>
                <a:spcPct val="0"/>
              </a:spcAft>
              <a:buClrTx/>
              <a:buSzTx/>
              <a:buNone/>
              <a:tabLst>
                <a:tab pos="3190875" algn="l"/>
              </a:tabLst>
            </a:pPr>
            <a:endParaRPr lang="fr-FR" sz="1600" b="1" dirty="0" smtClean="0">
              <a:solidFill>
                <a:srgbClr val="0866EC"/>
              </a:solidFill>
              <a:latin typeface="Tahoma" pitchFamily="34" charset="0"/>
              <a:ea typeface="Times New Roman" pitchFamily="18" charset="0"/>
              <a:cs typeface="Tahoma" pitchFamily="34" charset="0"/>
            </a:endParaRPr>
          </a:p>
          <a:p>
            <a:pPr marL="0" lvl="0" indent="0" eaLnBrk="0" fontAlgn="base" hangingPunct="0">
              <a:spcBef>
                <a:spcPct val="0"/>
              </a:spcBef>
              <a:spcAft>
                <a:spcPct val="0"/>
              </a:spcAft>
              <a:buClrTx/>
              <a:buSzTx/>
              <a:buNone/>
              <a:tabLst>
                <a:tab pos="3190875" algn="l"/>
              </a:tabLst>
            </a:pPr>
            <a:endParaRPr lang="fr-FR" sz="1600" b="1" dirty="0" smtClean="0">
              <a:solidFill>
                <a:srgbClr val="0866EC"/>
              </a:solidFill>
              <a:latin typeface="Tahoma" pitchFamily="34" charset="0"/>
              <a:ea typeface="Times New Roman" pitchFamily="18" charset="0"/>
              <a:cs typeface="Tahoma" pitchFamily="34" charset="0"/>
            </a:endParaRPr>
          </a:p>
        </p:txBody>
      </p:sp>
      <p:sp>
        <p:nvSpPr>
          <p:cNvPr id="10" name="Rectangle 17"/>
          <p:cNvSpPr>
            <a:spLocks noChangeArrowheads="1"/>
          </p:cNvSpPr>
          <p:nvPr/>
        </p:nvSpPr>
        <p:spPr bwMode="auto">
          <a:xfrm>
            <a:off x="0" y="457200"/>
            <a:ext cx="0" cy="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fr-FR"/>
          </a:p>
        </p:txBody>
      </p:sp>
      <p:sp>
        <p:nvSpPr>
          <p:cNvPr id="18" name="Rectangle 18"/>
          <p:cNvSpPr>
            <a:spLocks noChangeArrowheads="1"/>
          </p:cNvSpPr>
          <p:nvPr/>
        </p:nvSpPr>
        <p:spPr bwMode="auto">
          <a:xfrm>
            <a:off x="0" y="1381125"/>
            <a:ext cx="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100" b="0" i="0" u="none" strike="noStrike" cap="none" normalizeH="0" baseline="0" smtClean="0">
                <a:ln>
                  <a:noFill/>
                </a:ln>
                <a:solidFill>
                  <a:schemeClr val="tx1"/>
                </a:solidFill>
                <a:effectLst/>
                <a:latin typeface="Calibri" pitchFamily="34" charset="0"/>
                <a:ea typeface="Times New Roman" pitchFamily="18" charset="0"/>
                <a:cs typeface="Times New Roman" pitchFamily="18" charset="0"/>
              </a:rPr>
              <a:t> </a:t>
            </a: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20" name="Rectangle 19"/>
          <p:cNvSpPr>
            <a:spLocks noChangeArrowheads="1"/>
          </p:cNvSpPr>
          <p:nvPr/>
        </p:nvSpPr>
        <p:spPr bwMode="auto">
          <a:xfrm>
            <a:off x="0" y="2152650"/>
            <a:ext cx="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100" b="0" i="0" u="none" strike="noStrike" cap="none" normalizeH="0" baseline="0" smtClean="0">
                <a:ln>
                  <a:noFill/>
                </a:ln>
                <a:solidFill>
                  <a:schemeClr val="tx1"/>
                </a:solidFill>
                <a:effectLst/>
                <a:latin typeface="Calibri" pitchFamily="34" charset="0"/>
                <a:ea typeface="Times New Roman" pitchFamily="18" charset="0"/>
                <a:cs typeface="Times New Roman" pitchFamily="18" charset="0"/>
              </a:rPr>
              <a:t> </a:t>
            </a: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22" name="Rectangle 20"/>
          <p:cNvSpPr>
            <a:spLocks noChangeArrowheads="1"/>
          </p:cNvSpPr>
          <p:nvPr/>
        </p:nvSpPr>
        <p:spPr bwMode="auto">
          <a:xfrm>
            <a:off x="0" y="2924175"/>
            <a:ext cx="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24" name="Rectangle 21"/>
          <p:cNvSpPr>
            <a:spLocks noChangeArrowheads="1"/>
          </p:cNvSpPr>
          <p:nvPr/>
        </p:nvSpPr>
        <p:spPr bwMode="auto">
          <a:xfrm>
            <a:off x="0" y="4105275"/>
            <a:ext cx="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100" b="0" i="0" u="none" strike="noStrike" cap="none" normalizeH="0" baseline="0" smtClean="0">
                <a:ln>
                  <a:noFill/>
                </a:ln>
                <a:solidFill>
                  <a:schemeClr val="tx1"/>
                </a:solidFill>
                <a:effectLst/>
                <a:latin typeface="Calibri" pitchFamily="34" charset="0"/>
                <a:ea typeface="Times New Roman" pitchFamily="18" charset="0"/>
                <a:cs typeface="Times New Roman" pitchFamily="18" charset="0"/>
              </a:rPr>
              <a:t> </a:t>
            </a: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26" name="Rectangle 22"/>
          <p:cNvSpPr>
            <a:spLocks noChangeArrowheads="1"/>
          </p:cNvSpPr>
          <p:nvPr/>
        </p:nvSpPr>
        <p:spPr bwMode="auto">
          <a:xfrm>
            <a:off x="0" y="4848225"/>
            <a:ext cx="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0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  </a:t>
            </a: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28" name="Rectangle 24"/>
          <p:cNvSpPr>
            <a:spLocks noChangeArrowheads="1"/>
          </p:cNvSpPr>
          <p:nvPr/>
        </p:nvSpPr>
        <p:spPr bwMode="auto">
          <a:xfrm>
            <a:off x="0" y="5562600"/>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30" name="Rectangle 25"/>
          <p:cNvSpPr>
            <a:spLocks noChangeArrowheads="1"/>
          </p:cNvSpPr>
          <p:nvPr/>
        </p:nvSpPr>
        <p:spPr bwMode="auto">
          <a:xfrm>
            <a:off x="0" y="6686550"/>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100" b="0" i="0" u="none" strike="noStrike" cap="none" normalizeH="0" baseline="0" smtClean="0">
                <a:ln>
                  <a:noFill/>
                </a:ln>
                <a:solidFill>
                  <a:schemeClr val="tx1"/>
                </a:solidFill>
                <a:effectLst/>
                <a:latin typeface="Calibri" pitchFamily="34" charset="0"/>
                <a:ea typeface="Times New Roman" pitchFamily="18" charset="0"/>
                <a:cs typeface="Times New Roman" pitchFamily="18" charset="0"/>
              </a:rPr>
              <a:t>                         </a:t>
            </a: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31" name="Rectangle 26"/>
          <p:cNvSpPr>
            <a:spLocks noChangeArrowheads="1"/>
          </p:cNvSpPr>
          <p:nvPr/>
        </p:nvSpPr>
        <p:spPr bwMode="auto">
          <a:xfrm>
            <a:off x="0" y="8220075"/>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100" b="0" i="0" u="none" strike="noStrike" cap="none" normalizeH="0" baseline="0" smtClean="0">
                <a:ln>
                  <a:noFill/>
                </a:ln>
                <a:solidFill>
                  <a:schemeClr val="tx1"/>
                </a:solidFill>
                <a:effectLst/>
                <a:latin typeface="Calibri" pitchFamily="34" charset="0"/>
                <a:ea typeface="Times New Roman" pitchFamily="18" charset="0"/>
                <a:cs typeface="Times New Roman" pitchFamily="18" charset="0"/>
              </a:rPr>
              <a:t>                                                </a:t>
            </a:r>
            <a:endParaRPr kumimoji="0" lang="fr-FR" sz="7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sz="1100" b="0" i="0" u="none" strike="noStrike" cap="none" normalizeH="0" baseline="0" smtClean="0">
                <a:ln>
                  <a:noFill/>
                </a:ln>
                <a:solidFill>
                  <a:schemeClr val="tx1"/>
                </a:solidFill>
                <a:effectLst/>
                <a:latin typeface="Calibri" pitchFamily="34" charset="0"/>
                <a:ea typeface="Times New Roman" pitchFamily="18" charset="0"/>
                <a:cs typeface="Times New Roman" pitchFamily="18" charset="0"/>
              </a:rPr>
              <a:t>Socle commun des compétences</a:t>
            </a:r>
            <a:endParaRPr kumimoji="0" lang="fr-FR" sz="7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pic>
        <p:nvPicPr>
          <p:cNvPr id="3073" name="Image 16" descr="Description : http://www.biotechno.fr/IMG/scenari/dossierpse/res/les_competences_1.png">
            <a:hlinkClick r:id="rId3" tooltip="&quot;Cliquez pour agrandir (nouvelle fenêtre)&quot;"/>
          </p:cNvPr>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112334" y="3243621"/>
            <a:ext cx="6710263" cy="3384376"/>
          </a:xfrm>
          <a:prstGeom prst="rect">
            <a:avLst/>
          </a:prstGeom>
          <a:noFill/>
          <a:extLst>
            <a:ext uri="{909E8E84-426E-40DD-AFC4-6F175D3DCCD1}">
              <a14:hiddenFill xmlns:a14="http://schemas.microsoft.com/office/drawing/2010/main" xmlns="">
                <a:solidFill>
                  <a:srgbClr val="FFFFFF"/>
                </a:solidFill>
              </a14:hiddenFill>
            </a:ext>
          </a:extLst>
        </p:spPr>
      </p:pic>
      <p:sp>
        <p:nvSpPr>
          <p:cNvPr id="15" name="Titre 1"/>
          <p:cNvSpPr>
            <a:spLocks noGrp="1"/>
          </p:cNvSpPr>
          <p:nvPr>
            <p:ph type="title"/>
          </p:nvPr>
        </p:nvSpPr>
        <p:spPr>
          <a:xfrm>
            <a:off x="357837" y="332656"/>
            <a:ext cx="8219256" cy="634082"/>
          </a:xfrm>
        </p:spPr>
        <p:style>
          <a:lnRef idx="1">
            <a:schemeClr val="accent1"/>
          </a:lnRef>
          <a:fillRef idx="2">
            <a:schemeClr val="accent1"/>
          </a:fillRef>
          <a:effectRef idx="1">
            <a:schemeClr val="accent1"/>
          </a:effectRef>
          <a:fontRef idx="minor">
            <a:schemeClr val="dk1"/>
          </a:fontRef>
        </p:style>
        <p:txBody>
          <a:bodyPr>
            <a:noAutofit/>
          </a:bodyPr>
          <a:lstStyle/>
          <a:p>
            <a:pPr algn="ctr"/>
            <a:r>
              <a:rPr lang="fr-FR" sz="2000" b="1" dirty="0" smtClean="0">
                <a:solidFill>
                  <a:schemeClr val="accent1">
                    <a:lumMod val="50000"/>
                  </a:schemeClr>
                </a:solidFill>
              </a:rPr>
              <a:t/>
            </a:r>
            <a:br>
              <a:rPr lang="fr-FR" sz="2000" b="1" dirty="0" smtClean="0">
                <a:solidFill>
                  <a:schemeClr val="accent1">
                    <a:lumMod val="50000"/>
                  </a:schemeClr>
                </a:solidFill>
              </a:rPr>
            </a:br>
            <a:r>
              <a:rPr lang="fr-FR" sz="2000" b="1" dirty="0" smtClean="0">
                <a:solidFill>
                  <a:schemeClr val="accent1">
                    <a:lumMod val="50000"/>
                  </a:schemeClr>
                </a:solidFill>
              </a:rPr>
              <a:t/>
            </a:r>
            <a:br>
              <a:rPr lang="fr-FR" sz="2000" b="1" dirty="0" smtClean="0">
                <a:solidFill>
                  <a:schemeClr val="accent1">
                    <a:lumMod val="50000"/>
                  </a:schemeClr>
                </a:solidFill>
              </a:rPr>
            </a:br>
            <a:r>
              <a:rPr lang="fr-FR" sz="2000" b="1" dirty="0" smtClean="0">
                <a:solidFill>
                  <a:schemeClr val="accent1">
                    <a:lumMod val="50000"/>
                  </a:schemeClr>
                </a:solidFill>
              </a:rPr>
              <a:t>1. OBJECTIFS </a:t>
            </a:r>
            <a:r>
              <a:rPr lang="fr-FR" sz="2000" b="1" smtClean="0">
                <a:solidFill>
                  <a:schemeClr val="accent1">
                    <a:lumMod val="50000"/>
                  </a:schemeClr>
                </a:solidFill>
              </a:rPr>
              <a:t>DE L’ENSEIGNEMENT?</a:t>
            </a:r>
            <a:r>
              <a:rPr lang="fr-FR" sz="2000" b="1" dirty="0" smtClean="0">
                <a:solidFill>
                  <a:schemeClr val="accent1">
                    <a:lumMod val="50000"/>
                  </a:schemeClr>
                </a:solidFill>
              </a:rPr>
              <a:t/>
            </a:r>
            <a:br>
              <a:rPr lang="fr-FR" sz="2000" b="1" dirty="0" smtClean="0">
                <a:solidFill>
                  <a:schemeClr val="accent1">
                    <a:lumMod val="50000"/>
                  </a:schemeClr>
                </a:solidFill>
              </a:rPr>
            </a:br>
            <a:endParaRPr lang="fr-FR" sz="2000" b="1" dirty="0">
              <a:solidFill>
                <a:schemeClr val="accent1">
                  <a:lumMod val="50000"/>
                </a:schemeClr>
              </a:solidFill>
            </a:endParaRPr>
          </a:p>
        </p:txBody>
      </p:sp>
    </p:spTree>
    <p:extLst>
      <p:ext uri="{BB962C8B-B14F-4D97-AF65-F5344CB8AC3E}">
        <p14:creationId xmlns:p14="http://schemas.microsoft.com/office/powerpoint/2010/main" xmlns="" val="565119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additive="base">
                                        <p:cTn id="7" dur="1000" fill="hold"/>
                                        <p:tgtEl>
                                          <p:spTgt spid="3">
                                            <p:bg/>
                                          </p:spTgt>
                                        </p:tgtEl>
                                        <p:attrNameLst>
                                          <p:attrName>ppt_x</p:attrName>
                                        </p:attrNameLst>
                                      </p:cBhvr>
                                      <p:tavLst>
                                        <p:tav tm="0">
                                          <p:val>
                                            <p:strVal val="#ppt_x"/>
                                          </p:val>
                                        </p:tav>
                                        <p:tav tm="100000">
                                          <p:val>
                                            <p:strVal val="#ppt_x"/>
                                          </p:val>
                                        </p:tav>
                                      </p:tavLst>
                                    </p:anim>
                                    <p:anim calcmode="lin" valueType="num">
                                      <p:cBhvr additive="base">
                                        <p:cTn id="8" dur="1000" fill="hold"/>
                                        <p:tgtEl>
                                          <p:spTgt spid="3">
                                            <p:bg/>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10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31" presetClass="entr" presetSubtype="0" fill="hold" nodeType="clickEffect">
                                  <p:stCondLst>
                                    <p:cond delay="0"/>
                                  </p:stCondLst>
                                  <p:childTnLst>
                                    <p:set>
                                      <p:cBhvr>
                                        <p:cTn id="24" dur="1" fill="hold">
                                          <p:stCondLst>
                                            <p:cond delay="0"/>
                                          </p:stCondLst>
                                        </p:cTn>
                                        <p:tgtEl>
                                          <p:spTgt spid="3073"/>
                                        </p:tgtEl>
                                        <p:attrNameLst>
                                          <p:attrName>style.visibility</p:attrName>
                                        </p:attrNameLst>
                                      </p:cBhvr>
                                      <p:to>
                                        <p:strVal val="visible"/>
                                      </p:to>
                                    </p:set>
                                    <p:anim calcmode="lin" valueType="num">
                                      <p:cBhvr>
                                        <p:cTn id="25" dur="1000" fill="hold"/>
                                        <p:tgtEl>
                                          <p:spTgt spid="3073"/>
                                        </p:tgtEl>
                                        <p:attrNameLst>
                                          <p:attrName>ppt_w</p:attrName>
                                        </p:attrNameLst>
                                      </p:cBhvr>
                                      <p:tavLst>
                                        <p:tav tm="0">
                                          <p:val>
                                            <p:fltVal val="0"/>
                                          </p:val>
                                        </p:tav>
                                        <p:tav tm="100000">
                                          <p:val>
                                            <p:strVal val="#ppt_w"/>
                                          </p:val>
                                        </p:tav>
                                      </p:tavLst>
                                    </p:anim>
                                    <p:anim calcmode="lin" valueType="num">
                                      <p:cBhvr>
                                        <p:cTn id="26" dur="1000" fill="hold"/>
                                        <p:tgtEl>
                                          <p:spTgt spid="3073"/>
                                        </p:tgtEl>
                                        <p:attrNameLst>
                                          <p:attrName>ppt_h</p:attrName>
                                        </p:attrNameLst>
                                      </p:cBhvr>
                                      <p:tavLst>
                                        <p:tav tm="0">
                                          <p:val>
                                            <p:fltVal val="0"/>
                                          </p:val>
                                        </p:tav>
                                        <p:tav tm="100000">
                                          <p:val>
                                            <p:strVal val="#ppt_h"/>
                                          </p:val>
                                        </p:tav>
                                      </p:tavLst>
                                    </p:anim>
                                    <p:anim calcmode="lin" valueType="num">
                                      <p:cBhvr>
                                        <p:cTn id="27" dur="1000" fill="hold"/>
                                        <p:tgtEl>
                                          <p:spTgt spid="3073"/>
                                        </p:tgtEl>
                                        <p:attrNameLst>
                                          <p:attrName>style.rotation</p:attrName>
                                        </p:attrNameLst>
                                      </p:cBhvr>
                                      <p:tavLst>
                                        <p:tav tm="0">
                                          <p:val>
                                            <p:fltVal val="90"/>
                                          </p:val>
                                        </p:tav>
                                        <p:tav tm="100000">
                                          <p:val>
                                            <p:fltVal val="0"/>
                                          </p:val>
                                        </p:tav>
                                      </p:tavLst>
                                    </p:anim>
                                    <p:animEffect transition="in" filter="fade">
                                      <p:cBhvr>
                                        <p:cTn id="28" dur="1000"/>
                                        <p:tgtEl>
                                          <p:spTgt spid="3073"/>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15"/>
                                        </p:tgtEl>
                                        <p:attrNameLst>
                                          <p:attrName>style.visibility</p:attrName>
                                        </p:attrNameLst>
                                      </p:cBhvr>
                                      <p:to>
                                        <p:strVal val="visible"/>
                                      </p:to>
                                    </p:set>
                                    <p:anim calcmode="lin" valueType="num">
                                      <p:cBhvr additive="base">
                                        <p:cTn id="33" dur="500" fill="hold"/>
                                        <p:tgtEl>
                                          <p:spTgt spid="15"/>
                                        </p:tgtEl>
                                        <p:attrNameLst>
                                          <p:attrName>ppt_x</p:attrName>
                                        </p:attrNameLst>
                                      </p:cBhvr>
                                      <p:tavLst>
                                        <p:tav tm="0">
                                          <p:val>
                                            <p:strVal val="#ppt_x"/>
                                          </p:val>
                                        </p:tav>
                                        <p:tav tm="100000">
                                          <p:val>
                                            <p:strVal val="#ppt_x"/>
                                          </p:val>
                                        </p:tav>
                                      </p:tavLst>
                                    </p:anim>
                                    <p:anim calcmode="lin" valueType="num">
                                      <p:cBhvr additive="base">
                                        <p:cTn id="34"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15"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17"/>
          <p:cNvSpPr>
            <a:spLocks noChangeArrowheads="1"/>
          </p:cNvSpPr>
          <p:nvPr/>
        </p:nvSpPr>
        <p:spPr bwMode="auto">
          <a:xfrm>
            <a:off x="0" y="457200"/>
            <a:ext cx="0" cy="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fr-FR"/>
          </a:p>
        </p:txBody>
      </p:sp>
      <p:sp>
        <p:nvSpPr>
          <p:cNvPr id="18" name="Rectangle 18"/>
          <p:cNvSpPr>
            <a:spLocks noChangeArrowheads="1"/>
          </p:cNvSpPr>
          <p:nvPr/>
        </p:nvSpPr>
        <p:spPr bwMode="auto">
          <a:xfrm>
            <a:off x="0" y="1381125"/>
            <a:ext cx="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100" b="0" i="0" u="none" strike="noStrike" cap="none" normalizeH="0" baseline="0" smtClean="0">
                <a:ln>
                  <a:noFill/>
                </a:ln>
                <a:solidFill>
                  <a:schemeClr val="tx1"/>
                </a:solidFill>
                <a:effectLst/>
                <a:latin typeface="Calibri" pitchFamily="34" charset="0"/>
                <a:ea typeface="Times New Roman" pitchFamily="18" charset="0"/>
                <a:cs typeface="Times New Roman" pitchFamily="18" charset="0"/>
              </a:rPr>
              <a:t> </a:t>
            </a: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20" name="Rectangle 19"/>
          <p:cNvSpPr>
            <a:spLocks noChangeArrowheads="1"/>
          </p:cNvSpPr>
          <p:nvPr/>
        </p:nvSpPr>
        <p:spPr bwMode="auto">
          <a:xfrm>
            <a:off x="0" y="2152650"/>
            <a:ext cx="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100" b="0" i="0" u="none" strike="noStrike" cap="none" normalizeH="0" baseline="0" smtClean="0">
                <a:ln>
                  <a:noFill/>
                </a:ln>
                <a:solidFill>
                  <a:schemeClr val="tx1"/>
                </a:solidFill>
                <a:effectLst/>
                <a:latin typeface="Calibri" pitchFamily="34" charset="0"/>
                <a:ea typeface="Times New Roman" pitchFamily="18" charset="0"/>
                <a:cs typeface="Times New Roman" pitchFamily="18" charset="0"/>
              </a:rPr>
              <a:t> </a:t>
            </a: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22" name="Rectangle 20"/>
          <p:cNvSpPr>
            <a:spLocks noChangeArrowheads="1"/>
          </p:cNvSpPr>
          <p:nvPr/>
        </p:nvSpPr>
        <p:spPr bwMode="auto">
          <a:xfrm>
            <a:off x="0" y="2924175"/>
            <a:ext cx="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24" name="Rectangle 21"/>
          <p:cNvSpPr>
            <a:spLocks noChangeArrowheads="1"/>
          </p:cNvSpPr>
          <p:nvPr/>
        </p:nvSpPr>
        <p:spPr bwMode="auto">
          <a:xfrm>
            <a:off x="0" y="4105275"/>
            <a:ext cx="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100" b="0" i="0" u="none" strike="noStrike" cap="none" normalizeH="0" baseline="0" smtClean="0">
                <a:ln>
                  <a:noFill/>
                </a:ln>
                <a:solidFill>
                  <a:schemeClr val="tx1"/>
                </a:solidFill>
                <a:effectLst/>
                <a:latin typeface="Calibri" pitchFamily="34" charset="0"/>
                <a:ea typeface="Times New Roman" pitchFamily="18" charset="0"/>
                <a:cs typeface="Times New Roman" pitchFamily="18" charset="0"/>
              </a:rPr>
              <a:t> </a:t>
            </a: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26" name="Rectangle 22"/>
          <p:cNvSpPr>
            <a:spLocks noChangeArrowheads="1"/>
          </p:cNvSpPr>
          <p:nvPr/>
        </p:nvSpPr>
        <p:spPr bwMode="auto">
          <a:xfrm>
            <a:off x="0" y="4848225"/>
            <a:ext cx="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0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  </a:t>
            </a: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28" name="Rectangle 24"/>
          <p:cNvSpPr>
            <a:spLocks noChangeArrowheads="1"/>
          </p:cNvSpPr>
          <p:nvPr/>
        </p:nvSpPr>
        <p:spPr bwMode="auto">
          <a:xfrm>
            <a:off x="0" y="5562600"/>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30" name="Rectangle 25"/>
          <p:cNvSpPr>
            <a:spLocks noChangeArrowheads="1"/>
          </p:cNvSpPr>
          <p:nvPr/>
        </p:nvSpPr>
        <p:spPr bwMode="auto">
          <a:xfrm>
            <a:off x="0" y="6686550"/>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100" b="0" i="0" u="none" strike="noStrike" cap="none" normalizeH="0" baseline="0" smtClean="0">
                <a:ln>
                  <a:noFill/>
                </a:ln>
                <a:solidFill>
                  <a:schemeClr val="tx1"/>
                </a:solidFill>
                <a:effectLst/>
                <a:latin typeface="Calibri" pitchFamily="34" charset="0"/>
                <a:ea typeface="Times New Roman" pitchFamily="18" charset="0"/>
                <a:cs typeface="Times New Roman" pitchFamily="18" charset="0"/>
              </a:rPr>
              <a:t>                         </a:t>
            </a: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31" name="Rectangle 26"/>
          <p:cNvSpPr>
            <a:spLocks noChangeArrowheads="1"/>
          </p:cNvSpPr>
          <p:nvPr/>
        </p:nvSpPr>
        <p:spPr bwMode="auto">
          <a:xfrm>
            <a:off x="0" y="8220075"/>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100" b="0" i="0" u="none" strike="noStrike" cap="none" normalizeH="0" baseline="0" smtClean="0">
                <a:ln>
                  <a:noFill/>
                </a:ln>
                <a:solidFill>
                  <a:schemeClr val="tx1"/>
                </a:solidFill>
                <a:effectLst/>
                <a:latin typeface="Calibri" pitchFamily="34" charset="0"/>
                <a:ea typeface="Times New Roman" pitchFamily="18" charset="0"/>
                <a:cs typeface="Times New Roman" pitchFamily="18" charset="0"/>
              </a:rPr>
              <a:t>                                                </a:t>
            </a:r>
            <a:endParaRPr kumimoji="0" lang="fr-FR" sz="7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sz="1100" b="0" i="0" u="none" strike="noStrike" cap="none" normalizeH="0" baseline="0" smtClean="0">
                <a:ln>
                  <a:noFill/>
                </a:ln>
                <a:solidFill>
                  <a:schemeClr val="tx1"/>
                </a:solidFill>
                <a:effectLst/>
                <a:latin typeface="Calibri" pitchFamily="34" charset="0"/>
                <a:ea typeface="Times New Roman" pitchFamily="18" charset="0"/>
                <a:cs typeface="Times New Roman" pitchFamily="18" charset="0"/>
              </a:rPr>
              <a:t>Socle commun des compétences</a:t>
            </a:r>
            <a:endParaRPr kumimoji="0" lang="fr-FR" sz="7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pic>
        <p:nvPicPr>
          <p:cNvPr id="5122" name="Picture 2"/>
          <p:cNvPicPr>
            <a:picLocks noGrp="1" noChangeAspect="1" noChangeArrowheads="1"/>
          </p:cNvPicPr>
          <p:nvPr>
            <p:ph sz="quarter" idx="1"/>
          </p:nvPr>
        </p:nvPicPr>
        <p:blipFill>
          <a:blip r:embed="rId3" cstate="print">
            <a:extLst>
              <a:ext uri="{28A0092B-C50C-407E-A947-70E740481C1C}">
                <a14:useLocalDpi xmlns:a14="http://schemas.microsoft.com/office/drawing/2010/main" xmlns="" val="0"/>
              </a:ext>
            </a:extLst>
          </a:blip>
          <a:srcRect/>
          <a:stretch>
            <a:fillRect/>
          </a:stretch>
        </p:blipFill>
        <p:spPr bwMode="auto">
          <a:xfrm>
            <a:off x="179512" y="908720"/>
            <a:ext cx="8424936" cy="4953383"/>
          </a:xfrm>
          <a:prstGeom prst="rect">
            <a:avLst/>
          </a:prstGeom>
          <a:ln/>
          <a:extLst/>
        </p:spPr>
        <p:style>
          <a:lnRef idx="2">
            <a:schemeClr val="accent3"/>
          </a:lnRef>
          <a:fillRef idx="1">
            <a:schemeClr val="lt1"/>
          </a:fillRef>
          <a:effectRef idx="0">
            <a:schemeClr val="accent3"/>
          </a:effectRef>
          <a:fontRef idx="minor">
            <a:schemeClr val="dk1"/>
          </a:fontRef>
        </p:style>
      </p:pic>
    </p:spTree>
    <p:extLst>
      <p:ext uri="{BB962C8B-B14F-4D97-AF65-F5344CB8AC3E}">
        <p14:creationId xmlns:p14="http://schemas.microsoft.com/office/powerpoint/2010/main" xmlns="" val="3019734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fade">
                                      <p:cBhvr>
                                        <p:cTn id="7" dur="1000"/>
                                        <p:tgtEl>
                                          <p:spTgt spid="5122"/>
                                        </p:tgtEl>
                                      </p:cBhvr>
                                    </p:animEffect>
                                    <p:anim calcmode="lin" valueType="num">
                                      <p:cBhvr>
                                        <p:cTn id="8" dur="1000" fill="hold"/>
                                        <p:tgtEl>
                                          <p:spTgt spid="5122"/>
                                        </p:tgtEl>
                                        <p:attrNameLst>
                                          <p:attrName>ppt_x</p:attrName>
                                        </p:attrNameLst>
                                      </p:cBhvr>
                                      <p:tavLst>
                                        <p:tav tm="0">
                                          <p:val>
                                            <p:strVal val="#ppt_x"/>
                                          </p:val>
                                        </p:tav>
                                        <p:tav tm="100000">
                                          <p:val>
                                            <p:strVal val="#ppt_x"/>
                                          </p:val>
                                        </p:tav>
                                      </p:tavLst>
                                    </p:anim>
                                    <p:anim calcmode="lin" valueType="num">
                                      <p:cBhvr>
                                        <p:cTn id="9" dur="1000" fill="hold"/>
                                        <p:tgtEl>
                                          <p:spTgt spid="51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
          </p:nvPr>
        </p:nvSpPr>
        <p:spPr>
          <a:xfrm>
            <a:off x="179512" y="764704"/>
            <a:ext cx="8568952" cy="6093296"/>
          </a:xfrm>
        </p:spPr>
        <p:style>
          <a:lnRef idx="2">
            <a:schemeClr val="accent1"/>
          </a:lnRef>
          <a:fillRef idx="1">
            <a:schemeClr val="lt1"/>
          </a:fillRef>
          <a:effectRef idx="0">
            <a:schemeClr val="accent1"/>
          </a:effectRef>
          <a:fontRef idx="minor">
            <a:schemeClr val="dk1"/>
          </a:fontRef>
        </p:style>
        <p:txBody>
          <a:bodyPr/>
          <a:lstStyle/>
          <a:p>
            <a:r>
              <a:rPr lang="fr-FR" dirty="0" smtClean="0"/>
              <a:t>Des modules étudiés par année :</a:t>
            </a:r>
          </a:p>
          <a:p>
            <a:r>
              <a:rPr lang="fr-FR" dirty="0" smtClean="0"/>
              <a:t>Seconde professionnelle : Modules 1 à 5</a:t>
            </a:r>
          </a:p>
          <a:p>
            <a:endParaRPr lang="fr-FR" dirty="0" smtClean="0"/>
          </a:p>
          <a:p>
            <a:pPr>
              <a:buNone/>
            </a:pPr>
            <a:endParaRPr lang="fr-FR" dirty="0" smtClean="0"/>
          </a:p>
          <a:p>
            <a:pPr>
              <a:buNone/>
            </a:pPr>
            <a:endParaRPr lang="fr-FR" dirty="0" smtClean="0"/>
          </a:p>
          <a:p>
            <a:pPr>
              <a:buNone/>
            </a:pPr>
            <a:endParaRPr lang="fr-FR" sz="400" dirty="0" smtClean="0"/>
          </a:p>
          <a:p>
            <a:pPr>
              <a:buNone/>
            </a:pPr>
            <a:endParaRPr lang="fr-FR" dirty="0" smtClean="0"/>
          </a:p>
          <a:p>
            <a:pPr>
              <a:buNone/>
            </a:pPr>
            <a:endParaRPr lang="fr-FR" dirty="0" smtClean="0"/>
          </a:p>
          <a:p>
            <a:endParaRPr lang="fr-FR" dirty="0" smtClean="0"/>
          </a:p>
          <a:p>
            <a:pPr>
              <a:buNone/>
            </a:pPr>
            <a:endParaRPr lang="fr-FR" dirty="0"/>
          </a:p>
        </p:txBody>
      </p:sp>
      <p:sp>
        <p:nvSpPr>
          <p:cNvPr id="4" name="Titre 1"/>
          <p:cNvSpPr>
            <a:spLocks noGrp="1"/>
          </p:cNvSpPr>
          <p:nvPr>
            <p:ph type="title"/>
          </p:nvPr>
        </p:nvSpPr>
        <p:spPr>
          <a:xfrm>
            <a:off x="395536" y="0"/>
            <a:ext cx="8219256" cy="634082"/>
          </a:xfrm>
        </p:spPr>
        <p:style>
          <a:lnRef idx="1">
            <a:schemeClr val="accent1"/>
          </a:lnRef>
          <a:fillRef idx="2">
            <a:schemeClr val="accent1"/>
          </a:fillRef>
          <a:effectRef idx="1">
            <a:schemeClr val="accent1"/>
          </a:effectRef>
          <a:fontRef idx="minor">
            <a:schemeClr val="dk1"/>
          </a:fontRef>
        </p:style>
        <p:txBody>
          <a:bodyPr>
            <a:noAutofit/>
          </a:bodyPr>
          <a:lstStyle/>
          <a:p>
            <a:pPr algn="ctr"/>
            <a:r>
              <a:rPr lang="fr-FR" sz="2000" b="1" dirty="0" smtClean="0">
                <a:solidFill>
                  <a:schemeClr val="accent1">
                    <a:lumMod val="50000"/>
                  </a:schemeClr>
                </a:solidFill>
              </a:rPr>
              <a:t/>
            </a:r>
            <a:br>
              <a:rPr lang="fr-FR" sz="2000" b="1" dirty="0" smtClean="0">
                <a:solidFill>
                  <a:schemeClr val="accent1">
                    <a:lumMod val="50000"/>
                  </a:schemeClr>
                </a:solidFill>
              </a:rPr>
            </a:br>
            <a:r>
              <a:rPr lang="fr-FR" sz="2000" b="1" dirty="0" smtClean="0">
                <a:solidFill>
                  <a:schemeClr val="accent1">
                    <a:lumMod val="50000"/>
                  </a:schemeClr>
                </a:solidFill>
              </a:rPr>
              <a:t/>
            </a:r>
            <a:br>
              <a:rPr lang="fr-FR" sz="2000" b="1" dirty="0" smtClean="0">
                <a:solidFill>
                  <a:schemeClr val="accent1">
                    <a:lumMod val="50000"/>
                  </a:schemeClr>
                </a:solidFill>
              </a:rPr>
            </a:br>
            <a:r>
              <a:rPr lang="fr-FR" sz="2000" b="1" dirty="0" smtClean="0">
                <a:solidFill>
                  <a:schemeClr val="accent1">
                    <a:lumMod val="50000"/>
                  </a:schemeClr>
                </a:solidFill>
              </a:rPr>
              <a:t>3. PROGRAMMES ET ORGANISATION EN BAC PRO</a:t>
            </a:r>
            <a:br>
              <a:rPr lang="fr-FR" sz="2000" b="1" dirty="0" smtClean="0">
                <a:solidFill>
                  <a:schemeClr val="accent1">
                    <a:lumMod val="50000"/>
                  </a:schemeClr>
                </a:solidFill>
              </a:rPr>
            </a:br>
            <a:endParaRPr lang="fr-FR" sz="2000" b="1" dirty="0">
              <a:solidFill>
                <a:schemeClr val="accent1">
                  <a:lumMod val="50000"/>
                </a:schemeClr>
              </a:solidFill>
            </a:endParaRPr>
          </a:p>
        </p:txBody>
      </p:sp>
      <p:pic>
        <p:nvPicPr>
          <p:cNvPr id="7" name="Image 6" descr="images (4).jpg"/>
          <p:cNvPicPr>
            <a:picLocks noChangeAspect="1"/>
          </p:cNvPicPr>
          <p:nvPr/>
        </p:nvPicPr>
        <p:blipFill>
          <a:blip r:embed="rId2" cstate="print"/>
          <a:stretch>
            <a:fillRect/>
          </a:stretch>
        </p:blipFill>
        <p:spPr>
          <a:xfrm>
            <a:off x="2123728" y="4941168"/>
            <a:ext cx="1656184" cy="1916831"/>
          </a:xfrm>
          <a:prstGeom prst="rect">
            <a:avLst/>
          </a:prstGeom>
        </p:spPr>
      </p:pic>
      <p:sp>
        <p:nvSpPr>
          <p:cNvPr id="14" name="Rectangle à coins arrondis 13"/>
          <p:cNvSpPr/>
          <p:nvPr/>
        </p:nvSpPr>
        <p:spPr>
          <a:xfrm>
            <a:off x="899592" y="1916832"/>
            <a:ext cx="2304256" cy="1080120"/>
          </a:xfrm>
          <a:prstGeom prst="wedgeRoundRectCallout">
            <a:avLst/>
          </a:prstGeom>
          <a:solidFill>
            <a:schemeClr val="accent2">
              <a:lumMod val="20000"/>
              <a:lumOff val="8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u="sng" dirty="0" smtClean="0">
                <a:solidFill>
                  <a:schemeClr val="accent2">
                    <a:lumMod val="50000"/>
                  </a:schemeClr>
                </a:solidFill>
              </a:rPr>
              <a:t>MODULE 1</a:t>
            </a:r>
            <a:r>
              <a:rPr lang="fr-FR" b="1" dirty="0" smtClean="0">
                <a:solidFill>
                  <a:schemeClr val="accent2">
                    <a:lumMod val="50000"/>
                  </a:schemeClr>
                </a:solidFill>
              </a:rPr>
              <a:t> :</a:t>
            </a:r>
          </a:p>
          <a:p>
            <a:pPr algn="ctr"/>
            <a:r>
              <a:rPr lang="fr-FR" dirty="0" smtClean="0">
                <a:solidFill>
                  <a:schemeClr val="accent2">
                    <a:lumMod val="50000"/>
                  </a:schemeClr>
                </a:solidFill>
              </a:rPr>
              <a:t>Santé et Equilibre de vie</a:t>
            </a:r>
            <a:endParaRPr lang="fr-FR" dirty="0">
              <a:solidFill>
                <a:schemeClr val="accent2">
                  <a:lumMod val="50000"/>
                </a:schemeClr>
              </a:solidFill>
            </a:endParaRPr>
          </a:p>
        </p:txBody>
      </p:sp>
      <p:sp>
        <p:nvSpPr>
          <p:cNvPr id="15" name="Rectangle à coins arrondis 14"/>
          <p:cNvSpPr/>
          <p:nvPr/>
        </p:nvSpPr>
        <p:spPr>
          <a:xfrm>
            <a:off x="3635896" y="1700808"/>
            <a:ext cx="2448272" cy="792088"/>
          </a:xfrm>
          <a:prstGeom prst="wedgeRoundRectCallou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u="sng" dirty="0" smtClean="0">
                <a:solidFill>
                  <a:schemeClr val="tx1"/>
                </a:solidFill>
              </a:rPr>
              <a:t>MODULE 2</a:t>
            </a:r>
            <a:r>
              <a:rPr lang="fr-FR" b="1" dirty="0" smtClean="0">
                <a:solidFill>
                  <a:schemeClr val="tx1"/>
                </a:solidFill>
              </a:rPr>
              <a:t> :</a:t>
            </a:r>
          </a:p>
          <a:p>
            <a:pPr algn="ctr"/>
            <a:r>
              <a:rPr lang="fr-FR" b="1" dirty="0" smtClean="0">
                <a:solidFill>
                  <a:schemeClr val="tx1"/>
                </a:solidFill>
              </a:rPr>
              <a:t>Alimentation </a:t>
            </a:r>
          </a:p>
          <a:p>
            <a:pPr algn="ctr"/>
            <a:r>
              <a:rPr lang="fr-FR" b="1" dirty="0" smtClean="0">
                <a:solidFill>
                  <a:schemeClr val="tx1"/>
                </a:solidFill>
              </a:rPr>
              <a:t>et Santé</a:t>
            </a:r>
            <a:endParaRPr lang="fr-FR" b="1" dirty="0">
              <a:solidFill>
                <a:schemeClr val="tx1"/>
              </a:solidFill>
            </a:endParaRPr>
          </a:p>
        </p:txBody>
      </p:sp>
      <p:sp>
        <p:nvSpPr>
          <p:cNvPr id="17" name="Légende encadrée 1 16"/>
          <p:cNvSpPr/>
          <p:nvPr/>
        </p:nvSpPr>
        <p:spPr>
          <a:xfrm>
            <a:off x="7020272" y="2276871"/>
            <a:ext cx="1584176" cy="1693405"/>
          </a:xfrm>
          <a:prstGeom prst="borderCallout1">
            <a:avLst>
              <a:gd name="adj1" fmla="val 18750"/>
              <a:gd name="adj2" fmla="val -8333"/>
              <a:gd name="adj3" fmla="val 36462"/>
              <a:gd name="adj4" fmla="val -48935"/>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u="sng" dirty="0" smtClean="0">
                <a:solidFill>
                  <a:schemeClr val="accent3">
                    <a:lumMod val="75000"/>
                  </a:schemeClr>
                </a:solidFill>
              </a:rPr>
              <a:t>MODULE 3</a:t>
            </a:r>
            <a:r>
              <a:rPr lang="fr-FR" b="1" dirty="0" smtClean="0">
                <a:solidFill>
                  <a:schemeClr val="accent3">
                    <a:lumMod val="75000"/>
                  </a:schemeClr>
                </a:solidFill>
              </a:rPr>
              <a:t> :</a:t>
            </a:r>
          </a:p>
          <a:p>
            <a:pPr algn="ctr"/>
            <a:r>
              <a:rPr lang="fr-FR" sz="1200" b="1" dirty="0" smtClean="0">
                <a:solidFill>
                  <a:schemeClr val="accent3">
                    <a:lumMod val="75000"/>
                  </a:schemeClr>
                </a:solidFill>
              </a:rPr>
              <a:t>Prévention des comportements à risques et des conduites </a:t>
            </a:r>
            <a:r>
              <a:rPr lang="fr-FR" sz="1200" b="1" dirty="0" err="1" smtClean="0">
                <a:solidFill>
                  <a:schemeClr val="accent3">
                    <a:lumMod val="75000"/>
                  </a:schemeClr>
                </a:solidFill>
              </a:rPr>
              <a:t>addictives</a:t>
            </a:r>
            <a:endParaRPr lang="fr-FR" sz="1200" b="1" dirty="0">
              <a:solidFill>
                <a:schemeClr val="accent3">
                  <a:lumMod val="75000"/>
                </a:schemeClr>
              </a:solidFill>
            </a:endParaRPr>
          </a:p>
        </p:txBody>
      </p:sp>
      <p:sp>
        <p:nvSpPr>
          <p:cNvPr id="18" name="Légende encadrée 1 17"/>
          <p:cNvSpPr/>
          <p:nvPr/>
        </p:nvSpPr>
        <p:spPr>
          <a:xfrm>
            <a:off x="6732240" y="4725144"/>
            <a:ext cx="1944216" cy="1440160"/>
          </a:xfrm>
          <a:prstGeom prst="borderCallout1">
            <a:avLst>
              <a:gd name="adj1" fmla="val 18750"/>
              <a:gd name="adj2" fmla="val -8333"/>
              <a:gd name="adj3" fmla="val 26979"/>
              <a:gd name="adj4" fmla="val -37373"/>
            </a:avLst>
          </a:prstGeom>
          <a:solidFill>
            <a:srgbClr val="FFFF00"/>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u="sng" dirty="0" smtClean="0">
                <a:solidFill>
                  <a:schemeClr val="accent1">
                    <a:lumMod val="50000"/>
                  </a:schemeClr>
                </a:solidFill>
              </a:rPr>
              <a:t>MODULE 5</a:t>
            </a:r>
            <a:r>
              <a:rPr lang="fr-FR" b="1" dirty="0" smtClean="0">
                <a:solidFill>
                  <a:schemeClr val="accent1">
                    <a:lumMod val="50000"/>
                  </a:schemeClr>
                </a:solidFill>
              </a:rPr>
              <a:t> :</a:t>
            </a:r>
          </a:p>
          <a:p>
            <a:pPr algn="ctr"/>
            <a:r>
              <a:rPr lang="fr-FR" sz="1400" b="1" dirty="0" smtClean="0">
                <a:solidFill>
                  <a:schemeClr val="accent1">
                    <a:lumMod val="50000"/>
                  </a:schemeClr>
                </a:solidFill>
              </a:rPr>
              <a:t>Environnement économique et protection du consommateur</a:t>
            </a:r>
            <a:endParaRPr lang="fr-FR" sz="1400" b="1" dirty="0">
              <a:solidFill>
                <a:schemeClr val="accent1">
                  <a:lumMod val="50000"/>
                </a:schemeClr>
              </a:solidFill>
            </a:endParaRPr>
          </a:p>
        </p:txBody>
      </p:sp>
      <p:sp>
        <p:nvSpPr>
          <p:cNvPr id="20" name="Rectangle 19"/>
          <p:cNvSpPr/>
          <p:nvPr/>
        </p:nvSpPr>
        <p:spPr>
          <a:xfrm>
            <a:off x="251520" y="4941168"/>
            <a:ext cx="1656184" cy="1368152"/>
          </a:xfrm>
          <a:prstGeom prst="rect">
            <a:avLst/>
          </a:prstGeom>
          <a:solidFill>
            <a:srgbClr val="92D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u="sng" dirty="0" smtClean="0">
                <a:solidFill>
                  <a:schemeClr val="tx1"/>
                </a:solidFill>
              </a:rPr>
              <a:t>MODULE 4</a:t>
            </a:r>
            <a:r>
              <a:rPr lang="fr-FR" b="1" dirty="0" smtClean="0">
                <a:solidFill>
                  <a:schemeClr val="tx1"/>
                </a:solidFill>
              </a:rPr>
              <a:t> :</a:t>
            </a:r>
          </a:p>
          <a:p>
            <a:pPr algn="ctr"/>
            <a:r>
              <a:rPr lang="fr-FR" b="1" dirty="0" smtClean="0">
                <a:solidFill>
                  <a:schemeClr val="tx1"/>
                </a:solidFill>
              </a:rPr>
              <a:t>Sexualité et prévention </a:t>
            </a:r>
            <a:endParaRPr lang="fr-FR" b="1" dirty="0">
              <a:solidFill>
                <a:schemeClr val="tx1"/>
              </a:solidFill>
            </a:endParaRPr>
          </a:p>
        </p:txBody>
      </p:sp>
      <p:cxnSp>
        <p:nvCxnSpPr>
          <p:cNvPr id="22" name="Connecteur droit 21"/>
          <p:cNvCxnSpPr>
            <a:stCxn id="20" idx="3"/>
          </p:cNvCxnSpPr>
          <p:nvPr/>
        </p:nvCxnSpPr>
        <p:spPr>
          <a:xfrm>
            <a:off x="1907704" y="5625244"/>
            <a:ext cx="216024" cy="396044"/>
          </a:xfrm>
          <a:prstGeom prst="line">
            <a:avLst/>
          </a:prstGeom>
          <a:ln w="19050"/>
        </p:spPr>
        <p:style>
          <a:lnRef idx="1">
            <a:schemeClr val="accent1"/>
          </a:lnRef>
          <a:fillRef idx="0">
            <a:schemeClr val="accent1"/>
          </a:fillRef>
          <a:effectRef idx="0">
            <a:schemeClr val="accent1"/>
          </a:effectRef>
          <a:fontRef idx="minor">
            <a:schemeClr val="tx1"/>
          </a:fontRef>
        </p:style>
      </p:cxnSp>
      <p:pic>
        <p:nvPicPr>
          <p:cNvPr id="2052" name="Picture 4"/>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079612" y="3198752"/>
            <a:ext cx="2113155" cy="15430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474472" y="2836937"/>
            <a:ext cx="1365250" cy="1524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054" name="Picture 6"/>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4179962" y="4509120"/>
            <a:ext cx="2194719" cy="234887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061" name="Picture 13"/>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3635896" y="2779567"/>
            <a:ext cx="1641425" cy="15640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7" presetClass="entr" presetSubtype="4" fill="hold" grpId="0" nodeType="clickEffect">
                                  <p:stCondLst>
                                    <p:cond delay="0"/>
                                  </p:stCondLst>
                                  <p:childTnLst>
                                    <p:set>
                                      <p:cBhvr>
                                        <p:cTn id="12" dur="1" fill="hold">
                                          <p:stCondLst>
                                            <p:cond delay="0"/>
                                          </p:stCondLst>
                                        </p:cTn>
                                        <p:tgtEl>
                                          <p:spTgt spid="3">
                                            <p:bg/>
                                          </p:spTgt>
                                        </p:tgtEl>
                                        <p:attrNameLst>
                                          <p:attrName>style.visibility</p:attrName>
                                        </p:attrNameLst>
                                      </p:cBhvr>
                                      <p:to>
                                        <p:strVal val="visible"/>
                                      </p:to>
                                    </p:set>
                                    <p:anim calcmode="lin" valueType="num">
                                      <p:cBhvr additive="base">
                                        <p:cTn id="13" dur="1000" fill="hold"/>
                                        <p:tgtEl>
                                          <p:spTgt spid="3">
                                            <p:bg/>
                                          </p:spTgt>
                                        </p:tgtEl>
                                        <p:attrNameLst>
                                          <p:attrName>ppt_x</p:attrName>
                                        </p:attrNameLst>
                                      </p:cBhvr>
                                      <p:tavLst>
                                        <p:tav tm="0">
                                          <p:val>
                                            <p:strVal val="#ppt_x"/>
                                          </p:val>
                                        </p:tav>
                                        <p:tav tm="100000">
                                          <p:val>
                                            <p:strVal val="#ppt_x"/>
                                          </p:val>
                                        </p:tav>
                                      </p:tavLst>
                                    </p:anim>
                                    <p:anim calcmode="lin" valueType="num">
                                      <p:cBhvr additive="base">
                                        <p:cTn id="14" dur="1000" fill="hold"/>
                                        <p:tgtEl>
                                          <p:spTgt spid="3">
                                            <p:bg/>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7" presetClass="entr" presetSubtype="4"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 calcmode="lin" valueType="num">
                                      <p:cBhvr additive="base">
                                        <p:cTn id="19"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20" dur="1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7" presetClass="entr" presetSubtype="4"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 calcmode="lin" valueType="num">
                                      <p:cBhvr additive="base">
                                        <p:cTn id="2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6" dur="1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nodeType="clickEffect">
                                  <p:stCondLst>
                                    <p:cond delay="0"/>
                                  </p:stCondLst>
                                  <p:childTnLst>
                                    <p:set>
                                      <p:cBhvr>
                                        <p:cTn id="30" dur="1" fill="hold">
                                          <p:stCondLst>
                                            <p:cond delay="0"/>
                                          </p:stCondLst>
                                        </p:cTn>
                                        <p:tgtEl>
                                          <p:spTgt spid="2052"/>
                                        </p:tgtEl>
                                        <p:attrNameLst>
                                          <p:attrName>style.visibility</p:attrName>
                                        </p:attrNameLst>
                                      </p:cBhvr>
                                      <p:to>
                                        <p:strVal val="visible"/>
                                      </p:to>
                                    </p:set>
                                    <p:anim calcmode="lin" valueType="num">
                                      <p:cBhvr>
                                        <p:cTn id="31" dur="500" fill="hold"/>
                                        <p:tgtEl>
                                          <p:spTgt spid="2052"/>
                                        </p:tgtEl>
                                        <p:attrNameLst>
                                          <p:attrName>ppt_w</p:attrName>
                                        </p:attrNameLst>
                                      </p:cBhvr>
                                      <p:tavLst>
                                        <p:tav tm="0">
                                          <p:val>
                                            <p:fltVal val="0"/>
                                          </p:val>
                                        </p:tav>
                                        <p:tav tm="100000">
                                          <p:val>
                                            <p:strVal val="#ppt_w"/>
                                          </p:val>
                                        </p:tav>
                                      </p:tavLst>
                                    </p:anim>
                                    <p:anim calcmode="lin" valueType="num">
                                      <p:cBhvr>
                                        <p:cTn id="32" dur="500" fill="hold"/>
                                        <p:tgtEl>
                                          <p:spTgt spid="2052"/>
                                        </p:tgtEl>
                                        <p:attrNameLst>
                                          <p:attrName>ppt_h</p:attrName>
                                        </p:attrNameLst>
                                      </p:cBhvr>
                                      <p:tavLst>
                                        <p:tav tm="0">
                                          <p:val>
                                            <p:fltVal val="0"/>
                                          </p:val>
                                        </p:tav>
                                        <p:tav tm="100000">
                                          <p:val>
                                            <p:strVal val="#ppt_h"/>
                                          </p:val>
                                        </p:tav>
                                      </p:tavLst>
                                    </p:anim>
                                    <p:animEffect transition="in" filter="fade">
                                      <p:cBhvr>
                                        <p:cTn id="33" dur="500"/>
                                        <p:tgtEl>
                                          <p:spTgt spid="2052"/>
                                        </p:tgtEl>
                                      </p:cBhvr>
                                    </p:animEffect>
                                  </p:childTnLst>
                                </p:cTn>
                              </p:par>
                            </p:childTnLst>
                          </p:cTn>
                        </p:par>
                      </p:childTnLst>
                    </p:cTn>
                  </p:par>
                  <p:par>
                    <p:cTn id="34" fill="hold">
                      <p:stCondLst>
                        <p:cond delay="indefinite"/>
                      </p:stCondLst>
                      <p:childTnLst>
                        <p:par>
                          <p:cTn id="35" fill="hold">
                            <p:stCondLst>
                              <p:cond delay="0"/>
                            </p:stCondLst>
                            <p:childTnLst>
                              <p:par>
                                <p:cTn id="36" presetID="53" presetClass="entr" presetSubtype="16" fill="hold" nodeType="clickEffect">
                                  <p:stCondLst>
                                    <p:cond delay="0"/>
                                  </p:stCondLst>
                                  <p:childTnLst>
                                    <p:set>
                                      <p:cBhvr>
                                        <p:cTn id="37" dur="1" fill="hold">
                                          <p:stCondLst>
                                            <p:cond delay="0"/>
                                          </p:stCondLst>
                                        </p:cTn>
                                        <p:tgtEl>
                                          <p:spTgt spid="2061"/>
                                        </p:tgtEl>
                                        <p:attrNameLst>
                                          <p:attrName>style.visibility</p:attrName>
                                        </p:attrNameLst>
                                      </p:cBhvr>
                                      <p:to>
                                        <p:strVal val="visible"/>
                                      </p:to>
                                    </p:set>
                                    <p:anim calcmode="lin" valueType="num">
                                      <p:cBhvr>
                                        <p:cTn id="38" dur="500" fill="hold"/>
                                        <p:tgtEl>
                                          <p:spTgt spid="2061"/>
                                        </p:tgtEl>
                                        <p:attrNameLst>
                                          <p:attrName>ppt_w</p:attrName>
                                        </p:attrNameLst>
                                      </p:cBhvr>
                                      <p:tavLst>
                                        <p:tav tm="0">
                                          <p:val>
                                            <p:fltVal val="0"/>
                                          </p:val>
                                        </p:tav>
                                        <p:tav tm="100000">
                                          <p:val>
                                            <p:strVal val="#ppt_w"/>
                                          </p:val>
                                        </p:tav>
                                      </p:tavLst>
                                    </p:anim>
                                    <p:anim calcmode="lin" valueType="num">
                                      <p:cBhvr>
                                        <p:cTn id="39" dur="500" fill="hold"/>
                                        <p:tgtEl>
                                          <p:spTgt spid="2061"/>
                                        </p:tgtEl>
                                        <p:attrNameLst>
                                          <p:attrName>ppt_h</p:attrName>
                                        </p:attrNameLst>
                                      </p:cBhvr>
                                      <p:tavLst>
                                        <p:tav tm="0">
                                          <p:val>
                                            <p:fltVal val="0"/>
                                          </p:val>
                                        </p:tav>
                                        <p:tav tm="100000">
                                          <p:val>
                                            <p:strVal val="#ppt_h"/>
                                          </p:val>
                                        </p:tav>
                                      </p:tavLst>
                                    </p:anim>
                                    <p:animEffect transition="in" filter="fade">
                                      <p:cBhvr>
                                        <p:cTn id="40" dur="500"/>
                                        <p:tgtEl>
                                          <p:spTgt spid="2061"/>
                                        </p:tgtEl>
                                      </p:cBhvr>
                                    </p:animEffect>
                                  </p:childTnLst>
                                </p:cTn>
                              </p:par>
                            </p:childTnLst>
                          </p:cTn>
                        </p:par>
                      </p:childTnLst>
                    </p:cTn>
                  </p:par>
                  <p:par>
                    <p:cTn id="41" fill="hold">
                      <p:stCondLst>
                        <p:cond delay="indefinite"/>
                      </p:stCondLst>
                      <p:childTnLst>
                        <p:par>
                          <p:cTn id="42" fill="hold">
                            <p:stCondLst>
                              <p:cond delay="0"/>
                            </p:stCondLst>
                            <p:childTnLst>
                              <p:par>
                                <p:cTn id="43" presetID="53" presetClass="entr" presetSubtype="16" fill="hold" nodeType="clickEffect">
                                  <p:stCondLst>
                                    <p:cond delay="0"/>
                                  </p:stCondLst>
                                  <p:childTnLst>
                                    <p:set>
                                      <p:cBhvr>
                                        <p:cTn id="44" dur="1" fill="hold">
                                          <p:stCondLst>
                                            <p:cond delay="0"/>
                                          </p:stCondLst>
                                        </p:cTn>
                                        <p:tgtEl>
                                          <p:spTgt spid="2053"/>
                                        </p:tgtEl>
                                        <p:attrNameLst>
                                          <p:attrName>style.visibility</p:attrName>
                                        </p:attrNameLst>
                                      </p:cBhvr>
                                      <p:to>
                                        <p:strVal val="visible"/>
                                      </p:to>
                                    </p:set>
                                    <p:anim calcmode="lin" valueType="num">
                                      <p:cBhvr>
                                        <p:cTn id="45" dur="500" fill="hold"/>
                                        <p:tgtEl>
                                          <p:spTgt spid="2053"/>
                                        </p:tgtEl>
                                        <p:attrNameLst>
                                          <p:attrName>ppt_w</p:attrName>
                                        </p:attrNameLst>
                                      </p:cBhvr>
                                      <p:tavLst>
                                        <p:tav tm="0">
                                          <p:val>
                                            <p:fltVal val="0"/>
                                          </p:val>
                                        </p:tav>
                                        <p:tav tm="100000">
                                          <p:val>
                                            <p:strVal val="#ppt_w"/>
                                          </p:val>
                                        </p:tav>
                                      </p:tavLst>
                                    </p:anim>
                                    <p:anim calcmode="lin" valueType="num">
                                      <p:cBhvr>
                                        <p:cTn id="46" dur="500" fill="hold"/>
                                        <p:tgtEl>
                                          <p:spTgt spid="2053"/>
                                        </p:tgtEl>
                                        <p:attrNameLst>
                                          <p:attrName>ppt_h</p:attrName>
                                        </p:attrNameLst>
                                      </p:cBhvr>
                                      <p:tavLst>
                                        <p:tav tm="0">
                                          <p:val>
                                            <p:fltVal val="0"/>
                                          </p:val>
                                        </p:tav>
                                        <p:tav tm="100000">
                                          <p:val>
                                            <p:strVal val="#ppt_h"/>
                                          </p:val>
                                        </p:tav>
                                      </p:tavLst>
                                    </p:anim>
                                    <p:animEffect transition="in" filter="fade">
                                      <p:cBhvr>
                                        <p:cTn id="47" dur="500"/>
                                        <p:tgtEl>
                                          <p:spTgt spid="2053"/>
                                        </p:tgtEl>
                                      </p:cBhvr>
                                    </p:animEffect>
                                  </p:childTnLst>
                                </p:cTn>
                              </p:par>
                            </p:childTnLst>
                          </p:cTn>
                        </p:par>
                      </p:childTnLst>
                    </p:cTn>
                  </p:par>
                  <p:par>
                    <p:cTn id="48" fill="hold">
                      <p:stCondLst>
                        <p:cond delay="indefinite"/>
                      </p:stCondLst>
                      <p:childTnLst>
                        <p:par>
                          <p:cTn id="49" fill="hold">
                            <p:stCondLst>
                              <p:cond delay="0"/>
                            </p:stCondLst>
                            <p:childTnLst>
                              <p:par>
                                <p:cTn id="50" presetID="2" presetClass="entr" presetSubtype="8" fill="hold" nodeType="clickEffect">
                                  <p:stCondLst>
                                    <p:cond delay="0"/>
                                  </p:stCondLst>
                                  <p:childTnLst>
                                    <p:set>
                                      <p:cBhvr>
                                        <p:cTn id="51" dur="1" fill="hold">
                                          <p:stCondLst>
                                            <p:cond delay="0"/>
                                          </p:stCondLst>
                                        </p:cTn>
                                        <p:tgtEl>
                                          <p:spTgt spid="7"/>
                                        </p:tgtEl>
                                        <p:attrNameLst>
                                          <p:attrName>style.visibility</p:attrName>
                                        </p:attrNameLst>
                                      </p:cBhvr>
                                      <p:to>
                                        <p:strVal val="visible"/>
                                      </p:to>
                                    </p:set>
                                    <p:anim calcmode="lin" valueType="num">
                                      <p:cBhvr additive="base">
                                        <p:cTn id="52" dur="500" fill="hold"/>
                                        <p:tgtEl>
                                          <p:spTgt spid="7"/>
                                        </p:tgtEl>
                                        <p:attrNameLst>
                                          <p:attrName>ppt_x</p:attrName>
                                        </p:attrNameLst>
                                      </p:cBhvr>
                                      <p:tavLst>
                                        <p:tav tm="0">
                                          <p:val>
                                            <p:strVal val="0-#ppt_w/2"/>
                                          </p:val>
                                        </p:tav>
                                        <p:tav tm="100000">
                                          <p:val>
                                            <p:strVal val="#ppt_x"/>
                                          </p:val>
                                        </p:tav>
                                      </p:tavLst>
                                    </p:anim>
                                    <p:anim calcmode="lin" valueType="num">
                                      <p:cBhvr additive="base">
                                        <p:cTn id="53"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53" presetClass="entr" presetSubtype="16" fill="hold" nodeType="clickEffect">
                                  <p:stCondLst>
                                    <p:cond delay="0"/>
                                  </p:stCondLst>
                                  <p:childTnLst>
                                    <p:set>
                                      <p:cBhvr>
                                        <p:cTn id="57" dur="1" fill="hold">
                                          <p:stCondLst>
                                            <p:cond delay="0"/>
                                          </p:stCondLst>
                                        </p:cTn>
                                        <p:tgtEl>
                                          <p:spTgt spid="2054"/>
                                        </p:tgtEl>
                                        <p:attrNameLst>
                                          <p:attrName>style.visibility</p:attrName>
                                        </p:attrNameLst>
                                      </p:cBhvr>
                                      <p:to>
                                        <p:strVal val="visible"/>
                                      </p:to>
                                    </p:set>
                                    <p:anim calcmode="lin" valueType="num">
                                      <p:cBhvr>
                                        <p:cTn id="58" dur="500" fill="hold"/>
                                        <p:tgtEl>
                                          <p:spTgt spid="2054"/>
                                        </p:tgtEl>
                                        <p:attrNameLst>
                                          <p:attrName>ppt_w</p:attrName>
                                        </p:attrNameLst>
                                      </p:cBhvr>
                                      <p:tavLst>
                                        <p:tav tm="0">
                                          <p:val>
                                            <p:fltVal val="0"/>
                                          </p:val>
                                        </p:tav>
                                        <p:tav tm="100000">
                                          <p:val>
                                            <p:strVal val="#ppt_w"/>
                                          </p:val>
                                        </p:tav>
                                      </p:tavLst>
                                    </p:anim>
                                    <p:anim calcmode="lin" valueType="num">
                                      <p:cBhvr>
                                        <p:cTn id="59" dur="500" fill="hold"/>
                                        <p:tgtEl>
                                          <p:spTgt spid="2054"/>
                                        </p:tgtEl>
                                        <p:attrNameLst>
                                          <p:attrName>ppt_h</p:attrName>
                                        </p:attrNameLst>
                                      </p:cBhvr>
                                      <p:tavLst>
                                        <p:tav tm="0">
                                          <p:val>
                                            <p:fltVal val="0"/>
                                          </p:val>
                                        </p:tav>
                                        <p:tav tm="100000">
                                          <p:val>
                                            <p:strVal val="#ppt_h"/>
                                          </p:val>
                                        </p:tav>
                                      </p:tavLst>
                                    </p:anim>
                                    <p:animEffect transition="in" filter="fade">
                                      <p:cBhvr>
                                        <p:cTn id="60" dur="500"/>
                                        <p:tgtEl>
                                          <p:spTgt spid="2054"/>
                                        </p:tgtEl>
                                      </p:cBhvr>
                                    </p:animEffect>
                                  </p:childTnLst>
                                </p:cTn>
                              </p:par>
                            </p:childTnLst>
                          </p:cTn>
                        </p:par>
                      </p:childTnLst>
                    </p:cTn>
                  </p:par>
                  <p:par>
                    <p:cTn id="61" fill="hold">
                      <p:stCondLst>
                        <p:cond delay="indefinite"/>
                      </p:stCondLst>
                      <p:childTnLst>
                        <p:par>
                          <p:cTn id="62" fill="hold">
                            <p:stCondLst>
                              <p:cond delay="0"/>
                            </p:stCondLst>
                            <p:childTnLst>
                              <p:par>
                                <p:cTn id="63" presetID="2" presetClass="entr" presetSubtype="8" fill="hold" grpId="0" nodeType="clickEffect">
                                  <p:stCondLst>
                                    <p:cond delay="0"/>
                                  </p:stCondLst>
                                  <p:childTnLst>
                                    <p:set>
                                      <p:cBhvr>
                                        <p:cTn id="64" dur="1" fill="hold">
                                          <p:stCondLst>
                                            <p:cond delay="0"/>
                                          </p:stCondLst>
                                        </p:cTn>
                                        <p:tgtEl>
                                          <p:spTgt spid="14"/>
                                        </p:tgtEl>
                                        <p:attrNameLst>
                                          <p:attrName>style.visibility</p:attrName>
                                        </p:attrNameLst>
                                      </p:cBhvr>
                                      <p:to>
                                        <p:strVal val="visible"/>
                                      </p:to>
                                    </p:set>
                                    <p:anim calcmode="lin" valueType="num">
                                      <p:cBhvr additive="base">
                                        <p:cTn id="65" dur="500" fill="hold"/>
                                        <p:tgtEl>
                                          <p:spTgt spid="14"/>
                                        </p:tgtEl>
                                        <p:attrNameLst>
                                          <p:attrName>ppt_x</p:attrName>
                                        </p:attrNameLst>
                                      </p:cBhvr>
                                      <p:tavLst>
                                        <p:tav tm="0">
                                          <p:val>
                                            <p:strVal val="0-#ppt_w/2"/>
                                          </p:val>
                                        </p:tav>
                                        <p:tav tm="100000">
                                          <p:val>
                                            <p:strVal val="#ppt_x"/>
                                          </p:val>
                                        </p:tav>
                                      </p:tavLst>
                                    </p:anim>
                                    <p:anim calcmode="lin" valueType="num">
                                      <p:cBhvr additive="base">
                                        <p:cTn id="66"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 presetClass="entr" presetSubtype="2" fill="hold" grpId="0" nodeType="clickEffect">
                                  <p:stCondLst>
                                    <p:cond delay="0"/>
                                  </p:stCondLst>
                                  <p:childTnLst>
                                    <p:set>
                                      <p:cBhvr>
                                        <p:cTn id="70" dur="1" fill="hold">
                                          <p:stCondLst>
                                            <p:cond delay="0"/>
                                          </p:stCondLst>
                                        </p:cTn>
                                        <p:tgtEl>
                                          <p:spTgt spid="15"/>
                                        </p:tgtEl>
                                        <p:attrNameLst>
                                          <p:attrName>style.visibility</p:attrName>
                                        </p:attrNameLst>
                                      </p:cBhvr>
                                      <p:to>
                                        <p:strVal val="visible"/>
                                      </p:to>
                                    </p:set>
                                    <p:anim calcmode="lin" valueType="num">
                                      <p:cBhvr additive="base">
                                        <p:cTn id="71" dur="500" fill="hold"/>
                                        <p:tgtEl>
                                          <p:spTgt spid="15"/>
                                        </p:tgtEl>
                                        <p:attrNameLst>
                                          <p:attrName>ppt_x</p:attrName>
                                        </p:attrNameLst>
                                      </p:cBhvr>
                                      <p:tavLst>
                                        <p:tav tm="0">
                                          <p:val>
                                            <p:strVal val="1+#ppt_w/2"/>
                                          </p:val>
                                        </p:tav>
                                        <p:tav tm="100000">
                                          <p:val>
                                            <p:strVal val="#ppt_x"/>
                                          </p:val>
                                        </p:tav>
                                      </p:tavLst>
                                    </p:anim>
                                    <p:anim calcmode="lin" valueType="num">
                                      <p:cBhvr additive="base">
                                        <p:cTn id="72"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 presetClass="entr" presetSubtype="2" fill="hold" grpId="0" nodeType="clickEffect">
                                  <p:stCondLst>
                                    <p:cond delay="0"/>
                                  </p:stCondLst>
                                  <p:childTnLst>
                                    <p:set>
                                      <p:cBhvr>
                                        <p:cTn id="76" dur="1" fill="hold">
                                          <p:stCondLst>
                                            <p:cond delay="0"/>
                                          </p:stCondLst>
                                        </p:cTn>
                                        <p:tgtEl>
                                          <p:spTgt spid="17"/>
                                        </p:tgtEl>
                                        <p:attrNameLst>
                                          <p:attrName>style.visibility</p:attrName>
                                        </p:attrNameLst>
                                      </p:cBhvr>
                                      <p:to>
                                        <p:strVal val="visible"/>
                                      </p:to>
                                    </p:set>
                                    <p:anim calcmode="lin" valueType="num">
                                      <p:cBhvr additive="base">
                                        <p:cTn id="77" dur="500" fill="hold"/>
                                        <p:tgtEl>
                                          <p:spTgt spid="17"/>
                                        </p:tgtEl>
                                        <p:attrNameLst>
                                          <p:attrName>ppt_x</p:attrName>
                                        </p:attrNameLst>
                                      </p:cBhvr>
                                      <p:tavLst>
                                        <p:tav tm="0">
                                          <p:val>
                                            <p:strVal val="1+#ppt_w/2"/>
                                          </p:val>
                                        </p:tav>
                                        <p:tav tm="100000">
                                          <p:val>
                                            <p:strVal val="#ppt_x"/>
                                          </p:val>
                                        </p:tav>
                                      </p:tavLst>
                                    </p:anim>
                                    <p:anim calcmode="lin" valueType="num">
                                      <p:cBhvr additive="base">
                                        <p:cTn id="78" dur="5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2" presetClass="entr" presetSubtype="4" fill="hold" nodeType="clickEffect">
                                  <p:stCondLst>
                                    <p:cond delay="0"/>
                                  </p:stCondLst>
                                  <p:childTnLst>
                                    <p:set>
                                      <p:cBhvr>
                                        <p:cTn id="82" dur="1" fill="hold">
                                          <p:stCondLst>
                                            <p:cond delay="0"/>
                                          </p:stCondLst>
                                        </p:cTn>
                                        <p:tgtEl>
                                          <p:spTgt spid="22"/>
                                        </p:tgtEl>
                                        <p:attrNameLst>
                                          <p:attrName>style.visibility</p:attrName>
                                        </p:attrNameLst>
                                      </p:cBhvr>
                                      <p:to>
                                        <p:strVal val="visible"/>
                                      </p:to>
                                    </p:set>
                                    <p:anim calcmode="lin" valueType="num">
                                      <p:cBhvr additive="base">
                                        <p:cTn id="83" dur="500" fill="hold"/>
                                        <p:tgtEl>
                                          <p:spTgt spid="22"/>
                                        </p:tgtEl>
                                        <p:attrNameLst>
                                          <p:attrName>ppt_x</p:attrName>
                                        </p:attrNameLst>
                                      </p:cBhvr>
                                      <p:tavLst>
                                        <p:tav tm="0">
                                          <p:val>
                                            <p:strVal val="#ppt_x"/>
                                          </p:val>
                                        </p:tav>
                                        <p:tav tm="100000">
                                          <p:val>
                                            <p:strVal val="#ppt_x"/>
                                          </p:val>
                                        </p:tav>
                                      </p:tavLst>
                                    </p:anim>
                                    <p:anim calcmode="lin" valueType="num">
                                      <p:cBhvr additive="base">
                                        <p:cTn id="84"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2" presetClass="entr" presetSubtype="8" fill="hold" grpId="0" nodeType="clickEffect">
                                  <p:stCondLst>
                                    <p:cond delay="0"/>
                                  </p:stCondLst>
                                  <p:childTnLst>
                                    <p:set>
                                      <p:cBhvr>
                                        <p:cTn id="88" dur="1" fill="hold">
                                          <p:stCondLst>
                                            <p:cond delay="0"/>
                                          </p:stCondLst>
                                        </p:cTn>
                                        <p:tgtEl>
                                          <p:spTgt spid="20"/>
                                        </p:tgtEl>
                                        <p:attrNameLst>
                                          <p:attrName>style.visibility</p:attrName>
                                        </p:attrNameLst>
                                      </p:cBhvr>
                                      <p:to>
                                        <p:strVal val="visible"/>
                                      </p:to>
                                    </p:set>
                                    <p:anim calcmode="lin" valueType="num">
                                      <p:cBhvr additive="base">
                                        <p:cTn id="89" dur="500" fill="hold"/>
                                        <p:tgtEl>
                                          <p:spTgt spid="20"/>
                                        </p:tgtEl>
                                        <p:attrNameLst>
                                          <p:attrName>ppt_x</p:attrName>
                                        </p:attrNameLst>
                                      </p:cBhvr>
                                      <p:tavLst>
                                        <p:tav tm="0">
                                          <p:val>
                                            <p:strVal val="0-#ppt_w/2"/>
                                          </p:val>
                                        </p:tav>
                                        <p:tav tm="100000">
                                          <p:val>
                                            <p:strVal val="#ppt_x"/>
                                          </p:val>
                                        </p:tav>
                                      </p:tavLst>
                                    </p:anim>
                                    <p:anim calcmode="lin" valueType="num">
                                      <p:cBhvr additive="base">
                                        <p:cTn id="90" dur="50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2" presetClass="entr" presetSubtype="2" fill="hold" grpId="0" nodeType="clickEffect">
                                  <p:stCondLst>
                                    <p:cond delay="0"/>
                                  </p:stCondLst>
                                  <p:childTnLst>
                                    <p:set>
                                      <p:cBhvr>
                                        <p:cTn id="94" dur="1" fill="hold">
                                          <p:stCondLst>
                                            <p:cond delay="0"/>
                                          </p:stCondLst>
                                        </p:cTn>
                                        <p:tgtEl>
                                          <p:spTgt spid="18"/>
                                        </p:tgtEl>
                                        <p:attrNameLst>
                                          <p:attrName>style.visibility</p:attrName>
                                        </p:attrNameLst>
                                      </p:cBhvr>
                                      <p:to>
                                        <p:strVal val="visible"/>
                                      </p:to>
                                    </p:set>
                                    <p:anim calcmode="lin" valueType="num">
                                      <p:cBhvr additive="base">
                                        <p:cTn id="95" dur="500" fill="hold"/>
                                        <p:tgtEl>
                                          <p:spTgt spid="18"/>
                                        </p:tgtEl>
                                        <p:attrNameLst>
                                          <p:attrName>ppt_x</p:attrName>
                                        </p:attrNameLst>
                                      </p:cBhvr>
                                      <p:tavLst>
                                        <p:tav tm="0">
                                          <p:val>
                                            <p:strVal val="1+#ppt_w/2"/>
                                          </p:val>
                                        </p:tav>
                                        <p:tav tm="100000">
                                          <p:val>
                                            <p:strVal val="#ppt_x"/>
                                          </p:val>
                                        </p:tav>
                                      </p:tavLst>
                                    </p:anim>
                                    <p:anim calcmode="lin" valueType="num">
                                      <p:cBhvr additive="base">
                                        <p:cTn id="96" dur="5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4" grpId="0" animBg="1"/>
      <p:bldP spid="14" grpId="0" animBg="1"/>
      <p:bldP spid="15" grpId="0" animBg="1"/>
      <p:bldP spid="17" grpId="0" animBg="1"/>
      <p:bldP spid="18" grpId="0" animBg="1"/>
      <p:bldP spid="20"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
          </p:nvPr>
        </p:nvSpPr>
        <p:spPr>
          <a:xfrm>
            <a:off x="179512" y="116631"/>
            <a:ext cx="8568952" cy="6693431"/>
          </a:xfrm>
        </p:spPr>
        <p:style>
          <a:lnRef idx="2">
            <a:schemeClr val="accent1"/>
          </a:lnRef>
          <a:fillRef idx="1">
            <a:schemeClr val="lt1"/>
          </a:fillRef>
          <a:effectRef idx="0">
            <a:schemeClr val="accent1"/>
          </a:effectRef>
          <a:fontRef idx="minor">
            <a:schemeClr val="dk1"/>
          </a:fontRef>
        </p:style>
        <p:txBody>
          <a:bodyPr/>
          <a:lstStyle/>
          <a:p>
            <a:r>
              <a:rPr lang="fr-FR" dirty="0" smtClean="0"/>
              <a:t>Des modules étudiés par année :</a:t>
            </a:r>
          </a:p>
          <a:p>
            <a:r>
              <a:rPr lang="fr-FR" dirty="0" smtClean="0"/>
              <a:t>Première professionnelle : Modules 6 à 8</a:t>
            </a:r>
          </a:p>
          <a:p>
            <a:pPr>
              <a:buNone/>
            </a:pPr>
            <a:endParaRPr lang="fr-FR" sz="1400" dirty="0" smtClean="0"/>
          </a:p>
          <a:p>
            <a:pPr>
              <a:buNone/>
            </a:pPr>
            <a:endParaRPr lang="fr-FR" dirty="0" smtClean="0"/>
          </a:p>
          <a:p>
            <a:endParaRPr lang="fr-FR" dirty="0" smtClean="0"/>
          </a:p>
          <a:p>
            <a:pPr>
              <a:buNone/>
            </a:pPr>
            <a:endParaRPr lang="fr-FR" dirty="0"/>
          </a:p>
        </p:txBody>
      </p:sp>
      <p:pic>
        <p:nvPicPr>
          <p:cNvPr id="1026" name="Picture 2"/>
          <p:cNvPicPr>
            <a:picLocks noChangeAspect="1" noChangeArrowheads="1"/>
          </p:cNvPicPr>
          <p:nvPr/>
        </p:nvPicPr>
        <p:blipFill rotWithShape="1">
          <a:blip r:embed="rId2" cstate="print">
            <a:extLst>
              <a:ext uri="{28A0092B-C50C-407E-A947-70E740481C1C}">
                <a14:useLocalDpi xmlns:a14="http://schemas.microsoft.com/office/drawing/2010/main" xmlns="" val="0"/>
              </a:ext>
            </a:extLst>
          </a:blip>
          <a:srcRect l="2395"/>
          <a:stretch/>
        </p:blipFill>
        <p:spPr bwMode="auto">
          <a:xfrm>
            <a:off x="4932040" y="3420824"/>
            <a:ext cx="2880320" cy="326787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331640" y="4347137"/>
            <a:ext cx="2683260" cy="191874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32" name="Picture 8"/>
          <p:cNvPicPr>
            <a:picLocks noChangeAspect="1" noChangeArrowheads="1"/>
          </p:cNvPicPr>
          <p:nvPr/>
        </p:nvPicPr>
        <p:blipFill rotWithShape="1">
          <a:blip r:embed="rId4" cstate="print">
            <a:extLst>
              <a:ext uri="{28A0092B-C50C-407E-A947-70E740481C1C}">
                <a14:useLocalDpi xmlns:a14="http://schemas.microsoft.com/office/drawing/2010/main" xmlns="" val="0"/>
              </a:ext>
            </a:extLst>
          </a:blip>
          <a:srcRect b="7662"/>
          <a:stretch/>
        </p:blipFill>
        <p:spPr bwMode="auto">
          <a:xfrm>
            <a:off x="827585" y="1988840"/>
            <a:ext cx="3096344" cy="158417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5" name="Picture 3"/>
          <p:cNvPicPr>
            <a:picLocks noChangeAspect="1" noChangeArrowheads="1"/>
          </p:cNvPicPr>
          <p:nvPr/>
        </p:nvPicPr>
        <p:blipFill rotWithShape="1">
          <a:blip r:embed="rId5" cstate="print">
            <a:extLst>
              <a:ext uri="{28A0092B-C50C-407E-A947-70E740481C1C}">
                <a14:useLocalDpi xmlns:a14="http://schemas.microsoft.com/office/drawing/2010/main" xmlns="" val="0"/>
              </a:ext>
            </a:extLst>
          </a:blip>
          <a:srcRect b="10994"/>
          <a:stretch/>
        </p:blipFill>
        <p:spPr bwMode="auto">
          <a:xfrm>
            <a:off x="4788024" y="1039416"/>
            <a:ext cx="3318318" cy="236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Rectangle 1"/>
          <p:cNvSpPr/>
          <p:nvPr/>
        </p:nvSpPr>
        <p:spPr>
          <a:xfrm>
            <a:off x="251520" y="3573018"/>
            <a:ext cx="2520280" cy="792088"/>
          </a:xfrm>
          <a:prstGeom prst="wedgeRectCallou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fr-FR" sz="1400" b="1" u="sng" dirty="0" smtClean="0"/>
              <a:t>MODULE 6 </a:t>
            </a:r>
            <a:r>
              <a:rPr lang="fr-FR" sz="1400" b="1" dirty="0" smtClean="0"/>
              <a:t>: Gestion des ressources naturelles et développement durable</a:t>
            </a:r>
            <a:endParaRPr lang="fr-FR" sz="1400" b="1" dirty="0"/>
          </a:p>
        </p:txBody>
      </p:sp>
      <p:sp>
        <p:nvSpPr>
          <p:cNvPr id="8" name="Rectangle 7"/>
          <p:cNvSpPr/>
          <p:nvPr/>
        </p:nvSpPr>
        <p:spPr>
          <a:xfrm>
            <a:off x="2890089" y="1133941"/>
            <a:ext cx="2520280" cy="792088"/>
          </a:xfrm>
          <a:prstGeom prst="wedgeRectCallou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fr-FR" sz="1400" b="1" u="sng" dirty="0" smtClean="0"/>
              <a:t>MODULE 7 </a:t>
            </a:r>
            <a:r>
              <a:rPr lang="fr-FR" sz="1400" b="1" dirty="0" smtClean="0"/>
              <a:t>: </a:t>
            </a:r>
          </a:p>
          <a:p>
            <a:pPr algn="ctr"/>
            <a:r>
              <a:rPr lang="fr-FR" sz="1400" b="1" dirty="0" smtClean="0"/>
              <a:t>Prévention des risques</a:t>
            </a:r>
            <a:endParaRPr lang="fr-FR" sz="1400" b="1" dirty="0"/>
          </a:p>
        </p:txBody>
      </p:sp>
      <p:sp>
        <p:nvSpPr>
          <p:cNvPr id="9" name="Rectangle 8"/>
          <p:cNvSpPr/>
          <p:nvPr/>
        </p:nvSpPr>
        <p:spPr>
          <a:xfrm>
            <a:off x="5868144" y="4102194"/>
            <a:ext cx="2520280" cy="792088"/>
          </a:xfrm>
          <a:prstGeom prst="wedgeRectCallou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fr-FR" sz="1400" b="1" u="sng" dirty="0" smtClean="0"/>
              <a:t>MODULE 8</a:t>
            </a:r>
            <a:r>
              <a:rPr lang="fr-FR" sz="1400" b="1" dirty="0" smtClean="0"/>
              <a:t> : Prévention des risques dans le secteur professionnel</a:t>
            </a:r>
            <a:endParaRPr lang="fr-FR" sz="1400" b="1" dirty="0"/>
          </a:p>
        </p:txBody>
      </p:sp>
    </p:spTree>
    <p:extLst>
      <p:ext uri="{BB962C8B-B14F-4D97-AF65-F5344CB8AC3E}">
        <p14:creationId xmlns:p14="http://schemas.microsoft.com/office/powerpoint/2010/main" xmlns="" val="32107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additive="base">
                                        <p:cTn id="7" dur="1000" fill="hold"/>
                                        <p:tgtEl>
                                          <p:spTgt spid="3">
                                            <p:bg/>
                                          </p:spTgt>
                                        </p:tgtEl>
                                        <p:attrNameLst>
                                          <p:attrName>ppt_x</p:attrName>
                                        </p:attrNameLst>
                                      </p:cBhvr>
                                      <p:tavLst>
                                        <p:tav tm="0">
                                          <p:val>
                                            <p:strVal val="#ppt_x"/>
                                          </p:val>
                                        </p:tav>
                                        <p:tav tm="100000">
                                          <p:val>
                                            <p:strVal val="#ppt_x"/>
                                          </p:val>
                                        </p:tav>
                                      </p:tavLst>
                                    </p:anim>
                                    <p:anim calcmode="lin" valueType="num">
                                      <p:cBhvr additive="base">
                                        <p:cTn id="8" dur="1000" fill="hold"/>
                                        <p:tgtEl>
                                          <p:spTgt spid="3">
                                            <p:bg/>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7"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7"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1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032"/>
                                        </p:tgtEl>
                                        <p:attrNameLst>
                                          <p:attrName>style.visibility</p:attrName>
                                        </p:attrNameLst>
                                      </p:cBhvr>
                                      <p:to>
                                        <p:strVal val="visible"/>
                                      </p:to>
                                    </p:set>
                                    <p:anim calcmode="lin" valueType="num">
                                      <p:cBhvr additive="base">
                                        <p:cTn id="25" dur="500" fill="hold"/>
                                        <p:tgtEl>
                                          <p:spTgt spid="1032"/>
                                        </p:tgtEl>
                                        <p:attrNameLst>
                                          <p:attrName>ppt_x</p:attrName>
                                        </p:attrNameLst>
                                      </p:cBhvr>
                                      <p:tavLst>
                                        <p:tav tm="0">
                                          <p:val>
                                            <p:strVal val="#ppt_x"/>
                                          </p:val>
                                        </p:tav>
                                        <p:tav tm="100000">
                                          <p:val>
                                            <p:strVal val="#ppt_x"/>
                                          </p:val>
                                        </p:tav>
                                      </p:tavLst>
                                    </p:anim>
                                    <p:anim calcmode="lin" valueType="num">
                                      <p:cBhvr additive="base">
                                        <p:cTn id="26" dur="500" fill="hold"/>
                                        <p:tgtEl>
                                          <p:spTgt spid="1032"/>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028"/>
                                        </p:tgtEl>
                                        <p:attrNameLst>
                                          <p:attrName>style.visibility</p:attrName>
                                        </p:attrNameLst>
                                      </p:cBhvr>
                                      <p:to>
                                        <p:strVal val="visible"/>
                                      </p:to>
                                    </p:set>
                                    <p:anim calcmode="lin" valueType="num">
                                      <p:cBhvr additive="base">
                                        <p:cTn id="31" dur="500" fill="hold"/>
                                        <p:tgtEl>
                                          <p:spTgt spid="1028"/>
                                        </p:tgtEl>
                                        <p:attrNameLst>
                                          <p:attrName>ppt_x</p:attrName>
                                        </p:attrNameLst>
                                      </p:cBhvr>
                                      <p:tavLst>
                                        <p:tav tm="0">
                                          <p:val>
                                            <p:strVal val="#ppt_x"/>
                                          </p:val>
                                        </p:tav>
                                        <p:tav tm="100000">
                                          <p:val>
                                            <p:strVal val="#ppt_x"/>
                                          </p:val>
                                        </p:tav>
                                      </p:tavLst>
                                    </p:anim>
                                    <p:anim calcmode="lin" valueType="num">
                                      <p:cBhvr additive="base">
                                        <p:cTn id="32" dur="500" fill="hold"/>
                                        <p:tgtEl>
                                          <p:spTgt spid="1028"/>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additive="base">
                                        <p:cTn id="37" dur="500" fill="hold"/>
                                        <p:tgtEl>
                                          <p:spTgt spid="15"/>
                                        </p:tgtEl>
                                        <p:attrNameLst>
                                          <p:attrName>ppt_x</p:attrName>
                                        </p:attrNameLst>
                                      </p:cBhvr>
                                      <p:tavLst>
                                        <p:tav tm="0">
                                          <p:val>
                                            <p:strVal val="#ppt_x"/>
                                          </p:val>
                                        </p:tav>
                                        <p:tav tm="100000">
                                          <p:val>
                                            <p:strVal val="#ppt_x"/>
                                          </p:val>
                                        </p:tav>
                                      </p:tavLst>
                                    </p:anim>
                                    <p:anim calcmode="lin" valueType="num">
                                      <p:cBhvr additive="base">
                                        <p:cTn id="3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026"/>
                                        </p:tgtEl>
                                        <p:attrNameLst>
                                          <p:attrName>style.visibility</p:attrName>
                                        </p:attrNameLst>
                                      </p:cBhvr>
                                      <p:to>
                                        <p:strVal val="visible"/>
                                      </p:to>
                                    </p:set>
                                    <p:anim calcmode="lin" valueType="num">
                                      <p:cBhvr additive="base">
                                        <p:cTn id="43" dur="500" fill="hold"/>
                                        <p:tgtEl>
                                          <p:spTgt spid="1026"/>
                                        </p:tgtEl>
                                        <p:attrNameLst>
                                          <p:attrName>ppt_x</p:attrName>
                                        </p:attrNameLst>
                                      </p:cBhvr>
                                      <p:tavLst>
                                        <p:tav tm="0">
                                          <p:val>
                                            <p:strVal val="#ppt_x"/>
                                          </p:val>
                                        </p:tav>
                                        <p:tav tm="100000">
                                          <p:val>
                                            <p:strVal val="#ppt_x"/>
                                          </p:val>
                                        </p:tav>
                                      </p:tavLst>
                                    </p:anim>
                                    <p:anim calcmode="lin" valueType="num">
                                      <p:cBhvr additive="base">
                                        <p:cTn id="44"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
          </p:nvPr>
        </p:nvSpPr>
        <p:spPr>
          <a:xfrm>
            <a:off x="179512" y="116632"/>
            <a:ext cx="8568952" cy="6741368"/>
          </a:xfrm>
        </p:spPr>
        <p:style>
          <a:lnRef idx="2">
            <a:schemeClr val="accent1"/>
          </a:lnRef>
          <a:fillRef idx="1">
            <a:schemeClr val="lt1"/>
          </a:fillRef>
          <a:effectRef idx="0">
            <a:schemeClr val="accent1"/>
          </a:effectRef>
          <a:fontRef idx="minor">
            <a:schemeClr val="dk1"/>
          </a:fontRef>
        </p:style>
        <p:txBody>
          <a:bodyPr/>
          <a:lstStyle/>
          <a:p>
            <a:r>
              <a:rPr lang="fr-FR" dirty="0" smtClean="0"/>
              <a:t>Des modules étudiés par année :</a:t>
            </a:r>
          </a:p>
          <a:p>
            <a:r>
              <a:rPr lang="fr-FR" dirty="0" smtClean="0"/>
              <a:t>Terminale professionnelle : Modules 9  à 12</a:t>
            </a:r>
          </a:p>
          <a:p>
            <a:endParaRPr lang="fr-FR" dirty="0" smtClean="0"/>
          </a:p>
          <a:p>
            <a:pPr>
              <a:buNone/>
            </a:pPr>
            <a:endParaRPr lang="fr-FR" dirty="0" smtClean="0"/>
          </a:p>
          <a:p>
            <a:pPr>
              <a:buNone/>
            </a:pPr>
            <a:endParaRPr lang="fr-FR" dirty="0" smtClean="0"/>
          </a:p>
          <a:p>
            <a:pPr>
              <a:buNone/>
            </a:pPr>
            <a:endParaRPr lang="fr-FR" sz="400" dirty="0" smtClean="0"/>
          </a:p>
          <a:p>
            <a:pPr>
              <a:buNone/>
            </a:pPr>
            <a:endParaRPr lang="fr-FR" dirty="0"/>
          </a:p>
        </p:txBody>
      </p:sp>
      <p:pic>
        <p:nvPicPr>
          <p:cNvPr id="1027" name="Picture 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652120" y="4529823"/>
            <a:ext cx="2808312" cy="185114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l="32158" r="41866" b="23907"/>
          <a:stretch/>
        </p:blipFill>
        <p:spPr bwMode="auto">
          <a:xfrm>
            <a:off x="467544" y="4149080"/>
            <a:ext cx="2376264" cy="20882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31" name="Picture 7"/>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283968" y="1815556"/>
            <a:ext cx="2376263" cy="19014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Bulle ronde 1"/>
          <p:cNvSpPr/>
          <p:nvPr/>
        </p:nvSpPr>
        <p:spPr>
          <a:xfrm>
            <a:off x="6876256" y="3573016"/>
            <a:ext cx="1764771" cy="1237610"/>
          </a:xfrm>
          <a:prstGeom prst="wedgeEllipseCallou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fr-FR" sz="1400" b="1" u="sng" dirty="0" smtClean="0"/>
              <a:t>Module 11 </a:t>
            </a:r>
            <a:r>
              <a:rPr lang="fr-FR" sz="1400" b="1" dirty="0" smtClean="0"/>
              <a:t>: Approche par </a:t>
            </a:r>
            <a:r>
              <a:rPr lang="fr-FR" sz="1400" b="1" dirty="0"/>
              <a:t>l</a:t>
            </a:r>
            <a:r>
              <a:rPr lang="fr-FR" sz="1400" b="1" dirty="0" smtClean="0"/>
              <a:t>e travail</a:t>
            </a:r>
            <a:endParaRPr lang="fr-FR" sz="1400" b="1" dirty="0"/>
          </a:p>
        </p:txBody>
      </p:sp>
      <p:sp>
        <p:nvSpPr>
          <p:cNvPr id="8" name="Bulle ronde 7"/>
          <p:cNvSpPr/>
          <p:nvPr/>
        </p:nvSpPr>
        <p:spPr>
          <a:xfrm>
            <a:off x="5974398" y="1196752"/>
            <a:ext cx="2774066" cy="1237610"/>
          </a:xfrm>
          <a:prstGeom prst="wedgeEllipseCallou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fr-FR" sz="1400" b="1" u="sng" dirty="0" smtClean="0"/>
              <a:t>Module 9 </a:t>
            </a:r>
            <a:r>
              <a:rPr lang="fr-FR" sz="1400" b="1" dirty="0" smtClean="0"/>
              <a:t>: </a:t>
            </a:r>
          </a:p>
          <a:p>
            <a:pPr algn="ctr"/>
            <a:r>
              <a:rPr lang="fr-FR" sz="1400" b="1" dirty="0" smtClean="0"/>
              <a:t>Cadre réglementaire de la prévention</a:t>
            </a:r>
          </a:p>
          <a:p>
            <a:pPr algn="ctr"/>
            <a:r>
              <a:rPr lang="fr-FR" sz="1400" b="1" dirty="0" smtClean="0"/>
              <a:t> en entreprise</a:t>
            </a:r>
            <a:endParaRPr lang="fr-FR" sz="1400" b="1" dirty="0"/>
          </a:p>
        </p:txBody>
      </p:sp>
      <p:sp>
        <p:nvSpPr>
          <p:cNvPr id="9" name="Bulle ronde 8"/>
          <p:cNvSpPr/>
          <p:nvPr/>
        </p:nvSpPr>
        <p:spPr>
          <a:xfrm>
            <a:off x="2051720" y="3911018"/>
            <a:ext cx="2700299" cy="1544378"/>
          </a:xfrm>
          <a:prstGeom prst="wedgeEllipseCallou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fr-FR" sz="1400" b="1" u="sng" dirty="0" smtClean="0"/>
              <a:t>Module 10 </a:t>
            </a:r>
            <a:r>
              <a:rPr lang="fr-FR" sz="1400" b="1" dirty="0" smtClean="0"/>
              <a:t>: </a:t>
            </a:r>
          </a:p>
          <a:p>
            <a:pPr algn="ctr"/>
            <a:r>
              <a:rPr lang="fr-FR" sz="1400" b="1" dirty="0" smtClean="0"/>
              <a:t>Effets physiopathologiques des risques professionnels et prévention</a:t>
            </a:r>
            <a:endParaRPr lang="fr-FR" sz="1400" b="1" dirty="0"/>
          </a:p>
        </p:txBody>
      </p:sp>
      <p:pic>
        <p:nvPicPr>
          <p:cNvPr id="1026" name="Picture 2"/>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467544" y="1700537"/>
            <a:ext cx="2171700" cy="210502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11" name="Bulle ronde 10"/>
          <p:cNvSpPr/>
          <p:nvPr/>
        </p:nvSpPr>
        <p:spPr>
          <a:xfrm>
            <a:off x="1456775" y="1314128"/>
            <a:ext cx="2539161" cy="1237610"/>
          </a:xfrm>
          <a:prstGeom prst="wedgeEllipseCallou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sz="1400" b="1" u="sng" dirty="0" smtClean="0"/>
              <a:t>Module12 </a:t>
            </a:r>
            <a:r>
              <a:rPr lang="fr-FR" sz="1400" b="1" dirty="0" smtClean="0"/>
              <a:t>: Approche</a:t>
            </a:r>
          </a:p>
          <a:p>
            <a:pPr algn="ctr"/>
            <a:r>
              <a:rPr lang="fr-FR" sz="1400" b="1" dirty="0" smtClean="0"/>
              <a:t> par l’accident</a:t>
            </a:r>
            <a:endParaRPr lang="fr-FR" sz="1400" b="1" dirty="0"/>
          </a:p>
        </p:txBody>
      </p:sp>
    </p:spTree>
    <p:extLst>
      <p:ext uri="{BB962C8B-B14F-4D97-AF65-F5344CB8AC3E}">
        <p14:creationId xmlns:p14="http://schemas.microsoft.com/office/powerpoint/2010/main" xmlns="" val="1509192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additive="base">
                                        <p:cTn id="7" dur="1000" fill="hold"/>
                                        <p:tgtEl>
                                          <p:spTgt spid="3">
                                            <p:bg/>
                                          </p:spTgt>
                                        </p:tgtEl>
                                        <p:attrNameLst>
                                          <p:attrName>ppt_x</p:attrName>
                                        </p:attrNameLst>
                                      </p:cBhvr>
                                      <p:tavLst>
                                        <p:tav tm="0">
                                          <p:val>
                                            <p:strVal val="#ppt_x"/>
                                          </p:val>
                                        </p:tav>
                                        <p:tav tm="100000">
                                          <p:val>
                                            <p:strVal val="#ppt_x"/>
                                          </p:val>
                                        </p:tav>
                                      </p:tavLst>
                                    </p:anim>
                                    <p:anim calcmode="lin" valueType="num">
                                      <p:cBhvr additive="base">
                                        <p:cTn id="8" dur="1000" fill="hold"/>
                                        <p:tgtEl>
                                          <p:spTgt spid="3">
                                            <p:bg/>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7"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7"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1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5" presetClass="entr" presetSubtype="0" fill="hold" nodeType="clickEffect">
                                  <p:stCondLst>
                                    <p:cond delay="0"/>
                                  </p:stCondLst>
                                  <p:childTnLst>
                                    <p:set>
                                      <p:cBhvr>
                                        <p:cTn id="24" dur="1" fill="hold">
                                          <p:stCondLst>
                                            <p:cond delay="0"/>
                                          </p:stCondLst>
                                        </p:cTn>
                                        <p:tgtEl>
                                          <p:spTgt spid="1031"/>
                                        </p:tgtEl>
                                        <p:attrNameLst>
                                          <p:attrName>style.visibility</p:attrName>
                                        </p:attrNameLst>
                                      </p:cBhvr>
                                      <p:to>
                                        <p:strVal val="visible"/>
                                      </p:to>
                                    </p:set>
                                    <p:animEffect transition="in" filter="fade">
                                      <p:cBhvr>
                                        <p:cTn id="25" dur="2000"/>
                                        <p:tgtEl>
                                          <p:spTgt spid="1031"/>
                                        </p:tgtEl>
                                      </p:cBhvr>
                                    </p:animEffect>
                                    <p:anim calcmode="lin" valueType="num">
                                      <p:cBhvr>
                                        <p:cTn id="26" dur="2000" fill="hold"/>
                                        <p:tgtEl>
                                          <p:spTgt spid="1031"/>
                                        </p:tgtEl>
                                        <p:attrNameLst>
                                          <p:attrName>ppt_w</p:attrName>
                                        </p:attrNameLst>
                                      </p:cBhvr>
                                      <p:tavLst>
                                        <p:tav tm="0" fmla="#ppt_w*sin(2.5*pi*$)">
                                          <p:val>
                                            <p:fltVal val="0"/>
                                          </p:val>
                                        </p:tav>
                                        <p:tav tm="100000">
                                          <p:val>
                                            <p:fltVal val="1"/>
                                          </p:val>
                                        </p:tav>
                                      </p:tavLst>
                                    </p:anim>
                                    <p:anim calcmode="lin" valueType="num">
                                      <p:cBhvr>
                                        <p:cTn id="27" dur="2000" fill="hold"/>
                                        <p:tgtEl>
                                          <p:spTgt spid="1031"/>
                                        </p:tgtEl>
                                        <p:attrNameLst>
                                          <p:attrName>ppt_h</p:attrName>
                                        </p:attrNameLst>
                                      </p:cBhvr>
                                      <p:tavLst>
                                        <p:tav tm="0">
                                          <p:val>
                                            <p:strVal val="#ppt_h"/>
                                          </p:val>
                                        </p:tav>
                                        <p:tav tm="100000">
                                          <p:val>
                                            <p:strVal val="#ppt_h"/>
                                          </p:val>
                                        </p:tav>
                                      </p:tavLst>
                                    </p:anim>
                                  </p:childTnLst>
                                </p:cTn>
                              </p:par>
                            </p:childTnLst>
                          </p:cTn>
                        </p:par>
                      </p:childTnLst>
                    </p:cTn>
                  </p:par>
                  <p:par>
                    <p:cTn id="28" fill="hold">
                      <p:stCondLst>
                        <p:cond delay="indefinite"/>
                      </p:stCondLst>
                      <p:childTnLst>
                        <p:par>
                          <p:cTn id="29" fill="hold">
                            <p:stCondLst>
                              <p:cond delay="0"/>
                            </p:stCondLst>
                            <p:childTnLst>
                              <p:par>
                                <p:cTn id="30" presetID="31" presetClass="entr" presetSubtype="0" fill="hold" nodeType="clickEffect">
                                  <p:stCondLst>
                                    <p:cond delay="0"/>
                                  </p:stCondLst>
                                  <p:childTnLst>
                                    <p:set>
                                      <p:cBhvr>
                                        <p:cTn id="31" dur="1" fill="hold">
                                          <p:stCondLst>
                                            <p:cond delay="0"/>
                                          </p:stCondLst>
                                        </p:cTn>
                                        <p:tgtEl>
                                          <p:spTgt spid="1028"/>
                                        </p:tgtEl>
                                        <p:attrNameLst>
                                          <p:attrName>style.visibility</p:attrName>
                                        </p:attrNameLst>
                                      </p:cBhvr>
                                      <p:to>
                                        <p:strVal val="visible"/>
                                      </p:to>
                                    </p:set>
                                    <p:anim calcmode="lin" valueType="num">
                                      <p:cBhvr>
                                        <p:cTn id="32" dur="1000" fill="hold"/>
                                        <p:tgtEl>
                                          <p:spTgt spid="1028"/>
                                        </p:tgtEl>
                                        <p:attrNameLst>
                                          <p:attrName>ppt_w</p:attrName>
                                        </p:attrNameLst>
                                      </p:cBhvr>
                                      <p:tavLst>
                                        <p:tav tm="0">
                                          <p:val>
                                            <p:fltVal val="0"/>
                                          </p:val>
                                        </p:tav>
                                        <p:tav tm="100000">
                                          <p:val>
                                            <p:strVal val="#ppt_w"/>
                                          </p:val>
                                        </p:tav>
                                      </p:tavLst>
                                    </p:anim>
                                    <p:anim calcmode="lin" valueType="num">
                                      <p:cBhvr>
                                        <p:cTn id="33" dur="1000" fill="hold"/>
                                        <p:tgtEl>
                                          <p:spTgt spid="1028"/>
                                        </p:tgtEl>
                                        <p:attrNameLst>
                                          <p:attrName>ppt_h</p:attrName>
                                        </p:attrNameLst>
                                      </p:cBhvr>
                                      <p:tavLst>
                                        <p:tav tm="0">
                                          <p:val>
                                            <p:fltVal val="0"/>
                                          </p:val>
                                        </p:tav>
                                        <p:tav tm="100000">
                                          <p:val>
                                            <p:strVal val="#ppt_h"/>
                                          </p:val>
                                        </p:tav>
                                      </p:tavLst>
                                    </p:anim>
                                    <p:anim calcmode="lin" valueType="num">
                                      <p:cBhvr>
                                        <p:cTn id="34" dur="1000" fill="hold"/>
                                        <p:tgtEl>
                                          <p:spTgt spid="1028"/>
                                        </p:tgtEl>
                                        <p:attrNameLst>
                                          <p:attrName>style.rotation</p:attrName>
                                        </p:attrNameLst>
                                      </p:cBhvr>
                                      <p:tavLst>
                                        <p:tav tm="0">
                                          <p:val>
                                            <p:fltVal val="90"/>
                                          </p:val>
                                        </p:tav>
                                        <p:tav tm="100000">
                                          <p:val>
                                            <p:fltVal val="0"/>
                                          </p:val>
                                        </p:tav>
                                      </p:tavLst>
                                    </p:anim>
                                    <p:animEffect transition="in" filter="fade">
                                      <p:cBhvr>
                                        <p:cTn id="35" dur="1000"/>
                                        <p:tgtEl>
                                          <p:spTgt spid="1028"/>
                                        </p:tgtEl>
                                      </p:cBhvr>
                                    </p:animEffect>
                                  </p:childTnLst>
                                </p:cTn>
                              </p:par>
                            </p:childTnLst>
                          </p:cTn>
                        </p:par>
                      </p:childTnLst>
                    </p:cTn>
                  </p:par>
                  <p:par>
                    <p:cTn id="36" fill="hold">
                      <p:stCondLst>
                        <p:cond delay="indefinite"/>
                      </p:stCondLst>
                      <p:childTnLst>
                        <p:par>
                          <p:cTn id="37" fill="hold">
                            <p:stCondLst>
                              <p:cond delay="0"/>
                            </p:stCondLst>
                            <p:childTnLst>
                              <p:par>
                                <p:cTn id="38" presetID="31" presetClass="entr" presetSubtype="0" fill="hold" nodeType="clickEffect">
                                  <p:stCondLst>
                                    <p:cond delay="0"/>
                                  </p:stCondLst>
                                  <p:childTnLst>
                                    <p:set>
                                      <p:cBhvr>
                                        <p:cTn id="39" dur="1" fill="hold">
                                          <p:stCondLst>
                                            <p:cond delay="0"/>
                                          </p:stCondLst>
                                        </p:cTn>
                                        <p:tgtEl>
                                          <p:spTgt spid="1027"/>
                                        </p:tgtEl>
                                        <p:attrNameLst>
                                          <p:attrName>style.visibility</p:attrName>
                                        </p:attrNameLst>
                                      </p:cBhvr>
                                      <p:to>
                                        <p:strVal val="visible"/>
                                      </p:to>
                                    </p:set>
                                    <p:anim calcmode="lin" valueType="num">
                                      <p:cBhvr>
                                        <p:cTn id="40" dur="1000" fill="hold"/>
                                        <p:tgtEl>
                                          <p:spTgt spid="1027"/>
                                        </p:tgtEl>
                                        <p:attrNameLst>
                                          <p:attrName>ppt_w</p:attrName>
                                        </p:attrNameLst>
                                      </p:cBhvr>
                                      <p:tavLst>
                                        <p:tav tm="0">
                                          <p:val>
                                            <p:fltVal val="0"/>
                                          </p:val>
                                        </p:tav>
                                        <p:tav tm="100000">
                                          <p:val>
                                            <p:strVal val="#ppt_w"/>
                                          </p:val>
                                        </p:tav>
                                      </p:tavLst>
                                    </p:anim>
                                    <p:anim calcmode="lin" valueType="num">
                                      <p:cBhvr>
                                        <p:cTn id="41" dur="1000" fill="hold"/>
                                        <p:tgtEl>
                                          <p:spTgt spid="1027"/>
                                        </p:tgtEl>
                                        <p:attrNameLst>
                                          <p:attrName>ppt_h</p:attrName>
                                        </p:attrNameLst>
                                      </p:cBhvr>
                                      <p:tavLst>
                                        <p:tav tm="0">
                                          <p:val>
                                            <p:fltVal val="0"/>
                                          </p:val>
                                        </p:tav>
                                        <p:tav tm="100000">
                                          <p:val>
                                            <p:strVal val="#ppt_h"/>
                                          </p:val>
                                        </p:tav>
                                      </p:tavLst>
                                    </p:anim>
                                    <p:anim calcmode="lin" valueType="num">
                                      <p:cBhvr>
                                        <p:cTn id="42" dur="1000" fill="hold"/>
                                        <p:tgtEl>
                                          <p:spTgt spid="1027"/>
                                        </p:tgtEl>
                                        <p:attrNameLst>
                                          <p:attrName>style.rotation</p:attrName>
                                        </p:attrNameLst>
                                      </p:cBhvr>
                                      <p:tavLst>
                                        <p:tav tm="0">
                                          <p:val>
                                            <p:fltVal val="90"/>
                                          </p:val>
                                        </p:tav>
                                        <p:tav tm="100000">
                                          <p:val>
                                            <p:fltVal val="0"/>
                                          </p:val>
                                        </p:tav>
                                      </p:tavLst>
                                    </p:anim>
                                    <p:animEffect transition="in" filter="fade">
                                      <p:cBhvr>
                                        <p:cTn id="43" dur="1000"/>
                                        <p:tgtEl>
                                          <p:spTgt spid="1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
          </p:nvPr>
        </p:nvSpPr>
        <p:spPr>
          <a:xfrm>
            <a:off x="179512" y="764704"/>
            <a:ext cx="8568952" cy="6093296"/>
          </a:xfrm>
        </p:spPr>
        <p:style>
          <a:lnRef idx="2">
            <a:schemeClr val="accent1"/>
          </a:lnRef>
          <a:fillRef idx="1">
            <a:schemeClr val="lt1"/>
          </a:fillRef>
          <a:effectRef idx="0">
            <a:schemeClr val="accent1"/>
          </a:effectRef>
          <a:fontRef idx="minor">
            <a:schemeClr val="dk1"/>
          </a:fontRef>
        </p:style>
        <p:txBody>
          <a:bodyPr/>
          <a:lstStyle/>
          <a:p>
            <a:r>
              <a:rPr lang="fr-FR" dirty="0" smtClean="0"/>
              <a:t>Des modules étudiés par année :</a:t>
            </a:r>
          </a:p>
          <a:p>
            <a:r>
              <a:rPr lang="fr-FR" b="1" u="sng" dirty="0" smtClean="0">
                <a:solidFill>
                  <a:schemeClr val="tx1"/>
                </a:solidFill>
              </a:rPr>
              <a:t>Première année CAP : Modules 1 à 3</a:t>
            </a:r>
          </a:p>
          <a:p>
            <a:endParaRPr lang="fr-FR" dirty="0" smtClean="0"/>
          </a:p>
          <a:p>
            <a:pPr>
              <a:buNone/>
            </a:pPr>
            <a:endParaRPr lang="fr-FR" dirty="0" smtClean="0"/>
          </a:p>
          <a:p>
            <a:pPr>
              <a:buNone/>
            </a:pPr>
            <a:endParaRPr lang="fr-FR" dirty="0" smtClean="0"/>
          </a:p>
          <a:p>
            <a:pPr>
              <a:buNone/>
            </a:pPr>
            <a:endParaRPr lang="fr-FR" sz="400" dirty="0" smtClean="0"/>
          </a:p>
          <a:p>
            <a:r>
              <a:rPr lang="fr-FR" b="1" u="sng" dirty="0" smtClean="0">
                <a:solidFill>
                  <a:srgbClr val="FF0000"/>
                </a:solidFill>
              </a:rPr>
              <a:t>Deuxième année CAP : Module 4</a:t>
            </a:r>
          </a:p>
          <a:p>
            <a:pPr>
              <a:buNone/>
            </a:pPr>
            <a:endParaRPr lang="fr-FR" dirty="0" smtClean="0"/>
          </a:p>
          <a:p>
            <a:pPr>
              <a:buNone/>
            </a:pPr>
            <a:endParaRPr lang="fr-FR" dirty="0" smtClean="0"/>
          </a:p>
          <a:p>
            <a:endParaRPr lang="fr-FR" dirty="0" smtClean="0"/>
          </a:p>
          <a:p>
            <a:pPr>
              <a:buNone/>
            </a:pPr>
            <a:endParaRPr lang="fr-FR" dirty="0"/>
          </a:p>
        </p:txBody>
      </p:sp>
      <p:sp>
        <p:nvSpPr>
          <p:cNvPr id="4" name="Titre 1"/>
          <p:cNvSpPr>
            <a:spLocks noGrp="1"/>
          </p:cNvSpPr>
          <p:nvPr>
            <p:ph type="title"/>
          </p:nvPr>
        </p:nvSpPr>
        <p:spPr>
          <a:xfrm>
            <a:off x="395536" y="0"/>
            <a:ext cx="8219256" cy="634082"/>
          </a:xfrm>
        </p:spPr>
        <p:style>
          <a:lnRef idx="1">
            <a:schemeClr val="accent1"/>
          </a:lnRef>
          <a:fillRef idx="2">
            <a:schemeClr val="accent1"/>
          </a:fillRef>
          <a:effectRef idx="1">
            <a:schemeClr val="accent1"/>
          </a:effectRef>
          <a:fontRef idx="minor">
            <a:schemeClr val="dk1"/>
          </a:fontRef>
        </p:style>
        <p:txBody>
          <a:bodyPr>
            <a:normAutofit fontScale="90000"/>
          </a:bodyPr>
          <a:lstStyle/>
          <a:p>
            <a:pPr algn="ctr"/>
            <a:r>
              <a:rPr lang="fr-FR" dirty="0" smtClean="0">
                <a:solidFill>
                  <a:schemeClr val="accent1">
                    <a:lumMod val="50000"/>
                  </a:schemeClr>
                </a:solidFill>
              </a:rPr>
              <a:t>4</a:t>
            </a:r>
            <a:r>
              <a:rPr lang="fr-FR" sz="2000" b="1" dirty="0" smtClean="0">
                <a:solidFill>
                  <a:schemeClr val="accent1">
                    <a:lumMod val="50000"/>
                  </a:schemeClr>
                </a:solidFill>
              </a:rPr>
              <a:t>. </a:t>
            </a:r>
            <a:r>
              <a:rPr lang="fr-FR" sz="2200" b="1" dirty="0" smtClean="0">
                <a:solidFill>
                  <a:schemeClr val="accent1">
                    <a:lumMod val="50000"/>
                  </a:schemeClr>
                </a:solidFill>
              </a:rPr>
              <a:t>PROGRAMME ET ORGANISATION EN CAP</a:t>
            </a:r>
            <a:endParaRPr lang="fr-FR" sz="1800" b="1" dirty="0">
              <a:solidFill>
                <a:schemeClr val="accent1">
                  <a:lumMod val="50000"/>
                </a:schemeClr>
              </a:solidFill>
            </a:endParaRPr>
          </a:p>
        </p:txBody>
      </p:sp>
      <p:pic>
        <p:nvPicPr>
          <p:cNvPr id="7" name="Image 6" descr="images (4).jpg"/>
          <p:cNvPicPr>
            <a:picLocks noChangeAspect="1"/>
          </p:cNvPicPr>
          <p:nvPr/>
        </p:nvPicPr>
        <p:blipFill>
          <a:blip r:embed="rId2" cstate="print"/>
          <a:stretch>
            <a:fillRect/>
          </a:stretch>
        </p:blipFill>
        <p:spPr>
          <a:xfrm>
            <a:off x="1538062" y="1756816"/>
            <a:ext cx="1377754" cy="1400175"/>
          </a:xfrm>
          <a:prstGeom prst="rect">
            <a:avLst/>
          </a:prstGeom>
        </p:spPr>
      </p:pic>
      <p:pic>
        <p:nvPicPr>
          <p:cNvPr id="1027" name="Picture 3" descr="C:\Documents and Settings\nini\Mes documents\contrat.jpg"/>
          <p:cNvPicPr>
            <a:picLocks noChangeAspect="1" noChangeArrowheads="1"/>
          </p:cNvPicPr>
          <p:nvPr/>
        </p:nvPicPr>
        <p:blipFill>
          <a:blip r:embed="rId3" cstate="print"/>
          <a:srcRect/>
          <a:stretch>
            <a:fillRect/>
          </a:stretch>
        </p:blipFill>
        <p:spPr bwMode="auto">
          <a:xfrm>
            <a:off x="1979711" y="3909070"/>
            <a:ext cx="2592288" cy="2659174"/>
          </a:xfrm>
          <a:prstGeom prst="rect">
            <a:avLst/>
          </a:prstGeom>
          <a:noFill/>
        </p:spPr>
      </p:pic>
      <p:pic>
        <p:nvPicPr>
          <p:cNvPr id="1028" name="Picture 4" descr="C:\Documents and Settings\nini\Mes documents\1287656937_greve.jpg"/>
          <p:cNvPicPr>
            <a:picLocks noChangeAspect="1" noChangeArrowheads="1"/>
          </p:cNvPicPr>
          <p:nvPr/>
        </p:nvPicPr>
        <p:blipFill>
          <a:blip r:embed="rId4" cstate="print"/>
          <a:srcRect/>
          <a:stretch>
            <a:fillRect/>
          </a:stretch>
        </p:blipFill>
        <p:spPr bwMode="auto">
          <a:xfrm>
            <a:off x="251520" y="5254048"/>
            <a:ext cx="1654870" cy="1224136"/>
          </a:xfrm>
          <a:prstGeom prst="rect">
            <a:avLst/>
          </a:prstGeom>
          <a:noFill/>
        </p:spPr>
      </p:pic>
      <p:pic>
        <p:nvPicPr>
          <p:cNvPr id="1029" name="Picture 5" descr="C:\Documents and Settings\nini\Mes documents\demarches_en_cas_de_licenciement_en_suisse.jpg"/>
          <p:cNvPicPr>
            <a:picLocks noChangeAspect="1" noChangeArrowheads="1"/>
          </p:cNvPicPr>
          <p:nvPr/>
        </p:nvPicPr>
        <p:blipFill>
          <a:blip r:embed="rId5" cstate="print"/>
          <a:srcRect/>
          <a:stretch>
            <a:fillRect/>
          </a:stretch>
        </p:blipFill>
        <p:spPr bwMode="auto">
          <a:xfrm>
            <a:off x="274039" y="3789039"/>
            <a:ext cx="1296144" cy="1265871"/>
          </a:xfrm>
          <a:prstGeom prst="rect">
            <a:avLst/>
          </a:prstGeom>
          <a:noFill/>
        </p:spPr>
      </p:pic>
      <p:pic>
        <p:nvPicPr>
          <p:cNvPr id="2" name="Picture 6" descr="C:\Documents and Settings\nini\Mes documents\tri.jpg"/>
          <p:cNvPicPr>
            <a:picLocks noChangeAspect="1" noChangeArrowheads="1"/>
          </p:cNvPicPr>
          <p:nvPr/>
        </p:nvPicPr>
        <p:blipFill>
          <a:blip r:embed="rId6" cstate="print"/>
          <a:srcRect/>
          <a:stretch>
            <a:fillRect/>
          </a:stretch>
        </p:blipFill>
        <p:spPr bwMode="auto">
          <a:xfrm>
            <a:off x="7164288" y="4437112"/>
            <a:ext cx="1469901" cy="2131132"/>
          </a:xfrm>
          <a:prstGeom prst="rect">
            <a:avLst/>
          </a:prstGeom>
          <a:noFill/>
        </p:spPr>
      </p:pic>
      <p:pic>
        <p:nvPicPr>
          <p:cNvPr id="3075" name="Picture 3"/>
          <p:cNvPicPr>
            <a:picLocks noChangeAspect="1" noChangeArrowheads="1"/>
          </p:cNvPicPr>
          <p:nvPr/>
        </p:nvPicPr>
        <p:blipFill rotWithShape="1">
          <a:blip r:embed="rId7" cstate="print">
            <a:extLst>
              <a:ext uri="{28A0092B-C50C-407E-A947-70E740481C1C}">
                <a14:useLocalDpi xmlns:a14="http://schemas.microsoft.com/office/drawing/2010/main" xmlns="" val="0"/>
              </a:ext>
            </a:extLst>
          </a:blip>
          <a:srcRect b="14279"/>
          <a:stretch/>
        </p:blipFill>
        <p:spPr bwMode="auto">
          <a:xfrm>
            <a:off x="3205161" y="1634111"/>
            <a:ext cx="1366837" cy="152288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6660232" y="905605"/>
            <a:ext cx="2008351" cy="242582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077" name="Picture 5"/>
          <p:cNvPicPr>
            <a:picLocks noChangeAspect="1" noChangeArrowheads="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4716016" y="3909071"/>
            <a:ext cx="2304256" cy="265917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078" name="Picture 6"/>
          <p:cNvPicPr>
            <a:picLocks noChangeAspect="1" noChangeArrowheads="1"/>
          </p:cNvPicPr>
          <p:nvPr/>
        </p:nvPicPr>
        <p:blipFill>
          <a:blip r:embed="rId10" cstate="print">
            <a:extLst>
              <a:ext uri="{28A0092B-C50C-407E-A947-70E740481C1C}">
                <a14:useLocalDpi xmlns:a14="http://schemas.microsoft.com/office/drawing/2010/main" xmlns="" val="0"/>
              </a:ext>
            </a:extLst>
          </a:blip>
          <a:srcRect/>
          <a:stretch>
            <a:fillRect/>
          </a:stretch>
        </p:blipFill>
        <p:spPr bwMode="auto">
          <a:xfrm>
            <a:off x="274039" y="1634111"/>
            <a:ext cx="1288026" cy="154419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079" name="Picture 7"/>
          <p:cNvPicPr>
            <a:picLocks noChangeAspect="1" noChangeArrowheads="1"/>
          </p:cNvPicPr>
          <p:nvPr/>
        </p:nvPicPr>
        <p:blipFill>
          <a:blip r:embed="rId11" cstate="print">
            <a:extLst>
              <a:ext uri="{28A0092B-C50C-407E-A947-70E740481C1C}">
                <a14:useLocalDpi xmlns:a14="http://schemas.microsoft.com/office/drawing/2010/main" xmlns="" val="0"/>
              </a:ext>
            </a:extLst>
          </a:blip>
          <a:srcRect/>
          <a:stretch>
            <a:fillRect/>
          </a:stretch>
        </p:blipFill>
        <p:spPr bwMode="auto">
          <a:xfrm>
            <a:off x="5004048" y="1756816"/>
            <a:ext cx="1368152" cy="14001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971282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7" presetClass="entr" presetSubtype="4" fill="hold" grpId="0" nodeType="clickEffect">
                                  <p:stCondLst>
                                    <p:cond delay="0"/>
                                  </p:stCondLst>
                                  <p:childTnLst>
                                    <p:set>
                                      <p:cBhvr>
                                        <p:cTn id="12" dur="1" fill="hold">
                                          <p:stCondLst>
                                            <p:cond delay="0"/>
                                          </p:stCondLst>
                                        </p:cTn>
                                        <p:tgtEl>
                                          <p:spTgt spid="3">
                                            <p:bg/>
                                          </p:spTgt>
                                        </p:tgtEl>
                                        <p:attrNameLst>
                                          <p:attrName>style.visibility</p:attrName>
                                        </p:attrNameLst>
                                      </p:cBhvr>
                                      <p:to>
                                        <p:strVal val="visible"/>
                                      </p:to>
                                    </p:set>
                                    <p:anim calcmode="lin" valueType="num">
                                      <p:cBhvr additive="base">
                                        <p:cTn id="13" dur="1000" fill="hold"/>
                                        <p:tgtEl>
                                          <p:spTgt spid="3">
                                            <p:bg/>
                                          </p:spTgt>
                                        </p:tgtEl>
                                        <p:attrNameLst>
                                          <p:attrName>ppt_x</p:attrName>
                                        </p:attrNameLst>
                                      </p:cBhvr>
                                      <p:tavLst>
                                        <p:tav tm="0">
                                          <p:val>
                                            <p:strVal val="#ppt_x"/>
                                          </p:val>
                                        </p:tav>
                                        <p:tav tm="100000">
                                          <p:val>
                                            <p:strVal val="#ppt_x"/>
                                          </p:val>
                                        </p:tav>
                                      </p:tavLst>
                                    </p:anim>
                                    <p:anim calcmode="lin" valueType="num">
                                      <p:cBhvr additive="base">
                                        <p:cTn id="14" dur="1000" fill="hold"/>
                                        <p:tgtEl>
                                          <p:spTgt spid="3">
                                            <p:bg/>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7" presetClass="entr" presetSubtype="4"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 calcmode="lin" valueType="num">
                                      <p:cBhvr additive="base">
                                        <p:cTn id="19"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20" dur="1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7" presetClass="entr" presetSubtype="4"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 calcmode="lin" valueType="num">
                                      <p:cBhvr additive="base">
                                        <p:cTn id="2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6" dur="1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7" presetClass="entr" presetSubtype="4"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10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078"/>
                                        </p:tgtEl>
                                        <p:attrNameLst>
                                          <p:attrName>style.visibility</p:attrName>
                                        </p:attrNameLst>
                                      </p:cBhvr>
                                      <p:to>
                                        <p:strVal val="visible"/>
                                      </p:to>
                                    </p:set>
                                    <p:anim calcmode="lin" valueType="num">
                                      <p:cBhvr additive="base">
                                        <p:cTn id="37" dur="500" fill="hold"/>
                                        <p:tgtEl>
                                          <p:spTgt spid="3078"/>
                                        </p:tgtEl>
                                        <p:attrNameLst>
                                          <p:attrName>ppt_x</p:attrName>
                                        </p:attrNameLst>
                                      </p:cBhvr>
                                      <p:tavLst>
                                        <p:tav tm="0">
                                          <p:val>
                                            <p:strVal val="#ppt_x"/>
                                          </p:val>
                                        </p:tav>
                                        <p:tav tm="100000">
                                          <p:val>
                                            <p:strVal val="#ppt_x"/>
                                          </p:val>
                                        </p:tav>
                                      </p:tavLst>
                                    </p:anim>
                                    <p:anim calcmode="lin" valueType="num">
                                      <p:cBhvr additive="base">
                                        <p:cTn id="38" dur="500" fill="hold"/>
                                        <p:tgtEl>
                                          <p:spTgt spid="3078"/>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nodeType="clickEffect">
                                  <p:stCondLst>
                                    <p:cond delay="0"/>
                                  </p:stCondLst>
                                  <p:childTnLst>
                                    <p:set>
                                      <p:cBhvr>
                                        <p:cTn id="42" dur="1" fill="hold">
                                          <p:stCondLst>
                                            <p:cond delay="0"/>
                                          </p:stCondLst>
                                        </p:cTn>
                                        <p:tgtEl>
                                          <p:spTgt spid="7"/>
                                        </p:tgtEl>
                                        <p:attrNameLst>
                                          <p:attrName>style.visibility</p:attrName>
                                        </p:attrNameLst>
                                      </p:cBhvr>
                                      <p:to>
                                        <p:strVal val="visible"/>
                                      </p:to>
                                    </p:set>
                                    <p:anim calcmode="lin" valueType="num">
                                      <p:cBhvr additive="base">
                                        <p:cTn id="43" dur="500" fill="hold"/>
                                        <p:tgtEl>
                                          <p:spTgt spid="7"/>
                                        </p:tgtEl>
                                        <p:attrNameLst>
                                          <p:attrName>ppt_x</p:attrName>
                                        </p:attrNameLst>
                                      </p:cBhvr>
                                      <p:tavLst>
                                        <p:tav tm="0">
                                          <p:val>
                                            <p:strVal val="0-#ppt_w/2"/>
                                          </p:val>
                                        </p:tav>
                                        <p:tav tm="100000">
                                          <p:val>
                                            <p:strVal val="#ppt_x"/>
                                          </p:val>
                                        </p:tav>
                                      </p:tavLst>
                                    </p:anim>
                                    <p:anim calcmode="lin" valueType="num">
                                      <p:cBhvr additive="base">
                                        <p:cTn id="44"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075"/>
                                        </p:tgtEl>
                                        <p:attrNameLst>
                                          <p:attrName>style.visibility</p:attrName>
                                        </p:attrNameLst>
                                      </p:cBhvr>
                                      <p:to>
                                        <p:strVal val="visible"/>
                                      </p:to>
                                    </p:set>
                                    <p:anim calcmode="lin" valueType="num">
                                      <p:cBhvr additive="base">
                                        <p:cTn id="49" dur="500" fill="hold"/>
                                        <p:tgtEl>
                                          <p:spTgt spid="3075"/>
                                        </p:tgtEl>
                                        <p:attrNameLst>
                                          <p:attrName>ppt_x</p:attrName>
                                        </p:attrNameLst>
                                      </p:cBhvr>
                                      <p:tavLst>
                                        <p:tav tm="0">
                                          <p:val>
                                            <p:strVal val="#ppt_x"/>
                                          </p:val>
                                        </p:tav>
                                        <p:tav tm="100000">
                                          <p:val>
                                            <p:strVal val="#ppt_x"/>
                                          </p:val>
                                        </p:tav>
                                      </p:tavLst>
                                    </p:anim>
                                    <p:anim calcmode="lin" valueType="num">
                                      <p:cBhvr additive="base">
                                        <p:cTn id="50" dur="500" fill="hold"/>
                                        <p:tgtEl>
                                          <p:spTgt spid="3075"/>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079"/>
                                        </p:tgtEl>
                                        <p:attrNameLst>
                                          <p:attrName>style.visibility</p:attrName>
                                        </p:attrNameLst>
                                      </p:cBhvr>
                                      <p:to>
                                        <p:strVal val="visible"/>
                                      </p:to>
                                    </p:set>
                                    <p:anim calcmode="lin" valueType="num">
                                      <p:cBhvr additive="base">
                                        <p:cTn id="55" dur="500" fill="hold"/>
                                        <p:tgtEl>
                                          <p:spTgt spid="3079"/>
                                        </p:tgtEl>
                                        <p:attrNameLst>
                                          <p:attrName>ppt_x</p:attrName>
                                        </p:attrNameLst>
                                      </p:cBhvr>
                                      <p:tavLst>
                                        <p:tav tm="0">
                                          <p:val>
                                            <p:strVal val="#ppt_x"/>
                                          </p:val>
                                        </p:tav>
                                        <p:tav tm="100000">
                                          <p:val>
                                            <p:strVal val="#ppt_x"/>
                                          </p:val>
                                        </p:tav>
                                      </p:tavLst>
                                    </p:anim>
                                    <p:anim calcmode="lin" valueType="num">
                                      <p:cBhvr additive="base">
                                        <p:cTn id="56" dur="500" fill="hold"/>
                                        <p:tgtEl>
                                          <p:spTgt spid="3079"/>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3076"/>
                                        </p:tgtEl>
                                        <p:attrNameLst>
                                          <p:attrName>style.visibility</p:attrName>
                                        </p:attrNameLst>
                                      </p:cBhvr>
                                      <p:to>
                                        <p:strVal val="visible"/>
                                      </p:to>
                                    </p:set>
                                    <p:anim calcmode="lin" valueType="num">
                                      <p:cBhvr additive="base">
                                        <p:cTn id="61" dur="500" fill="hold"/>
                                        <p:tgtEl>
                                          <p:spTgt spid="3076"/>
                                        </p:tgtEl>
                                        <p:attrNameLst>
                                          <p:attrName>ppt_x</p:attrName>
                                        </p:attrNameLst>
                                      </p:cBhvr>
                                      <p:tavLst>
                                        <p:tav tm="0">
                                          <p:val>
                                            <p:strVal val="#ppt_x"/>
                                          </p:val>
                                        </p:tav>
                                        <p:tav tm="100000">
                                          <p:val>
                                            <p:strVal val="#ppt_x"/>
                                          </p:val>
                                        </p:tav>
                                      </p:tavLst>
                                    </p:anim>
                                    <p:anim calcmode="lin" valueType="num">
                                      <p:cBhvr additive="base">
                                        <p:cTn id="62" dur="500" fill="hold"/>
                                        <p:tgtEl>
                                          <p:spTgt spid="3076"/>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7" presetClass="entr" presetSubtype="4" fill="hold" nodeType="clickEffect">
                                  <p:stCondLst>
                                    <p:cond delay="0"/>
                                  </p:stCondLst>
                                  <p:childTnLst>
                                    <p:set>
                                      <p:cBhvr>
                                        <p:cTn id="66" dur="1" fill="hold">
                                          <p:stCondLst>
                                            <p:cond delay="0"/>
                                          </p:stCondLst>
                                        </p:cTn>
                                        <p:tgtEl>
                                          <p:spTgt spid="1029"/>
                                        </p:tgtEl>
                                        <p:attrNameLst>
                                          <p:attrName>style.visibility</p:attrName>
                                        </p:attrNameLst>
                                      </p:cBhvr>
                                      <p:to>
                                        <p:strVal val="visible"/>
                                      </p:to>
                                    </p:set>
                                    <p:anim calcmode="lin" valueType="num">
                                      <p:cBhvr additive="base">
                                        <p:cTn id="67" dur="1000" fill="hold"/>
                                        <p:tgtEl>
                                          <p:spTgt spid="1029"/>
                                        </p:tgtEl>
                                        <p:attrNameLst>
                                          <p:attrName>ppt_x</p:attrName>
                                        </p:attrNameLst>
                                      </p:cBhvr>
                                      <p:tavLst>
                                        <p:tav tm="0">
                                          <p:val>
                                            <p:strVal val="#ppt_x"/>
                                          </p:val>
                                        </p:tav>
                                        <p:tav tm="100000">
                                          <p:val>
                                            <p:strVal val="#ppt_x"/>
                                          </p:val>
                                        </p:tav>
                                      </p:tavLst>
                                    </p:anim>
                                    <p:anim calcmode="lin" valueType="num">
                                      <p:cBhvr additive="base">
                                        <p:cTn id="68" dur="1000" fill="hold"/>
                                        <p:tgtEl>
                                          <p:spTgt spid="1029"/>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7" presetClass="entr" presetSubtype="4" fill="hold" nodeType="clickEffect">
                                  <p:stCondLst>
                                    <p:cond delay="0"/>
                                  </p:stCondLst>
                                  <p:childTnLst>
                                    <p:set>
                                      <p:cBhvr>
                                        <p:cTn id="72" dur="1" fill="hold">
                                          <p:stCondLst>
                                            <p:cond delay="0"/>
                                          </p:stCondLst>
                                        </p:cTn>
                                        <p:tgtEl>
                                          <p:spTgt spid="1027"/>
                                        </p:tgtEl>
                                        <p:attrNameLst>
                                          <p:attrName>style.visibility</p:attrName>
                                        </p:attrNameLst>
                                      </p:cBhvr>
                                      <p:to>
                                        <p:strVal val="visible"/>
                                      </p:to>
                                    </p:set>
                                    <p:anim calcmode="lin" valueType="num">
                                      <p:cBhvr additive="base">
                                        <p:cTn id="73" dur="1000" fill="hold"/>
                                        <p:tgtEl>
                                          <p:spTgt spid="1027"/>
                                        </p:tgtEl>
                                        <p:attrNameLst>
                                          <p:attrName>ppt_x</p:attrName>
                                        </p:attrNameLst>
                                      </p:cBhvr>
                                      <p:tavLst>
                                        <p:tav tm="0">
                                          <p:val>
                                            <p:strVal val="#ppt_x"/>
                                          </p:val>
                                        </p:tav>
                                        <p:tav tm="100000">
                                          <p:val>
                                            <p:strVal val="#ppt_x"/>
                                          </p:val>
                                        </p:tav>
                                      </p:tavLst>
                                    </p:anim>
                                    <p:anim calcmode="lin" valueType="num">
                                      <p:cBhvr additive="base">
                                        <p:cTn id="74" dur="1000" fill="hold"/>
                                        <p:tgtEl>
                                          <p:spTgt spid="1027"/>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7" presetClass="entr" presetSubtype="4" fill="hold" nodeType="clickEffect">
                                  <p:stCondLst>
                                    <p:cond delay="0"/>
                                  </p:stCondLst>
                                  <p:childTnLst>
                                    <p:set>
                                      <p:cBhvr>
                                        <p:cTn id="78" dur="1" fill="hold">
                                          <p:stCondLst>
                                            <p:cond delay="0"/>
                                          </p:stCondLst>
                                        </p:cTn>
                                        <p:tgtEl>
                                          <p:spTgt spid="1028"/>
                                        </p:tgtEl>
                                        <p:attrNameLst>
                                          <p:attrName>style.visibility</p:attrName>
                                        </p:attrNameLst>
                                      </p:cBhvr>
                                      <p:to>
                                        <p:strVal val="visible"/>
                                      </p:to>
                                    </p:set>
                                    <p:anim calcmode="lin" valueType="num">
                                      <p:cBhvr additive="base">
                                        <p:cTn id="79" dur="1000" fill="hold"/>
                                        <p:tgtEl>
                                          <p:spTgt spid="1028"/>
                                        </p:tgtEl>
                                        <p:attrNameLst>
                                          <p:attrName>ppt_x</p:attrName>
                                        </p:attrNameLst>
                                      </p:cBhvr>
                                      <p:tavLst>
                                        <p:tav tm="0">
                                          <p:val>
                                            <p:strVal val="#ppt_x"/>
                                          </p:val>
                                        </p:tav>
                                        <p:tav tm="100000">
                                          <p:val>
                                            <p:strVal val="#ppt_x"/>
                                          </p:val>
                                        </p:tav>
                                      </p:tavLst>
                                    </p:anim>
                                    <p:anim calcmode="lin" valueType="num">
                                      <p:cBhvr additive="base">
                                        <p:cTn id="80" dur="1000" fill="hold"/>
                                        <p:tgtEl>
                                          <p:spTgt spid="1028"/>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nodeType="clickEffect">
                                  <p:stCondLst>
                                    <p:cond delay="0"/>
                                  </p:stCondLst>
                                  <p:childTnLst>
                                    <p:set>
                                      <p:cBhvr>
                                        <p:cTn id="84" dur="1" fill="hold">
                                          <p:stCondLst>
                                            <p:cond delay="0"/>
                                          </p:stCondLst>
                                        </p:cTn>
                                        <p:tgtEl>
                                          <p:spTgt spid="3077"/>
                                        </p:tgtEl>
                                        <p:attrNameLst>
                                          <p:attrName>style.visibility</p:attrName>
                                        </p:attrNameLst>
                                      </p:cBhvr>
                                      <p:to>
                                        <p:strVal val="visible"/>
                                      </p:to>
                                    </p:set>
                                    <p:anim calcmode="lin" valueType="num">
                                      <p:cBhvr additive="base">
                                        <p:cTn id="85" dur="500" fill="hold"/>
                                        <p:tgtEl>
                                          <p:spTgt spid="3077"/>
                                        </p:tgtEl>
                                        <p:attrNameLst>
                                          <p:attrName>ppt_x</p:attrName>
                                        </p:attrNameLst>
                                      </p:cBhvr>
                                      <p:tavLst>
                                        <p:tav tm="0">
                                          <p:val>
                                            <p:strVal val="#ppt_x"/>
                                          </p:val>
                                        </p:tav>
                                        <p:tav tm="100000">
                                          <p:val>
                                            <p:strVal val="#ppt_x"/>
                                          </p:val>
                                        </p:tav>
                                      </p:tavLst>
                                    </p:anim>
                                    <p:anim calcmode="lin" valueType="num">
                                      <p:cBhvr additive="base">
                                        <p:cTn id="86" dur="500" fill="hold"/>
                                        <p:tgtEl>
                                          <p:spTgt spid="3077"/>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7" presetClass="entr" presetSubtype="4" fill="hold" nodeType="clickEffect">
                                  <p:stCondLst>
                                    <p:cond delay="0"/>
                                  </p:stCondLst>
                                  <p:childTnLst>
                                    <p:set>
                                      <p:cBhvr>
                                        <p:cTn id="90" dur="1" fill="hold">
                                          <p:stCondLst>
                                            <p:cond delay="0"/>
                                          </p:stCondLst>
                                        </p:cTn>
                                        <p:tgtEl>
                                          <p:spTgt spid="2"/>
                                        </p:tgtEl>
                                        <p:attrNameLst>
                                          <p:attrName>style.visibility</p:attrName>
                                        </p:attrNameLst>
                                      </p:cBhvr>
                                      <p:to>
                                        <p:strVal val="visible"/>
                                      </p:to>
                                    </p:set>
                                    <p:anim calcmode="lin" valueType="num">
                                      <p:cBhvr additive="base">
                                        <p:cTn id="91" dur="1000" fill="hold"/>
                                        <p:tgtEl>
                                          <p:spTgt spid="2"/>
                                        </p:tgtEl>
                                        <p:attrNameLst>
                                          <p:attrName>ppt_x</p:attrName>
                                        </p:attrNameLst>
                                      </p:cBhvr>
                                      <p:tavLst>
                                        <p:tav tm="0">
                                          <p:val>
                                            <p:strVal val="#ppt_x"/>
                                          </p:val>
                                        </p:tav>
                                        <p:tav tm="100000">
                                          <p:val>
                                            <p:strVal val="#ppt_x"/>
                                          </p:val>
                                        </p:tav>
                                      </p:tavLst>
                                    </p:anim>
                                    <p:anim calcmode="lin" valueType="num">
                                      <p:cBhvr additive="base">
                                        <p:cTn id="92"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4"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a:spLocks noGrp="1"/>
          </p:cNvSpPr>
          <p:nvPr>
            <p:ph type="title"/>
          </p:nvPr>
        </p:nvSpPr>
        <p:spPr>
          <a:xfrm>
            <a:off x="251520" y="188640"/>
            <a:ext cx="8424936" cy="720080"/>
          </a:xfrm>
        </p:spPr>
        <p:style>
          <a:lnRef idx="1">
            <a:schemeClr val="accent1"/>
          </a:lnRef>
          <a:fillRef idx="2">
            <a:schemeClr val="accent1"/>
          </a:fillRef>
          <a:effectRef idx="1">
            <a:schemeClr val="accent1"/>
          </a:effectRef>
          <a:fontRef idx="minor">
            <a:schemeClr val="dk1"/>
          </a:fontRef>
        </p:style>
        <p:txBody>
          <a:bodyPr>
            <a:normAutofit fontScale="90000"/>
          </a:bodyPr>
          <a:lstStyle/>
          <a:p>
            <a:pPr algn="ctr"/>
            <a:r>
              <a:rPr lang="fr-FR" b="1" smtClean="0">
                <a:solidFill>
                  <a:schemeClr val="accent1">
                    <a:lumMod val="50000"/>
                  </a:schemeClr>
                </a:solidFill>
              </a:rPr>
              <a:t>5. </a:t>
            </a:r>
            <a:r>
              <a:rPr lang="fr-FR" b="1" dirty="0" smtClean="0">
                <a:solidFill>
                  <a:schemeClr val="accent1">
                    <a:lumMod val="50000"/>
                  </a:schemeClr>
                </a:solidFill>
              </a:rPr>
              <a:t>Evaluation de la </a:t>
            </a:r>
            <a:r>
              <a:rPr lang="fr-FR" b="1" dirty="0" err="1" smtClean="0">
                <a:solidFill>
                  <a:schemeClr val="accent1">
                    <a:lumMod val="50000"/>
                  </a:schemeClr>
                </a:solidFill>
              </a:rPr>
              <a:t>p.s.e</a:t>
            </a:r>
            <a:r>
              <a:rPr lang="fr-FR" b="1" dirty="0" smtClean="0">
                <a:solidFill>
                  <a:schemeClr val="accent1">
                    <a:lumMod val="50000"/>
                  </a:schemeClr>
                </a:solidFill>
              </a:rPr>
              <a:t>. en bac pro </a:t>
            </a:r>
            <a:endParaRPr lang="fr-FR" b="1" dirty="0">
              <a:solidFill>
                <a:schemeClr val="accent1">
                  <a:lumMod val="50000"/>
                </a:schemeClr>
              </a:solidFill>
            </a:endParaRPr>
          </a:p>
        </p:txBody>
      </p:sp>
      <p:sp>
        <p:nvSpPr>
          <p:cNvPr id="2" name="Rectangle 1"/>
          <p:cNvSpPr/>
          <p:nvPr/>
        </p:nvSpPr>
        <p:spPr>
          <a:xfrm>
            <a:off x="4932040" y="3068960"/>
            <a:ext cx="1296144" cy="3600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3" name="Rectangle 2"/>
          <p:cNvSpPr/>
          <p:nvPr/>
        </p:nvSpPr>
        <p:spPr>
          <a:xfrm>
            <a:off x="3707904" y="4005064"/>
            <a:ext cx="1224136" cy="266429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Espace réservé du contenu 6"/>
          <p:cNvSpPr>
            <a:spLocks noGrp="1"/>
          </p:cNvSpPr>
          <p:nvPr>
            <p:ph sz="quarter" idx="1"/>
          </p:nvPr>
        </p:nvSpPr>
        <p:spPr>
          <a:xfrm>
            <a:off x="323528" y="1124744"/>
            <a:ext cx="8280920" cy="5349208"/>
          </a:xfrm>
        </p:spPr>
        <p:style>
          <a:lnRef idx="1">
            <a:schemeClr val="accent4"/>
          </a:lnRef>
          <a:fillRef idx="2">
            <a:schemeClr val="accent4"/>
          </a:fillRef>
          <a:effectRef idx="1">
            <a:schemeClr val="accent4"/>
          </a:effectRef>
          <a:fontRef idx="minor">
            <a:schemeClr val="dk1"/>
          </a:fontRef>
        </p:style>
        <p:txBody>
          <a:bodyPr/>
          <a:lstStyle/>
          <a:p>
            <a:r>
              <a:rPr lang="fr-FR" sz="2400" dirty="0" smtClean="0"/>
              <a:t>Des contrôles en cours de formation en :</a:t>
            </a:r>
          </a:p>
          <a:p>
            <a:pPr marL="0" indent="0">
              <a:buNone/>
            </a:pPr>
            <a:endParaRPr lang="fr-FR" sz="2400" dirty="0" smtClean="0"/>
          </a:p>
          <a:p>
            <a:pPr lvl="1"/>
            <a:r>
              <a:rPr lang="fr-FR" sz="2000" b="1" dirty="0" smtClean="0"/>
              <a:t>1 CAP </a:t>
            </a:r>
            <a:r>
              <a:rPr lang="fr-FR" sz="2000" dirty="0" smtClean="0"/>
              <a:t>toutes sections  - Mois de mai – CCF 1 sur 10 points de 45 mn</a:t>
            </a:r>
          </a:p>
          <a:p>
            <a:pPr lvl="1"/>
            <a:r>
              <a:rPr lang="fr-FR" sz="2000" b="1" dirty="0" smtClean="0"/>
              <a:t>2 CAP </a:t>
            </a:r>
            <a:r>
              <a:rPr lang="fr-FR" sz="2000" dirty="0" smtClean="0"/>
              <a:t>toutes sections  - Mois de mai – CCF 2 sur 8 points de 45 mn avec une évaluation pratique de secourisme sur 2 points</a:t>
            </a:r>
          </a:p>
          <a:p>
            <a:pPr lvl="1"/>
            <a:r>
              <a:rPr lang="fr-FR" sz="2000" b="1" dirty="0" smtClean="0"/>
              <a:t>1 PRO </a:t>
            </a:r>
            <a:r>
              <a:rPr lang="fr-FR" sz="2000" dirty="0" smtClean="0"/>
              <a:t>:</a:t>
            </a:r>
          </a:p>
          <a:p>
            <a:pPr lvl="2"/>
            <a:r>
              <a:rPr lang="fr-FR" sz="1800" dirty="0" smtClean="0"/>
              <a:t>Soit une épreuve CCF pour la certification intermédiaire CAP sur 20 points de 45 mn</a:t>
            </a:r>
          </a:p>
          <a:p>
            <a:pPr lvl="2"/>
            <a:r>
              <a:rPr lang="fr-FR" sz="1800" dirty="0" smtClean="0"/>
              <a:t>Soit une épreuve CCF pour la certification intermédiaire CAP sur 20 points de 45 mn</a:t>
            </a:r>
          </a:p>
          <a:p>
            <a:pPr lvl="2"/>
            <a:endParaRPr lang="fr-FR" sz="1800" dirty="0" smtClean="0"/>
          </a:p>
          <a:p>
            <a:pPr lvl="0">
              <a:buClr>
                <a:srgbClr val="FE8637"/>
              </a:buClr>
            </a:pPr>
            <a:r>
              <a:rPr lang="fr-FR" sz="2400" dirty="0" smtClean="0">
                <a:solidFill>
                  <a:prstClr val="black"/>
                </a:solidFill>
              </a:rPr>
              <a:t>Une épreuve ponctuelle de 2 heures </a:t>
            </a:r>
            <a:r>
              <a:rPr lang="fr-FR" sz="2400" b="1" dirty="0" smtClean="0">
                <a:solidFill>
                  <a:prstClr val="black"/>
                </a:solidFill>
              </a:rPr>
              <a:t>T PRO</a:t>
            </a:r>
          </a:p>
          <a:p>
            <a:pPr marL="731520" lvl="2" indent="0">
              <a:buNone/>
            </a:pPr>
            <a:endParaRPr lang="fr-FR"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0" y="0"/>
            <a:ext cx="9144000" cy="69269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p:cNvSpPr>
            <a:spLocks noGrp="1"/>
          </p:cNvSpPr>
          <p:nvPr>
            <p:ph type="ctrTitle"/>
          </p:nvPr>
        </p:nvSpPr>
        <p:spPr>
          <a:xfrm>
            <a:off x="755576" y="484020"/>
            <a:ext cx="7772400" cy="663511"/>
          </a:xfrm>
        </p:spPr>
        <p:txBody>
          <a:bodyPr>
            <a:normAutofit fontScale="90000"/>
          </a:bodyPr>
          <a:lstStyle/>
          <a:p>
            <a:r>
              <a:rPr lang="fr-FR" sz="3600" dirty="0" smtClean="0">
                <a:latin typeface="Impact" pitchFamily="34" charset="0"/>
              </a:rPr>
              <a:t>    </a:t>
            </a:r>
            <a:r>
              <a:rPr lang="fr-FR" sz="1200" dirty="0" smtClean="0">
                <a:latin typeface="Impact" pitchFamily="34" charset="0"/>
              </a:rPr>
              <a:t>LYCEE DES METIERS DE L’AUTOMOBILE </a:t>
            </a:r>
            <a:r>
              <a:rPr lang="fr-FR" sz="3600" dirty="0" smtClean="0">
                <a:latin typeface="Impact" pitchFamily="34" charset="0"/>
              </a:rPr>
              <a:t/>
            </a:r>
            <a:br>
              <a:rPr lang="fr-FR" sz="3600" dirty="0" smtClean="0">
                <a:latin typeface="Impact" pitchFamily="34" charset="0"/>
              </a:rPr>
            </a:br>
            <a:r>
              <a:rPr lang="fr-FR" sz="1800" dirty="0" smtClean="0">
                <a:latin typeface="Mistral" pitchFamily="66" charset="0"/>
              </a:rPr>
              <a:t>Paul </a:t>
            </a:r>
            <a:r>
              <a:rPr lang="fr-FR" sz="1800" dirty="0" err="1" smtClean="0">
                <a:latin typeface="Mistral" pitchFamily="66" charset="0"/>
              </a:rPr>
              <a:t>Lacavé</a:t>
            </a:r>
            <a:r>
              <a:rPr lang="fr-FR" dirty="0" smtClean="0">
                <a:latin typeface="Impact" pitchFamily="34" charset="0"/>
              </a:rPr>
              <a:t/>
            </a:r>
            <a:br>
              <a:rPr lang="fr-FR" dirty="0" smtClean="0">
                <a:latin typeface="Impact" pitchFamily="34" charset="0"/>
              </a:rPr>
            </a:br>
            <a:r>
              <a:rPr lang="fr-FR" dirty="0">
                <a:latin typeface="Impact" pitchFamily="34" charset="0"/>
              </a:rPr>
              <a:t/>
            </a:r>
            <a:br>
              <a:rPr lang="fr-FR" dirty="0">
                <a:latin typeface="Impact" pitchFamily="34" charset="0"/>
              </a:rPr>
            </a:br>
            <a:endParaRPr lang="fr-FR" dirty="0">
              <a:latin typeface="Impact" pitchFamily="34" charset="0"/>
            </a:endParaRPr>
          </a:p>
        </p:txBody>
      </p:sp>
      <p:sp>
        <p:nvSpPr>
          <p:cNvPr id="10" name="Rectangle 9"/>
          <p:cNvSpPr/>
          <p:nvPr/>
        </p:nvSpPr>
        <p:spPr>
          <a:xfrm>
            <a:off x="3497885" y="121293"/>
            <a:ext cx="144016" cy="117814"/>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p:cNvSpPr/>
          <p:nvPr/>
        </p:nvSpPr>
        <p:spPr>
          <a:xfrm>
            <a:off x="5884021" y="132793"/>
            <a:ext cx="144016" cy="11781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Espace réservé du contenu 2"/>
          <p:cNvSpPr txBox="1">
            <a:spLocks/>
          </p:cNvSpPr>
          <p:nvPr/>
        </p:nvSpPr>
        <p:spPr>
          <a:xfrm>
            <a:off x="421603" y="1904059"/>
            <a:ext cx="8229600" cy="3973213"/>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endParaRPr lang="fr-FR" sz="1900" b="1" dirty="0">
              <a:solidFill>
                <a:schemeClr val="tx1"/>
              </a:solidFill>
              <a:latin typeface="Arial" panose="020B0604020202020204" pitchFamily="34" charset="0"/>
              <a:cs typeface="Arial" panose="020B0604020202020204" pitchFamily="34" charset="0"/>
            </a:endParaRPr>
          </a:p>
          <a:p>
            <a:r>
              <a:rPr lang="fr-FR" sz="1200" b="1" dirty="0">
                <a:solidFill>
                  <a:schemeClr val="tx1"/>
                </a:solidFill>
                <a:latin typeface="Arial" panose="020B0604020202020204" pitchFamily="34" charset="0"/>
                <a:cs typeface="Arial" panose="020B0604020202020204" pitchFamily="34" charset="0"/>
              </a:rPr>
              <a:t>Les dates des conseils de classe, des dates d'arrêts des notes et des réunions parents </a:t>
            </a:r>
            <a:r>
              <a:rPr lang="fr-FR" sz="1200" b="1" dirty="0" smtClean="0">
                <a:solidFill>
                  <a:schemeClr val="tx1"/>
                </a:solidFill>
                <a:latin typeface="Arial" panose="020B0604020202020204" pitchFamily="34" charset="0"/>
                <a:cs typeface="Arial" panose="020B0604020202020204" pitchFamily="34" charset="0"/>
              </a:rPr>
              <a:t>professeurs</a:t>
            </a:r>
          </a:p>
          <a:p>
            <a:endParaRPr lang="fr-FR" sz="1200" b="1" dirty="0">
              <a:solidFill>
                <a:schemeClr val="tx1"/>
              </a:solidFill>
              <a:latin typeface="Arial" panose="020B0604020202020204" pitchFamily="34" charset="0"/>
              <a:cs typeface="Arial" panose="020B0604020202020204" pitchFamily="34" charset="0"/>
            </a:endParaRPr>
          </a:p>
          <a:p>
            <a:r>
              <a:rPr lang="fr-FR" sz="2400" b="1" dirty="0" smtClean="0">
                <a:solidFill>
                  <a:schemeClr val="tx1"/>
                </a:solidFill>
                <a:latin typeface="Arial" panose="020B0604020202020204" pitchFamily="34" charset="0"/>
                <a:cs typeface="Arial" panose="020B0604020202020204" pitchFamily="34" charset="0"/>
              </a:rPr>
              <a:t>  Proposer un tableau récapitulatif</a:t>
            </a:r>
            <a:endParaRPr lang="fr-FR" sz="2400" dirty="0"/>
          </a:p>
        </p:txBody>
      </p:sp>
      <p:sp>
        <p:nvSpPr>
          <p:cNvPr id="24" name="ZoneTexte 23"/>
          <p:cNvSpPr txBox="1"/>
          <p:nvPr/>
        </p:nvSpPr>
        <p:spPr>
          <a:xfrm>
            <a:off x="1763687" y="980728"/>
            <a:ext cx="6887515" cy="923330"/>
          </a:xfrm>
          <a:prstGeom prst="rect">
            <a:avLst/>
          </a:prstGeom>
          <a:noFill/>
        </p:spPr>
        <p:txBody>
          <a:bodyPr wrap="square" rtlCol="0">
            <a:spAutoFit/>
          </a:bodyPr>
          <a:lstStyle/>
          <a:p>
            <a:pPr algn="ctr"/>
            <a:r>
              <a:rPr lang="fr-FR" sz="5400" dirty="0" smtClean="0">
                <a:latin typeface="Mistral" pitchFamily="66" charset="0"/>
              </a:rPr>
              <a:t>Calendrier pédagogique</a:t>
            </a:r>
            <a:endParaRPr lang="fr-FR" sz="5400" dirty="0">
              <a:latin typeface="Mistral" pitchFamily="66" charset="0"/>
            </a:endParaRPr>
          </a:p>
        </p:txBody>
      </p:sp>
      <p:pic>
        <p:nvPicPr>
          <p:cNvPr id="5" name="Image 4"/>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944538" y="731809"/>
            <a:ext cx="1350268" cy="1350268"/>
          </a:xfrm>
          <a:prstGeom prst="rect">
            <a:avLst/>
          </a:prstGeom>
        </p:spPr>
      </p:pic>
    </p:spTree>
    <p:extLst>
      <p:ext uri="{BB962C8B-B14F-4D97-AF65-F5344CB8AC3E}">
        <p14:creationId xmlns="" xmlns:p14="http://schemas.microsoft.com/office/powerpoint/2010/main" val="345244731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0" y="0"/>
            <a:ext cx="9144000" cy="69269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p:cNvSpPr>
            <a:spLocks noGrp="1"/>
          </p:cNvSpPr>
          <p:nvPr>
            <p:ph type="ctrTitle"/>
          </p:nvPr>
        </p:nvSpPr>
        <p:spPr>
          <a:xfrm>
            <a:off x="755576" y="484020"/>
            <a:ext cx="7772400" cy="663511"/>
          </a:xfrm>
        </p:spPr>
        <p:txBody>
          <a:bodyPr>
            <a:normAutofit fontScale="90000"/>
          </a:bodyPr>
          <a:lstStyle/>
          <a:p>
            <a:r>
              <a:rPr lang="fr-FR" sz="3600" dirty="0" smtClean="0">
                <a:latin typeface="Impact" pitchFamily="34" charset="0"/>
              </a:rPr>
              <a:t>    </a:t>
            </a:r>
            <a:r>
              <a:rPr lang="fr-FR" sz="1200" dirty="0" smtClean="0">
                <a:latin typeface="Impact" pitchFamily="34" charset="0"/>
              </a:rPr>
              <a:t>LYCEE DES METIERS DE L’AUTOMOBILE </a:t>
            </a:r>
            <a:r>
              <a:rPr lang="fr-FR" sz="3600" dirty="0" smtClean="0">
                <a:latin typeface="Impact" pitchFamily="34" charset="0"/>
              </a:rPr>
              <a:t/>
            </a:r>
            <a:br>
              <a:rPr lang="fr-FR" sz="3600" dirty="0" smtClean="0">
                <a:latin typeface="Impact" pitchFamily="34" charset="0"/>
              </a:rPr>
            </a:br>
            <a:r>
              <a:rPr lang="fr-FR" sz="1800" dirty="0" smtClean="0">
                <a:latin typeface="Mistral" pitchFamily="66" charset="0"/>
              </a:rPr>
              <a:t>Paul </a:t>
            </a:r>
            <a:r>
              <a:rPr lang="fr-FR" sz="1800" dirty="0" err="1" smtClean="0">
                <a:latin typeface="Mistral" pitchFamily="66" charset="0"/>
              </a:rPr>
              <a:t>Lacavé</a:t>
            </a:r>
            <a:r>
              <a:rPr lang="fr-FR" dirty="0" smtClean="0">
                <a:latin typeface="Impact" pitchFamily="34" charset="0"/>
              </a:rPr>
              <a:t/>
            </a:r>
            <a:br>
              <a:rPr lang="fr-FR" dirty="0" smtClean="0">
                <a:latin typeface="Impact" pitchFamily="34" charset="0"/>
              </a:rPr>
            </a:br>
            <a:r>
              <a:rPr lang="fr-FR" dirty="0">
                <a:latin typeface="Impact" pitchFamily="34" charset="0"/>
              </a:rPr>
              <a:t/>
            </a:r>
            <a:br>
              <a:rPr lang="fr-FR" dirty="0">
                <a:latin typeface="Impact" pitchFamily="34" charset="0"/>
              </a:rPr>
            </a:br>
            <a:endParaRPr lang="fr-FR" dirty="0">
              <a:latin typeface="Impact" pitchFamily="34" charset="0"/>
            </a:endParaRPr>
          </a:p>
        </p:txBody>
      </p:sp>
      <p:sp>
        <p:nvSpPr>
          <p:cNvPr id="10" name="Rectangle 9"/>
          <p:cNvSpPr/>
          <p:nvPr/>
        </p:nvSpPr>
        <p:spPr>
          <a:xfrm>
            <a:off x="3497885" y="121293"/>
            <a:ext cx="144016" cy="117814"/>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p:cNvSpPr/>
          <p:nvPr/>
        </p:nvSpPr>
        <p:spPr>
          <a:xfrm>
            <a:off x="5884021" y="132793"/>
            <a:ext cx="144016" cy="11781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Espace réservé du contenu 2"/>
          <p:cNvSpPr txBox="1">
            <a:spLocks/>
          </p:cNvSpPr>
          <p:nvPr/>
        </p:nvSpPr>
        <p:spPr>
          <a:xfrm>
            <a:off x="421603" y="1904059"/>
            <a:ext cx="8229600" cy="4693293"/>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fr-FR" sz="1400" b="1" dirty="0" smtClean="0">
                <a:solidFill>
                  <a:schemeClr val="tx1"/>
                </a:solidFill>
                <a:latin typeface="Arial" panose="020B0604020202020204" pitchFamily="34" charset="0"/>
                <a:cs typeface="Arial" panose="020B0604020202020204" pitchFamily="34" charset="0"/>
              </a:rPr>
              <a:t>La journée de l’élégance </a:t>
            </a:r>
          </a:p>
          <a:p>
            <a:r>
              <a:rPr lang="fr-FR" sz="1400" dirty="0" smtClean="0">
                <a:solidFill>
                  <a:schemeClr val="tx1"/>
                </a:solidFill>
                <a:latin typeface="Arial" panose="020B0604020202020204" pitchFamily="34" charset="0"/>
                <a:cs typeface="Arial" panose="020B0604020202020204" pitchFamily="34" charset="0"/>
              </a:rPr>
              <a:t>Manifestation organisée par les membres du C.V.L </a:t>
            </a:r>
            <a:r>
              <a:rPr lang="fr-FR" sz="1400" i="1" dirty="0" smtClean="0">
                <a:solidFill>
                  <a:schemeClr val="tx1"/>
                </a:solidFill>
                <a:latin typeface="Arial" panose="020B0604020202020204" pitchFamily="34" charset="0"/>
                <a:cs typeface="Arial" panose="020B0604020202020204" pitchFamily="34" charset="0"/>
              </a:rPr>
              <a:t>(citer noms et classes) </a:t>
            </a:r>
            <a:r>
              <a:rPr lang="fr-FR" sz="1400" dirty="0" smtClean="0">
                <a:solidFill>
                  <a:schemeClr val="tx1"/>
                </a:solidFill>
                <a:latin typeface="Arial" panose="020B0604020202020204" pitchFamily="34" charset="0"/>
                <a:cs typeface="Arial" panose="020B0604020202020204" pitchFamily="34" charset="0"/>
              </a:rPr>
              <a:t>et encadrée par Mme CHAILLY, la C.P.E</a:t>
            </a:r>
          </a:p>
          <a:p>
            <a:r>
              <a:rPr lang="fr-FR" sz="1400" i="1" dirty="0" smtClean="0">
                <a:solidFill>
                  <a:schemeClr val="tx1"/>
                </a:solidFill>
                <a:latin typeface="Arial" panose="020B0604020202020204" pitchFamily="34" charset="0"/>
                <a:cs typeface="Arial" panose="020B0604020202020204" pitchFamily="34" charset="0"/>
              </a:rPr>
              <a:t>(mettre photos + commentaires) </a:t>
            </a:r>
          </a:p>
          <a:p>
            <a:endParaRPr lang="fr-FR" sz="1400" i="1" dirty="0">
              <a:solidFill>
                <a:schemeClr val="tx1"/>
              </a:solidFill>
              <a:latin typeface="Arial" panose="020B0604020202020204" pitchFamily="34" charset="0"/>
              <a:cs typeface="Arial" panose="020B0604020202020204" pitchFamily="34" charset="0"/>
            </a:endParaRPr>
          </a:p>
          <a:p>
            <a:r>
              <a:rPr lang="fr-FR" sz="1400" b="1" dirty="0" smtClean="0">
                <a:solidFill>
                  <a:schemeClr val="tx1"/>
                </a:solidFill>
                <a:latin typeface="Arial" panose="020B0604020202020204" pitchFamily="34" charset="0"/>
                <a:cs typeface="Arial" panose="020B0604020202020204" pitchFamily="34" charset="0"/>
              </a:rPr>
              <a:t>FEST’VAL</a:t>
            </a:r>
            <a:endParaRPr lang="fr-FR" sz="1400" b="1" dirty="0">
              <a:solidFill>
                <a:schemeClr val="tx1"/>
              </a:solidFill>
              <a:latin typeface="Arial" panose="020B0604020202020204" pitchFamily="34" charset="0"/>
              <a:cs typeface="Arial" panose="020B0604020202020204" pitchFamily="34" charset="0"/>
            </a:endParaRPr>
          </a:p>
          <a:p>
            <a:r>
              <a:rPr lang="fr-FR" sz="1400" dirty="0">
                <a:solidFill>
                  <a:schemeClr val="tx1"/>
                </a:solidFill>
                <a:latin typeface="Arial" panose="020B0604020202020204" pitchFamily="34" charset="0"/>
                <a:cs typeface="Arial" panose="020B0604020202020204" pitchFamily="34" charset="0"/>
              </a:rPr>
              <a:t>Manifestation organisée par </a:t>
            </a:r>
            <a:r>
              <a:rPr lang="fr-FR" sz="1400" dirty="0" smtClean="0">
                <a:solidFill>
                  <a:schemeClr val="tx1"/>
                </a:solidFill>
                <a:latin typeface="Arial" panose="020B0604020202020204" pitchFamily="34" charset="0"/>
                <a:cs typeface="Arial" panose="020B0604020202020204" pitchFamily="34" charset="0"/>
              </a:rPr>
              <a:t>la troupe « MOOV’JENN)</a:t>
            </a:r>
            <a:r>
              <a:rPr lang="fr-FR" sz="1400" i="1" dirty="0" smtClean="0">
                <a:solidFill>
                  <a:schemeClr val="tx1"/>
                </a:solidFill>
                <a:latin typeface="Arial" panose="020B0604020202020204" pitchFamily="34" charset="0"/>
                <a:cs typeface="Arial" panose="020B0604020202020204" pitchFamily="34" charset="0"/>
              </a:rPr>
              <a:t>(citer noms </a:t>
            </a:r>
            <a:r>
              <a:rPr lang="fr-FR" sz="1400" i="1" dirty="0">
                <a:solidFill>
                  <a:schemeClr val="tx1"/>
                </a:solidFill>
                <a:latin typeface="Arial" panose="020B0604020202020204" pitchFamily="34" charset="0"/>
                <a:cs typeface="Arial" panose="020B0604020202020204" pitchFamily="34" charset="0"/>
              </a:rPr>
              <a:t>citer noms et classes</a:t>
            </a:r>
            <a:r>
              <a:rPr lang="fr-FR" sz="1400" i="1" dirty="0" smtClean="0">
                <a:solidFill>
                  <a:schemeClr val="tx1"/>
                </a:solidFill>
                <a:latin typeface="Arial" panose="020B0604020202020204" pitchFamily="34" charset="0"/>
                <a:cs typeface="Arial" panose="020B0604020202020204" pitchFamily="34" charset="0"/>
              </a:rPr>
              <a:t>)  </a:t>
            </a:r>
            <a:r>
              <a:rPr lang="fr-FR" sz="1400" dirty="0" smtClean="0">
                <a:solidFill>
                  <a:schemeClr val="tx1"/>
                </a:solidFill>
                <a:latin typeface="Arial" panose="020B0604020202020204" pitchFamily="34" charset="0"/>
                <a:cs typeface="Arial" panose="020B0604020202020204" pitchFamily="34" charset="0"/>
              </a:rPr>
              <a:t>et </a:t>
            </a:r>
            <a:r>
              <a:rPr lang="fr-FR" sz="1400" dirty="0">
                <a:solidFill>
                  <a:schemeClr val="tx1"/>
                </a:solidFill>
                <a:latin typeface="Arial" panose="020B0604020202020204" pitchFamily="34" charset="0"/>
                <a:cs typeface="Arial" panose="020B0604020202020204" pitchFamily="34" charset="0"/>
              </a:rPr>
              <a:t>encadrée par </a:t>
            </a:r>
            <a:r>
              <a:rPr lang="fr-FR" sz="1400" dirty="0" smtClean="0">
                <a:solidFill>
                  <a:schemeClr val="tx1"/>
                </a:solidFill>
                <a:latin typeface="Arial" panose="020B0604020202020204" pitchFamily="34" charset="0"/>
                <a:cs typeface="Arial" panose="020B0604020202020204" pitchFamily="34" charset="0"/>
              </a:rPr>
              <a:t>M. JASONNE, professeur vente commerce</a:t>
            </a:r>
            <a:endParaRPr lang="fr-FR" sz="1400" dirty="0">
              <a:solidFill>
                <a:schemeClr val="tx1"/>
              </a:solidFill>
              <a:latin typeface="Arial" panose="020B0604020202020204" pitchFamily="34" charset="0"/>
              <a:cs typeface="Arial" panose="020B0604020202020204" pitchFamily="34" charset="0"/>
            </a:endParaRPr>
          </a:p>
          <a:p>
            <a:r>
              <a:rPr lang="fr-FR" sz="1400" i="1" dirty="0">
                <a:solidFill>
                  <a:schemeClr val="tx1"/>
                </a:solidFill>
                <a:latin typeface="Arial" panose="020B0604020202020204" pitchFamily="34" charset="0"/>
                <a:cs typeface="Arial" panose="020B0604020202020204" pitchFamily="34" charset="0"/>
              </a:rPr>
              <a:t>(mettre photos + commentaires) </a:t>
            </a:r>
            <a:endParaRPr lang="fr-FR" sz="1400" i="1" dirty="0" smtClean="0">
              <a:solidFill>
                <a:schemeClr val="tx1"/>
              </a:solidFill>
              <a:latin typeface="Arial" panose="020B0604020202020204" pitchFamily="34" charset="0"/>
              <a:cs typeface="Arial" panose="020B0604020202020204" pitchFamily="34" charset="0"/>
            </a:endParaRPr>
          </a:p>
          <a:p>
            <a:endParaRPr lang="fr-FR" sz="1400" i="1" dirty="0">
              <a:solidFill>
                <a:schemeClr val="tx1"/>
              </a:solidFill>
              <a:latin typeface="Arial" panose="020B0604020202020204" pitchFamily="34" charset="0"/>
              <a:cs typeface="Arial" panose="020B0604020202020204" pitchFamily="34" charset="0"/>
            </a:endParaRPr>
          </a:p>
          <a:p>
            <a:r>
              <a:rPr lang="fr-FR" sz="1400" b="1" dirty="0">
                <a:solidFill>
                  <a:schemeClr val="tx1"/>
                </a:solidFill>
                <a:latin typeface="Arial" panose="020B0604020202020204" pitchFamily="34" charset="0"/>
                <a:cs typeface="Arial" panose="020B0604020202020204" pitchFamily="34" charset="0"/>
              </a:rPr>
              <a:t> </a:t>
            </a:r>
            <a:r>
              <a:rPr lang="fr-FR" sz="1400" b="1" dirty="0" smtClean="0">
                <a:solidFill>
                  <a:schemeClr val="tx1"/>
                </a:solidFill>
                <a:latin typeface="Arial" panose="020B0604020202020204" pitchFamily="34" charset="0"/>
                <a:cs typeface="Arial" panose="020B0604020202020204" pitchFamily="34" charset="0"/>
              </a:rPr>
              <a:t>Journée </a:t>
            </a:r>
            <a:r>
              <a:rPr lang="fr-FR" sz="1400" b="1" dirty="0">
                <a:solidFill>
                  <a:schemeClr val="tx1"/>
                </a:solidFill>
                <a:latin typeface="Arial" panose="020B0604020202020204" pitchFamily="34" charset="0"/>
                <a:cs typeface="Arial" panose="020B0604020202020204" pitchFamily="34" charset="0"/>
              </a:rPr>
              <a:t>de lutte contre le SIDA </a:t>
            </a:r>
            <a:endParaRPr lang="fr-FR" sz="1400" b="1" dirty="0" smtClean="0">
              <a:solidFill>
                <a:schemeClr val="tx1"/>
              </a:solidFill>
              <a:latin typeface="Arial" panose="020B0604020202020204" pitchFamily="34" charset="0"/>
              <a:cs typeface="Arial" panose="020B0604020202020204" pitchFamily="34" charset="0"/>
            </a:endParaRPr>
          </a:p>
          <a:p>
            <a:r>
              <a:rPr lang="fr-FR" sz="1400" dirty="0" smtClean="0">
                <a:solidFill>
                  <a:schemeClr val="tx1"/>
                </a:solidFill>
                <a:latin typeface="Arial" panose="020B0604020202020204" pitchFamily="34" charset="0"/>
                <a:cs typeface="Arial" panose="020B0604020202020204" pitchFamily="34" charset="0"/>
              </a:rPr>
              <a:t>Manifestation organisée par </a:t>
            </a:r>
            <a:r>
              <a:rPr lang="fr-FR" sz="1400" dirty="0">
                <a:solidFill>
                  <a:schemeClr val="tx1"/>
                </a:solidFill>
                <a:latin typeface="Arial" panose="020B0604020202020204" pitchFamily="34" charset="0"/>
                <a:cs typeface="Arial" panose="020B0604020202020204" pitchFamily="34" charset="0"/>
              </a:rPr>
              <a:t>les membres du C.V.L </a:t>
            </a:r>
            <a:r>
              <a:rPr lang="fr-FR" sz="1400" i="1" dirty="0">
                <a:solidFill>
                  <a:schemeClr val="tx1"/>
                </a:solidFill>
                <a:latin typeface="Arial" panose="020B0604020202020204" pitchFamily="34" charset="0"/>
                <a:cs typeface="Arial" panose="020B0604020202020204" pitchFamily="34" charset="0"/>
              </a:rPr>
              <a:t>(citer noms et classes) </a:t>
            </a:r>
            <a:r>
              <a:rPr lang="fr-FR" sz="1400" dirty="0">
                <a:solidFill>
                  <a:schemeClr val="tx1"/>
                </a:solidFill>
                <a:latin typeface="Arial" panose="020B0604020202020204" pitchFamily="34" charset="0"/>
                <a:cs typeface="Arial" panose="020B0604020202020204" pitchFamily="34" charset="0"/>
              </a:rPr>
              <a:t>et encadrée par </a:t>
            </a:r>
            <a:r>
              <a:rPr lang="fr-FR" sz="1400" dirty="0" smtClean="0">
                <a:solidFill>
                  <a:schemeClr val="tx1"/>
                </a:solidFill>
                <a:latin typeface="Arial" panose="020B0604020202020204" pitchFamily="34" charset="0"/>
                <a:cs typeface="Arial" panose="020B0604020202020204" pitchFamily="34" charset="0"/>
              </a:rPr>
              <a:t>Mmes </a:t>
            </a:r>
            <a:r>
              <a:rPr lang="fr-FR" sz="1400" dirty="0">
                <a:solidFill>
                  <a:schemeClr val="tx1"/>
                </a:solidFill>
                <a:latin typeface="Arial" panose="020B0604020202020204" pitchFamily="34" charset="0"/>
                <a:cs typeface="Arial" panose="020B0604020202020204" pitchFamily="34" charset="0"/>
              </a:rPr>
              <a:t>CHAILLY, la </a:t>
            </a:r>
            <a:r>
              <a:rPr lang="fr-FR" sz="1400" dirty="0" smtClean="0">
                <a:solidFill>
                  <a:schemeClr val="tx1"/>
                </a:solidFill>
                <a:latin typeface="Arial" panose="020B0604020202020204" pitchFamily="34" charset="0"/>
                <a:cs typeface="Arial" panose="020B0604020202020204" pitchFamily="34" charset="0"/>
              </a:rPr>
              <a:t>C.P.E et RODRIGUEZ, l’infirmière</a:t>
            </a:r>
            <a:endParaRPr lang="fr-FR" sz="1400" dirty="0">
              <a:solidFill>
                <a:schemeClr val="tx1"/>
              </a:solidFill>
              <a:latin typeface="Arial" panose="020B0604020202020204" pitchFamily="34" charset="0"/>
              <a:cs typeface="Arial" panose="020B0604020202020204" pitchFamily="34" charset="0"/>
            </a:endParaRPr>
          </a:p>
          <a:p>
            <a:r>
              <a:rPr lang="fr-FR" sz="1400" i="1" dirty="0" smtClean="0">
                <a:solidFill>
                  <a:schemeClr val="tx1"/>
                </a:solidFill>
                <a:latin typeface="Arial" panose="020B0604020202020204" pitchFamily="34" charset="0"/>
                <a:cs typeface="Arial" panose="020B0604020202020204" pitchFamily="34" charset="0"/>
              </a:rPr>
              <a:t>(</a:t>
            </a:r>
            <a:r>
              <a:rPr lang="fr-FR" sz="1400" i="1" dirty="0">
                <a:solidFill>
                  <a:schemeClr val="tx1"/>
                </a:solidFill>
                <a:latin typeface="Arial" panose="020B0604020202020204" pitchFamily="34" charset="0"/>
                <a:cs typeface="Arial" panose="020B0604020202020204" pitchFamily="34" charset="0"/>
              </a:rPr>
              <a:t>mettre photos + commentaires) </a:t>
            </a:r>
          </a:p>
          <a:p>
            <a:endParaRPr lang="fr-FR" sz="2000" i="1" dirty="0" smtClean="0">
              <a:solidFill>
                <a:schemeClr val="tx1"/>
              </a:solidFill>
              <a:latin typeface="Arial" panose="020B0604020202020204" pitchFamily="34" charset="0"/>
              <a:cs typeface="Arial" panose="020B0604020202020204" pitchFamily="34" charset="0"/>
            </a:endParaRPr>
          </a:p>
        </p:txBody>
      </p:sp>
      <p:sp>
        <p:nvSpPr>
          <p:cNvPr id="24" name="ZoneTexte 23"/>
          <p:cNvSpPr txBox="1"/>
          <p:nvPr/>
        </p:nvSpPr>
        <p:spPr>
          <a:xfrm>
            <a:off x="1763687" y="980728"/>
            <a:ext cx="6887515" cy="923330"/>
          </a:xfrm>
          <a:prstGeom prst="rect">
            <a:avLst/>
          </a:prstGeom>
          <a:noFill/>
        </p:spPr>
        <p:txBody>
          <a:bodyPr wrap="square" rtlCol="0">
            <a:spAutoFit/>
          </a:bodyPr>
          <a:lstStyle/>
          <a:p>
            <a:pPr algn="ctr"/>
            <a:r>
              <a:rPr lang="fr-FR" sz="5400" dirty="0" smtClean="0">
                <a:latin typeface="Mistral" pitchFamily="66" charset="0"/>
              </a:rPr>
              <a:t>Evènements du lycée</a:t>
            </a:r>
            <a:endParaRPr lang="fr-FR" sz="5400" dirty="0">
              <a:latin typeface="Mistral" pitchFamily="66" charset="0"/>
            </a:endParaRPr>
          </a:p>
        </p:txBody>
      </p:sp>
      <p:pic>
        <p:nvPicPr>
          <p:cNvPr id="5" name="Image 4"/>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944538" y="731809"/>
            <a:ext cx="1350268" cy="1350268"/>
          </a:xfrm>
          <a:prstGeom prst="rect">
            <a:avLst/>
          </a:prstGeom>
        </p:spPr>
      </p:pic>
      <p:sp>
        <p:nvSpPr>
          <p:cNvPr id="9" name="Rectangle 8"/>
          <p:cNvSpPr/>
          <p:nvPr/>
        </p:nvSpPr>
        <p:spPr>
          <a:xfrm>
            <a:off x="395536" y="0"/>
            <a:ext cx="2736304" cy="7200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ONGLET EVENEMENTS</a:t>
            </a:r>
            <a:endParaRPr lang="fr-FR" dirty="0"/>
          </a:p>
        </p:txBody>
      </p:sp>
    </p:spTree>
    <p:extLst>
      <p:ext uri="{BB962C8B-B14F-4D97-AF65-F5344CB8AC3E}">
        <p14:creationId xmlns="" xmlns:p14="http://schemas.microsoft.com/office/powerpoint/2010/main" val="199487845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0" y="0"/>
            <a:ext cx="9144000" cy="69269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p:cNvSpPr>
            <a:spLocks noGrp="1"/>
          </p:cNvSpPr>
          <p:nvPr>
            <p:ph type="ctrTitle"/>
          </p:nvPr>
        </p:nvSpPr>
        <p:spPr>
          <a:xfrm>
            <a:off x="755576" y="484020"/>
            <a:ext cx="7772400" cy="663511"/>
          </a:xfrm>
        </p:spPr>
        <p:txBody>
          <a:bodyPr>
            <a:normAutofit fontScale="90000"/>
          </a:bodyPr>
          <a:lstStyle/>
          <a:p>
            <a:r>
              <a:rPr lang="fr-FR" sz="3600" dirty="0" smtClean="0">
                <a:latin typeface="Impact" pitchFamily="34" charset="0"/>
              </a:rPr>
              <a:t>    </a:t>
            </a:r>
            <a:r>
              <a:rPr lang="fr-FR" sz="1200" dirty="0" smtClean="0">
                <a:latin typeface="Impact" pitchFamily="34" charset="0"/>
              </a:rPr>
              <a:t>LYCEE DES METIERS DE L’AUTOMOBILE </a:t>
            </a:r>
            <a:r>
              <a:rPr lang="fr-FR" sz="3600" dirty="0" smtClean="0">
                <a:latin typeface="Impact" pitchFamily="34" charset="0"/>
              </a:rPr>
              <a:t/>
            </a:r>
            <a:br>
              <a:rPr lang="fr-FR" sz="3600" dirty="0" smtClean="0">
                <a:latin typeface="Impact" pitchFamily="34" charset="0"/>
              </a:rPr>
            </a:br>
            <a:r>
              <a:rPr lang="fr-FR" sz="1800" dirty="0" smtClean="0">
                <a:latin typeface="Mistral" pitchFamily="66" charset="0"/>
              </a:rPr>
              <a:t>Paul </a:t>
            </a:r>
            <a:r>
              <a:rPr lang="fr-FR" sz="1800" dirty="0" err="1" smtClean="0">
                <a:latin typeface="Mistral" pitchFamily="66" charset="0"/>
              </a:rPr>
              <a:t>Lacavé</a:t>
            </a:r>
            <a:r>
              <a:rPr lang="fr-FR" dirty="0" smtClean="0">
                <a:latin typeface="Impact" pitchFamily="34" charset="0"/>
              </a:rPr>
              <a:t/>
            </a:r>
            <a:br>
              <a:rPr lang="fr-FR" dirty="0" smtClean="0">
                <a:latin typeface="Impact" pitchFamily="34" charset="0"/>
              </a:rPr>
            </a:br>
            <a:r>
              <a:rPr lang="fr-FR" dirty="0">
                <a:latin typeface="Impact" pitchFamily="34" charset="0"/>
              </a:rPr>
              <a:t/>
            </a:r>
            <a:br>
              <a:rPr lang="fr-FR" dirty="0">
                <a:latin typeface="Impact" pitchFamily="34" charset="0"/>
              </a:rPr>
            </a:br>
            <a:endParaRPr lang="fr-FR" dirty="0">
              <a:latin typeface="Impact" pitchFamily="34" charset="0"/>
            </a:endParaRPr>
          </a:p>
        </p:txBody>
      </p:sp>
      <p:sp>
        <p:nvSpPr>
          <p:cNvPr id="10" name="Rectangle 9"/>
          <p:cNvSpPr/>
          <p:nvPr/>
        </p:nvSpPr>
        <p:spPr>
          <a:xfrm>
            <a:off x="3497885" y="121293"/>
            <a:ext cx="144016" cy="117814"/>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p:cNvSpPr/>
          <p:nvPr/>
        </p:nvSpPr>
        <p:spPr>
          <a:xfrm>
            <a:off x="5884021" y="132793"/>
            <a:ext cx="144016" cy="11781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Espace réservé du contenu 2"/>
          <p:cNvSpPr txBox="1">
            <a:spLocks/>
          </p:cNvSpPr>
          <p:nvPr/>
        </p:nvSpPr>
        <p:spPr>
          <a:xfrm>
            <a:off x="421603" y="1904059"/>
            <a:ext cx="8229600" cy="4693293"/>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endParaRPr lang="fr-FR" sz="1400" b="1" dirty="0" smtClean="0">
              <a:solidFill>
                <a:schemeClr val="tx1"/>
              </a:solidFill>
              <a:latin typeface="Arial" panose="020B0604020202020204" pitchFamily="34" charset="0"/>
              <a:cs typeface="Arial" panose="020B0604020202020204" pitchFamily="34" charset="0"/>
            </a:endParaRPr>
          </a:p>
          <a:p>
            <a:r>
              <a:rPr lang="fr-FR" sz="1400" b="1" dirty="0" smtClean="0">
                <a:solidFill>
                  <a:schemeClr val="tx1"/>
                </a:solidFill>
                <a:latin typeface="Arial" panose="020B0604020202020204" pitchFamily="34" charset="0"/>
                <a:cs typeface="Arial" panose="020B0604020202020204" pitchFamily="34" charset="0"/>
              </a:rPr>
              <a:t>Le don du sang</a:t>
            </a:r>
          </a:p>
          <a:p>
            <a:r>
              <a:rPr lang="fr-FR" sz="1400" dirty="0">
                <a:solidFill>
                  <a:schemeClr val="tx1"/>
                </a:solidFill>
                <a:latin typeface="Arial" panose="020B0604020202020204" pitchFamily="34" charset="0"/>
                <a:cs typeface="Arial" panose="020B0604020202020204" pitchFamily="34" charset="0"/>
              </a:rPr>
              <a:t>Manifestation organisée </a:t>
            </a:r>
            <a:r>
              <a:rPr lang="fr-FR" sz="1400" dirty="0" smtClean="0">
                <a:solidFill>
                  <a:schemeClr val="tx1"/>
                </a:solidFill>
                <a:latin typeface="Arial" panose="020B0604020202020204" pitchFamily="34" charset="0"/>
                <a:cs typeface="Arial" panose="020B0604020202020204" pitchFamily="34" charset="0"/>
              </a:rPr>
              <a:t>par Mme </a:t>
            </a:r>
            <a:r>
              <a:rPr lang="fr-FR" sz="1400" dirty="0">
                <a:solidFill>
                  <a:schemeClr val="tx1"/>
                </a:solidFill>
                <a:latin typeface="Arial" panose="020B0604020202020204" pitchFamily="34" charset="0"/>
                <a:cs typeface="Arial" panose="020B0604020202020204" pitchFamily="34" charset="0"/>
              </a:rPr>
              <a:t>RODRIGUEZ, l’infirmière</a:t>
            </a:r>
          </a:p>
          <a:p>
            <a:r>
              <a:rPr lang="fr-FR" sz="1400" i="1" dirty="0">
                <a:solidFill>
                  <a:schemeClr val="tx1"/>
                </a:solidFill>
                <a:latin typeface="Arial" panose="020B0604020202020204" pitchFamily="34" charset="0"/>
                <a:cs typeface="Arial" panose="020B0604020202020204" pitchFamily="34" charset="0"/>
              </a:rPr>
              <a:t>(mettre photos + commentaires) </a:t>
            </a:r>
          </a:p>
          <a:p>
            <a:endParaRPr lang="fr-FR" sz="1400" i="1" dirty="0">
              <a:solidFill>
                <a:schemeClr val="tx1"/>
              </a:solidFill>
              <a:latin typeface="Arial" panose="020B0604020202020204" pitchFamily="34" charset="0"/>
              <a:cs typeface="Arial" panose="020B0604020202020204" pitchFamily="34" charset="0"/>
            </a:endParaRPr>
          </a:p>
          <a:p>
            <a:r>
              <a:rPr lang="fr-FR" sz="1400" b="1" dirty="0" smtClean="0">
                <a:solidFill>
                  <a:schemeClr val="tx1"/>
                </a:solidFill>
                <a:latin typeface="Arial" panose="020B0604020202020204" pitchFamily="34" charset="0"/>
                <a:cs typeface="Arial" panose="020B0604020202020204" pitchFamily="34" charset="0"/>
              </a:rPr>
              <a:t>Santé </a:t>
            </a:r>
            <a:r>
              <a:rPr lang="fr-FR" sz="1400" b="1" dirty="0" err="1" smtClean="0">
                <a:solidFill>
                  <a:schemeClr val="tx1"/>
                </a:solidFill>
                <a:latin typeface="Arial" panose="020B0604020202020204" pitchFamily="34" charset="0"/>
                <a:cs typeface="Arial" panose="020B0604020202020204" pitchFamily="34" charset="0"/>
              </a:rPr>
              <a:t>sé</a:t>
            </a:r>
            <a:r>
              <a:rPr lang="fr-FR" sz="1400" b="1" dirty="0" smtClean="0">
                <a:solidFill>
                  <a:schemeClr val="tx1"/>
                </a:solidFill>
                <a:latin typeface="Arial" panose="020B0604020202020204" pitchFamily="34" charset="0"/>
                <a:cs typeface="Arial" panose="020B0604020202020204" pitchFamily="34" charset="0"/>
              </a:rPr>
              <a:t> pli </a:t>
            </a:r>
            <a:r>
              <a:rPr lang="fr-FR" sz="1400" b="1" dirty="0" err="1" smtClean="0">
                <a:solidFill>
                  <a:schemeClr val="tx1"/>
                </a:solidFill>
                <a:latin typeface="Arial" panose="020B0604020202020204" pitchFamily="34" charset="0"/>
                <a:cs typeface="Arial" panose="020B0604020202020204" pitchFamily="34" charset="0"/>
              </a:rPr>
              <a:t>bèl</a:t>
            </a:r>
            <a:r>
              <a:rPr lang="fr-FR" sz="1400" b="1" dirty="0" smtClean="0">
                <a:solidFill>
                  <a:schemeClr val="tx1"/>
                </a:solidFill>
                <a:latin typeface="Arial" panose="020B0604020202020204" pitchFamily="34" charset="0"/>
                <a:cs typeface="Arial" panose="020B0604020202020204" pitchFamily="34" charset="0"/>
              </a:rPr>
              <a:t> </a:t>
            </a:r>
            <a:r>
              <a:rPr lang="fr-FR" sz="1400" b="1" dirty="0" err="1" smtClean="0">
                <a:solidFill>
                  <a:schemeClr val="tx1"/>
                </a:solidFill>
                <a:latin typeface="Arial" panose="020B0604020202020204" pitchFamily="34" charset="0"/>
                <a:cs typeface="Arial" panose="020B0604020202020204" pitchFamily="34" charset="0"/>
              </a:rPr>
              <a:t>richès</a:t>
            </a:r>
            <a:r>
              <a:rPr lang="fr-FR" sz="1400" b="1" dirty="0" smtClean="0">
                <a:solidFill>
                  <a:schemeClr val="tx1"/>
                </a:solidFill>
                <a:latin typeface="Arial" panose="020B0604020202020204" pitchFamily="34" charset="0"/>
                <a:cs typeface="Arial" panose="020B0604020202020204" pitchFamily="34" charset="0"/>
              </a:rPr>
              <a:t> </a:t>
            </a:r>
            <a:endParaRPr lang="fr-FR" sz="1400" b="1" dirty="0">
              <a:solidFill>
                <a:schemeClr val="tx1"/>
              </a:solidFill>
              <a:latin typeface="Arial" panose="020B0604020202020204" pitchFamily="34" charset="0"/>
              <a:cs typeface="Arial" panose="020B0604020202020204" pitchFamily="34" charset="0"/>
            </a:endParaRPr>
          </a:p>
          <a:p>
            <a:r>
              <a:rPr lang="fr-FR" sz="1400" dirty="0">
                <a:solidFill>
                  <a:schemeClr val="tx1"/>
                </a:solidFill>
                <a:latin typeface="Arial" panose="020B0604020202020204" pitchFamily="34" charset="0"/>
                <a:cs typeface="Arial" panose="020B0604020202020204" pitchFamily="34" charset="0"/>
              </a:rPr>
              <a:t>Manifestation organisée par Mme RODRIGUEZ, l’infirmière</a:t>
            </a:r>
          </a:p>
          <a:p>
            <a:r>
              <a:rPr lang="fr-FR" sz="1400" i="1" dirty="0">
                <a:solidFill>
                  <a:schemeClr val="tx1"/>
                </a:solidFill>
                <a:latin typeface="Arial" panose="020B0604020202020204" pitchFamily="34" charset="0"/>
                <a:cs typeface="Arial" panose="020B0604020202020204" pitchFamily="34" charset="0"/>
              </a:rPr>
              <a:t>(mettre photos + commentaires) </a:t>
            </a:r>
          </a:p>
          <a:p>
            <a:endParaRPr lang="fr-FR" sz="1400" i="1" dirty="0">
              <a:solidFill>
                <a:schemeClr val="tx1"/>
              </a:solidFill>
              <a:latin typeface="Arial" panose="020B0604020202020204" pitchFamily="34" charset="0"/>
              <a:cs typeface="Arial" panose="020B0604020202020204" pitchFamily="34" charset="0"/>
            </a:endParaRPr>
          </a:p>
          <a:p>
            <a:r>
              <a:rPr lang="fr-FR" sz="1400" b="1" dirty="0" smtClean="0">
                <a:solidFill>
                  <a:schemeClr val="tx1"/>
                </a:solidFill>
                <a:latin typeface="Arial" panose="020B0604020202020204" pitchFamily="34" charset="0"/>
                <a:cs typeface="Arial" panose="020B0604020202020204" pitchFamily="34" charset="0"/>
              </a:rPr>
              <a:t>Papillons</a:t>
            </a:r>
          </a:p>
          <a:p>
            <a:r>
              <a:rPr lang="fr-FR" sz="1400" dirty="0">
                <a:solidFill>
                  <a:schemeClr val="tx1"/>
                </a:solidFill>
                <a:latin typeface="Arial" panose="020B0604020202020204" pitchFamily="34" charset="0"/>
                <a:cs typeface="Arial" panose="020B0604020202020204" pitchFamily="34" charset="0"/>
              </a:rPr>
              <a:t>Manifestation organisée par Mme RODRIGUEZ, </a:t>
            </a:r>
            <a:r>
              <a:rPr lang="fr-FR" sz="1400" dirty="0" smtClean="0">
                <a:solidFill>
                  <a:schemeClr val="tx1"/>
                </a:solidFill>
                <a:latin typeface="Arial" panose="020B0604020202020204" pitchFamily="34" charset="0"/>
                <a:cs typeface="Arial" panose="020B0604020202020204" pitchFamily="34" charset="0"/>
              </a:rPr>
              <a:t>l’infirmière en collaboration avec </a:t>
            </a:r>
            <a:r>
              <a:rPr lang="fr-FR" sz="1400" dirty="0">
                <a:solidFill>
                  <a:schemeClr val="tx1"/>
                </a:solidFill>
                <a:latin typeface="Arial" panose="020B0604020202020204" pitchFamily="34" charset="0"/>
                <a:cs typeface="Arial" panose="020B0604020202020204" pitchFamily="34" charset="0"/>
              </a:rPr>
              <a:t>l’association </a:t>
            </a:r>
            <a:r>
              <a:rPr lang="fr-FR" sz="1400" dirty="0" err="1">
                <a:solidFill>
                  <a:schemeClr val="tx1"/>
                </a:solidFill>
                <a:latin typeface="Arial" panose="020B0604020202020204" pitchFamily="34" charset="0"/>
                <a:cs typeface="Arial" panose="020B0604020202020204" pitchFamily="34" charset="0"/>
              </a:rPr>
              <a:t>Annou</a:t>
            </a:r>
            <a:r>
              <a:rPr lang="fr-FR" sz="1400" dirty="0">
                <a:solidFill>
                  <a:schemeClr val="tx1"/>
                </a:solidFill>
                <a:latin typeface="Arial" panose="020B0604020202020204" pitchFamily="34" charset="0"/>
                <a:cs typeface="Arial" panose="020B0604020202020204" pitchFamily="34" charset="0"/>
              </a:rPr>
              <a:t> </a:t>
            </a:r>
            <a:r>
              <a:rPr lang="fr-FR" sz="1400" dirty="0" err="1">
                <a:solidFill>
                  <a:schemeClr val="tx1"/>
                </a:solidFill>
                <a:latin typeface="Arial" panose="020B0604020202020204" pitchFamily="34" charset="0"/>
                <a:cs typeface="Arial" panose="020B0604020202020204" pitchFamily="34" charset="0"/>
              </a:rPr>
              <a:t>Sòti</a:t>
            </a:r>
            <a:r>
              <a:rPr lang="fr-FR" sz="1400" dirty="0">
                <a:solidFill>
                  <a:schemeClr val="tx1"/>
                </a:solidFill>
                <a:latin typeface="Arial" panose="020B0604020202020204" pitchFamily="34" charset="0"/>
                <a:cs typeface="Arial" panose="020B0604020202020204" pitchFamily="34" charset="0"/>
              </a:rPr>
              <a:t> et la compagnie </a:t>
            </a:r>
            <a:r>
              <a:rPr lang="fr-FR" sz="1400" dirty="0" err="1">
                <a:solidFill>
                  <a:schemeClr val="tx1"/>
                </a:solidFill>
                <a:latin typeface="Arial" panose="020B0604020202020204" pitchFamily="34" charset="0"/>
                <a:cs typeface="Arial" panose="020B0604020202020204" pitchFamily="34" charset="0"/>
              </a:rPr>
              <a:t>Savann</a:t>
            </a:r>
            <a:r>
              <a:rPr lang="fr-FR" sz="1400" dirty="0">
                <a:solidFill>
                  <a:schemeClr val="tx1"/>
                </a:solidFill>
                <a:latin typeface="Arial" panose="020B0604020202020204" pitchFamily="34" charset="0"/>
                <a:cs typeface="Arial" panose="020B0604020202020204" pitchFamily="34" charset="0"/>
              </a:rPr>
              <a:t> </a:t>
            </a:r>
          </a:p>
          <a:p>
            <a:r>
              <a:rPr lang="fr-FR" sz="1400" i="1" dirty="0">
                <a:solidFill>
                  <a:schemeClr val="tx1"/>
                </a:solidFill>
                <a:latin typeface="Arial" panose="020B0604020202020204" pitchFamily="34" charset="0"/>
                <a:cs typeface="Arial" panose="020B0604020202020204" pitchFamily="34" charset="0"/>
              </a:rPr>
              <a:t>(mettre photos + commentaires) </a:t>
            </a:r>
          </a:p>
        </p:txBody>
      </p:sp>
      <p:sp>
        <p:nvSpPr>
          <p:cNvPr id="24" name="ZoneTexte 23"/>
          <p:cNvSpPr txBox="1"/>
          <p:nvPr/>
        </p:nvSpPr>
        <p:spPr>
          <a:xfrm>
            <a:off x="1979712" y="980729"/>
            <a:ext cx="6887515" cy="923330"/>
          </a:xfrm>
          <a:prstGeom prst="rect">
            <a:avLst/>
          </a:prstGeom>
          <a:noFill/>
        </p:spPr>
        <p:txBody>
          <a:bodyPr wrap="square" rtlCol="0">
            <a:spAutoFit/>
          </a:bodyPr>
          <a:lstStyle/>
          <a:p>
            <a:pPr algn="ctr"/>
            <a:r>
              <a:rPr lang="fr-FR" sz="5400" dirty="0" smtClean="0">
                <a:latin typeface="Mistral" pitchFamily="66" charset="0"/>
              </a:rPr>
              <a:t>Evènements du lycée (suite)</a:t>
            </a:r>
            <a:endParaRPr lang="fr-FR" sz="5400" dirty="0">
              <a:latin typeface="Mistral" pitchFamily="66" charset="0"/>
            </a:endParaRPr>
          </a:p>
        </p:txBody>
      </p:sp>
      <p:pic>
        <p:nvPicPr>
          <p:cNvPr id="5" name="Image 4"/>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944538" y="731809"/>
            <a:ext cx="1350268" cy="1350268"/>
          </a:xfrm>
          <a:prstGeom prst="rect">
            <a:avLst/>
          </a:prstGeom>
        </p:spPr>
      </p:pic>
    </p:spTree>
    <p:extLst>
      <p:ext uri="{BB962C8B-B14F-4D97-AF65-F5344CB8AC3E}">
        <p14:creationId xmlns="" xmlns:p14="http://schemas.microsoft.com/office/powerpoint/2010/main" val="364131906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0" y="0"/>
            <a:ext cx="9144000" cy="69269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p:cNvSpPr>
            <a:spLocks noGrp="1"/>
          </p:cNvSpPr>
          <p:nvPr>
            <p:ph type="ctrTitle"/>
          </p:nvPr>
        </p:nvSpPr>
        <p:spPr>
          <a:xfrm>
            <a:off x="755576" y="484020"/>
            <a:ext cx="7772400" cy="663511"/>
          </a:xfrm>
        </p:spPr>
        <p:txBody>
          <a:bodyPr>
            <a:normAutofit fontScale="90000"/>
          </a:bodyPr>
          <a:lstStyle/>
          <a:p>
            <a:r>
              <a:rPr lang="fr-FR" sz="3600" dirty="0" smtClean="0">
                <a:latin typeface="Impact" pitchFamily="34" charset="0"/>
              </a:rPr>
              <a:t>    </a:t>
            </a:r>
            <a:r>
              <a:rPr lang="fr-FR" sz="1200" dirty="0" smtClean="0">
                <a:latin typeface="Impact" pitchFamily="34" charset="0"/>
              </a:rPr>
              <a:t>LYCEE DES METIERS DE L’AUTOMOBILE </a:t>
            </a:r>
            <a:r>
              <a:rPr lang="fr-FR" sz="3600" dirty="0" smtClean="0">
                <a:latin typeface="Impact" pitchFamily="34" charset="0"/>
              </a:rPr>
              <a:t/>
            </a:r>
            <a:br>
              <a:rPr lang="fr-FR" sz="3600" dirty="0" smtClean="0">
                <a:latin typeface="Impact" pitchFamily="34" charset="0"/>
              </a:rPr>
            </a:br>
            <a:r>
              <a:rPr lang="fr-FR" sz="1800" dirty="0" smtClean="0">
                <a:latin typeface="Mistral" pitchFamily="66" charset="0"/>
              </a:rPr>
              <a:t>Paul </a:t>
            </a:r>
            <a:r>
              <a:rPr lang="fr-FR" sz="1800" dirty="0" err="1" smtClean="0">
                <a:latin typeface="Mistral" pitchFamily="66" charset="0"/>
              </a:rPr>
              <a:t>Lacavé</a:t>
            </a:r>
            <a:r>
              <a:rPr lang="fr-FR" dirty="0" smtClean="0">
                <a:latin typeface="Impact" pitchFamily="34" charset="0"/>
              </a:rPr>
              <a:t/>
            </a:r>
            <a:br>
              <a:rPr lang="fr-FR" dirty="0" smtClean="0">
                <a:latin typeface="Impact" pitchFamily="34" charset="0"/>
              </a:rPr>
            </a:br>
            <a:r>
              <a:rPr lang="fr-FR" dirty="0">
                <a:latin typeface="Impact" pitchFamily="34" charset="0"/>
              </a:rPr>
              <a:t/>
            </a:r>
            <a:br>
              <a:rPr lang="fr-FR" dirty="0">
                <a:latin typeface="Impact" pitchFamily="34" charset="0"/>
              </a:rPr>
            </a:br>
            <a:endParaRPr lang="fr-FR" dirty="0">
              <a:latin typeface="Impact" pitchFamily="34" charset="0"/>
            </a:endParaRPr>
          </a:p>
        </p:txBody>
      </p:sp>
      <p:sp>
        <p:nvSpPr>
          <p:cNvPr id="10" name="Rectangle 9"/>
          <p:cNvSpPr/>
          <p:nvPr/>
        </p:nvSpPr>
        <p:spPr>
          <a:xfrm>
            <a:off x="3497885" y="121293"/>
            <a:ext cx="144016" cy="117814"/>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p:cNvSpPr/>
          <p:nvPr/>
        </p:nvSpPr>
        <p:spPr>
          <a:xfrm>
            <a:off x="5884021" y="132793"/>
            <a:ext cx="144016" cy="11781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Espace réservé du contenu 2"/>
          <p:cNvSpPr txBox="1">
            <a:spLocks/>
          </p:cNvSpPr>
          <p:nvPr/>
        </p:nvSpPr>
        <p:spPr>
          <a:xfrm>
            <a:off x="421603" y="1904059"/>
            <a:ext cx="8229600" cy="4693293"/>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endParaRPr lang="fr-FR" sz="1400" b="1" dirty="0" smtClean="0">
              <a:solidFill>
                <a:schemeClr val="tx1"/>
              </a:solidFill>
              <a:latin typeface="Arial" panose="020B0604020202020204" pitchFamily="34" charset="0"/>
              <a:cs typeface="Arial" panose="020B0604020202020204" pitchFamily="34" charset="0"/>
            </a:endParaRPr>
          </a:p>
          <a:p>
            <a:endParaRPr lang="fr-FR" sz="1400" b="1" dirty="0" smtClean="0">
              <a:solidFill>
                <a:schemeClr val="tx1"/>
              </a:solidFill>
              <a:latin typeface="Arial" panose="020B0604020202020204" pitchFamily="34" charset="0"/>
              <a:cs typeface="Arial" panose="020B0604020202020204" pitchFamily="34" charset="0"/>
            </a:endParaRPr>
          </a:p>
          <a:p>
            <a:endParaRPr lang="fr-FR" sz="1400" b="1" dirty="0" smtClean="0">
              <a:solidFill>
                <a:schemeClr val="tx1"/>
              </a:solidFill>
              <a:latin typeface="Arial" panose="020B0604020202020204" pitchFamily="34" charset="0"/>
              <a:cs typeface="Arial" panose="020B0604020202020204" pitchFamily="34" charset="0"/>
            </a:endParaRPr>
          </a:p>
          <a:p>
            <a:r>
              <a:rPr lang="fr-FR" sz="1400" b="1" dirty="0" smtClean="0">
                <a:solidFill>
                  <a:schemeClr val="tx1"/>
                </a:solidFill>
                <a:latin typeface="Arial" panose="020B0604020202020204" pitchFamily="34" charset="0"/>
                <a:cs typeface="Arial" panose="020B0604020202020204" pitchFamily="34" charset="0"/>
              </a:rPr>
              <a:t>FETE DE LA SCIENCE</a:t>
            </a:r>
          </a:p>
          <a:p>
            <a:r>
              <a:rPr lang="fr-FR" sz="1400" dirty="0">
                <a:solidFill>
                  <a:schemeClr val="tx1"/>
                </a:solidFill>
                <a:latin typeface="Arial" panose="020B0604020202020204" pitchFamily="34" charset="0"/>
                <a:cs typeface="Arial" panose="020B0604020202020204" pitchFamily="34" charset="0"/>
              </a:rPr>
              <a:t>Manifestation organisée </a:t>
            </a:r>
            <a:r>
              <a:rPr lang="fr-FR" sz="1400" dirty="0" smtClean="0">
                <a:solidFill>
                  <a:schemeClr val="tx1"/>
                </a:solidFill>
                <a:latin typeface="Arial" panose="020B0604020202020204" pitchFamily="34" charset="0"/>
                <a:cs typeface="Arial" panose="020B0604020202020204" pitchFamily="34" charset="0"/>
              </a:rPr>
              <a:t>par les élèves de la section GA et une section Industrielle, encadrés par les enseignants des classes et Mme COMBET .</a:t>
            </a:r>
          </a:p>
          <a:p>
            <a:r>
              <a:rPr lang="fr-FR" sz="1400" dirty="0" smtClean="0">
                <a:solidFill>
                  <a:schemeClr val="tx1"/>
                </a:solidFill>
                <a:latin typeface="Arial" panose="020B0604020202020204" pitchFamily="34" charset="0"/>
                <a:cs typeface="Arial" panose="020B0604020202020204" pitchFamily="34" charset="0"/>
              </a:rPr>
              <a:t>Les élèves présentent des ateliers avec des expériences et/ou des vidéos, quizz, affiches.</a:t>
            </a:r>
            <a:endParaRPr lang="fr-FR" sz="1400" dirty="0">
              <a:solidFill>
                <a:schemeClr val="tx1"/>
              </a:solidFill>
              <a:latin typeface="Arial" panose="020B0604020202020204" pitchFamily="34" charset="0"/>
              <a:cs typeface="Arial" panose="020B0604020202020204" pitchFamily="34" charset="0"/>
            </a:endParaRPr>
          </a:p>
          <a:p>
            <a:r>
              <a:rPr lang="fr-FR" sz="1400" i="1" dirty="0">
                <a:solidFill>
                  <a:schemeClr val="tx1"/>
                </a:solidFill>
                <a:latin typeface="Arial" panose="020B0604020202020204" pitchFamily="34" charset="0"/>
                <a:cs typeface="Arial" panose="020B0604020202020204" pitchFamily="34" charset="0"/>
              </a:rPr>
              <a:t>(mettre </a:t>
            </a:r>
            <a:r>
              <a:rPr lang="fr-FR" sz="1400" i="1" dirty="0" smtClean="0">
                <a:solidFill>
                  <a:schemeClr val="tx1"/>
                </a:solidFill>
                <a:latin typeface="Arial" panose="020B0604020202020204" pitchFamily="34" charset="0"/>
                <a:cs typeface="Arial" panose="020B0604020202020204" pitchFamily="34" charset="0"/>
              </a:rPr>
              <a:t>photos DIAPORAMAS élèves </a:t>
            </a:r>
            <a:r>
              <a:rPr lang="fr-FR" sz="1400" i="1" dirty="0">
                <a:solidFill>
                  <a:schemeClr val="tx1"/>
                </a:solidFill>
                <a:latin typeface="Arial" panose="020B0604020202020204" pitchFamily="34" charset="0"/>
                <a:cs typeface="Arial" panose="020B0604020202020204" pitchFamily="34" charset="0"/>
              </a:rPr>
              <a:t>+ commentaires) </a:t>
            </a:r>
          </a:p>
          <a:p>
            <a:endParaRPr lang="fr-FR" sz="1400" i="1" dirty="0" smtClean="0">
              <a:solidFill>
                <a:schemeClr val="tx1"/>
              </a:solidFill>
              <a:latin typeface="Arial" panose="020B0604020202020204" pitchFamily="34" charset="0"/>
              <a:cs typeface="Arial" panose="020B0604020202020204" pitchFamily="34" charset="0"/>
            </a:endParaRPr>
          </a:p>
          <a:p>
            <a:endParaRPr lang="fr-FR" sz="1400" i="1" dirty="0" smtClean="0">
              <a:solidFill>
                <a:schemeClr val="tx1"/>
              </a:solidFill>
              <a:latin typeface="Arial" panose="020B0604020202020204" pitchFamily="34" charset="0"/>
              <a:cs typeface="Arial" panose="020B0604020202020204" pitchFamily="34" charset="0"/>
            </a:endParaRPr>
          </a:p>
          <a:p>
            <a:endParaRPr lang="fr-FR" sz="1400" i="1" dirty="0" smtClean="0">
              <a:solidFill>
                <a:schemeClr val="tx1"/>
              </a:solidFill>
              <a:latin typeface="Arial" panose="020B0604020202020204" pitchFamily="34" charset="0"/>
              <a:cs typeface="Arial" panose="020B0604020202020204" pitchFamily="34" charset="0"/>
            </a:endParaRPr>
          </a:p>
          <a:p>
            <a:endParaRPr lang="fr-FR" sz="1400" i="1" dirty="0">
              <a:solidFill>
                <a:schemeClr val="tx1"/>
              </a:solidFill>
              <a:latin typeface="Arial" panose="020B0604020202020204" pitchFamily="34" charset="0"/>
              <a:cs typeface="Arial" panose="020B0604020202020204" pitchFamily="34" charset="0"/>
            </a:endParaRPr>
          </a:p>
          <a:p>
            <a:r>
              <a:rPr lang="fr-FR" sz="1400" b="1" dirty="0" smtClean="0">
                <a:solidFill>
                  <a:schemeClr val="tx1"/>
                </a:solidFill>
                <a:latin typeface="Arial" panose="020B0604020202020204" pitchFamily="34" charset="0"/>
                <a:cs typeface="Arial" panose="020B0604020202020204" pitchFamily="34" charset="0"/>
              </a:rPr>
              <a:t>JOURNEE DES MATHEMATIQUES</a:t>
            </a:r>
            <a:endParaRPr lang="fr-FR" sz="1400" b="1" dirty="0">
              <a:solidFill>
                <a:schemeClr val="tx1"/>
              </a:solidFill>
              <a:latin typeface="Arial" panose="020B0604020202020204" pitchFamily="34" charset="0"/>
              <a:cs typeface="Arial" panose="020B0604020202020204" pitchFamily="34" charset="0"/>
            </a:endParaRPr>
          </a:p>
          <a:p>
            <a:r>
              <a:rPr lang="fr-FR" sz="1400" dirty="0">
                <a:solidFill>
                  <a:schemeClr val="tx1"/>
                </a:solidFill>
                <a:latin typeface="Arial" panose="020B0604020202020204" pitchFamily="34" charset="0"/>
                <a:cs typeface="Arial" panose="020B0604020202020204" pitchFamily="34" charset="0"/>
              </a:rPr>
              <a:t>Manifestation organisée par </a:t>
            </a:r>
            <a:r>
              <a:rPr lang="fr-FR" sz="1400" dirty="0" smtClean="0">
                <a:solidFill>
                  <a:schemeClr val="tx1"/>
                </a:solidFill>
                <a:latin typeface="Arial" panose="020B0604020202020204" pitchFamily="34" charset="0"/>
                <a:cs typeface="Arial" panose="020B0604020202020204" pitchFamily="34" charset="0"/>
              </a:rPr>
              <a:t>les enseignants de Mathématiques pour les élèves du lycée.</a:t>
            </a:r>
          </a:p>
          <a:p>
            <a:r>
              <a:rPr lang="fr-FR" sz="1400" dirty="0" smtClean="0">
                <a:solidFill>
                  <a:schemeClr val="tx1"/>
                </a:solidFill>
                <a:latin typeface="Arial" panose="020B0604020202020204" pitchFamily="34" charset="0"/>
                <a:cs typeface="Arial" panose="020B0604020202020204" pitchFamily="34" charset="0"/>
              </a:rPr>
              <a:t>Enigmes, jeux mathématiques.</a:t>
            </a:r>
            <a:endParaRPr lang="fr-FR" sz="1400" dirty="0">
              <a:solidFill>
                <a:schemeClr val="tx1"/>
              </a:solidFill>
              <a:latin typeface="Arial" panose="020B0604020202020204" pitchFamily="34" charset="0"/>
              <a:cs typeface="Arial" panose="020B0604020202020204" pitchFamily="34" charset="0"/>
            </a:endParaRPr>
          </a:p>
          <a:p>
            <a:r>
              <a:rPr lang="fr-FR" sz="1400" i="1" dirty="0">
                <a:solidFill>
                  <a:schemeClr val="tx1"/>
                </a:solidFill>
                <a:latin typeface="Arial" panose="020B0604020202020204" pitchFamily="34" charset="0"/>
                <a:cs typeface="Arial" panose="020B0604020202020204" pitchFamily="34" charset="0"/>
              </a:rPr>
              <a:t>(mettre photos + commentaires) </a:t>
            </a:r>
          </a:p>
          <a:p>
            <a:endParaRPr lang="fr-FR" sz="1400" i="1" dirty="0">
              <a:solidFill>
                <a:schemeClr val="tx1"/>
              </a:solidFill>
              <a:latin typeface="Arial" panose="020B0604020202020204" pitchFamily="34" charset="0"/>
              <a:cs typeface="Arial" panose="020B0604020202020204" pitchFamily="34" charset="0"/>
            </a:endParaRPr>
          </a:p>
        </p:txBody>
      </p:sp>
      <p:sp>
        <p:nvSpPr>
          <p:cNvPr id="24" name="ZoneTexte 23"/>
          <p:cNvSpPr txBox="1"/>
          <p:nvPr/>
        </p:nvSpPr>
        <p:spPr>
          <a:xfrm>
            <a:off x="1979712" y="980729"/>
            <a:ext cx="6887515" cy="923330"/>
          </a:xfrm>
          <a:prstGeom prst="rect">
            <a:avLst/>
          </a:prstGeom>
          <a:noFill/>
        </p:spPr>
        <p:txBody>
          <a:bodyPr wrap="square" rtlCol="0">
            <a:spAutoFit/>
          </a:bodyPr>
          <a:lstStyle/>
          <a:p>
            <a:pPr algn="ctr"/>
            <a:r>
              <a:rPr lang="fr-FR" sz="5400" dirty="0" smtClean="0">
                <a:latin typeface="Mistral" pitchFamily="66" charset="0"/>
              </a:rPr>
              <a:t>Evènements du lycée (suite)</a:t>
            </a:r>
            <a:endParaRPr lang="fr-FR" sz="5400" dirty="0">
              <a:latin typeface="Mistral" pitchFamily="66" charset="0"/>
            </a:endParaRPr>
          </a:p>
        </p:txBody>
      </p:sp>
      <p:pic>
        <p:nvPicPr>
          <p:cNvPr id="5" name="Image 4"/>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944538" y="731809"/>
            <a:ext cx="1350268" cy="1350268"/>
          </a:xfrm>
          <a:prstGeom prst="rect">
            <a:avLst/>
          </a:prstGeom>
        </p:spPr>
      </p:pic>
    </p:spTree>
    <p:extLst>
      <p:ext uri="{BB962C8B-B14F-4D97-AF65-F5344CB8AC3E}">
        <p14:creationId xmlns="" xmlns:p14="http://schemas.microsoft.com/office/powerpoint/2010/main" val="364131906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0" y="0"/>
            <a:ext cx="9144000" cy="69269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p:cNvSpPr>
            <a:spLocks noGrp="1"/>
          </p:cNvSpPr>
          <p:nvPr>
            <p:ph type="ctrTitle"/>
          </p:nvPr>
        </p:nvSpPr>
        <p:spPr>
          <a:xfrm>
            <a:off x="755576" y="484020"/>
            <a:ext cx="7772400" cy="663511"/>
          </a:xfrm>
        </p:spPr>
        <p:txBody>
          <a:bodyPr>
            <a:normAutofit fontScale="90000"/>
          </a:bodyPr>
          <a:lstStyle/>
          <a:p>
            <a:r>
              <a:rPr lang="fr-FR" sz="3600" dirty="0" smtClean="0">
                <a:latin typeface="Impact" pitchFamily="34" charset="0"/>
              </a:rPr>
              <a:t>    </a:t>
            </a:r>
            <a:r>
              <a:rPr lang="fr-FR" sz="1200" dirty="0" smtClean="0">
                <a:latin typeface="Impact" pitchFamily="34" charset="0"/>
              </a:rPr>
              <a:t>LYCEE DES METIERS DE L’AUTOMOBILE </a:t>
            </a:r>
            <a:r>
              <a:rPr lang="fr-FR" sz="3600" dirty="0" smtClean="0">
                <a:latin typeface="Impact" pitchFamily="34" charset="0"/>
              </a:rPr>
              <a:t/>
            </a:r>
            <a:br>
              <a:rPr lang="fr-FR" sz="3600" dirty="0" smtClean="0">
                <a:latin typeface="Impact" pitchFamily="34" charset="0"/>
              </a:rPr>
            </a:br>
            <a:r>
              <a:rPr lang="fr-FR" sz="1800" dirty="0" smtClean="0">
                <a:latin typeface="Mistral" pitchFamily="66" charset="0"/>
              </a:rPr>
              <a:t>Paul </a:t>
            </a:r>
            <a:r>
              <a:rPr lang="fr-FR" sz="1800" dirty="0" err="1" smtClean="0">
                <a:latin typeface="Mistral" pitchFamily="66" charset="0"/>
              </a:rPr>
              <a:t>Lacavé</a:t>
            </a:r>
            <a:r>
              <a:rPr lang="fr-FR" dirty="0" smtClean="0">
                <a:latin typeface="Impact" pitchFamily="34" charset="0"/>
              </a:rPr>
              <a:t/>
            </a:r>
            <a:br>
              <a:rPr lang="fr-FR" dirty="0" smtClean="0">
                <a:latin typeface="Impact" pitchFamily="34" charset="0"/>
              </a:rPr>
            </a:br>
            <a:r>
              <a:rPr lang="fr-FR" dirty="0">
                <a:latin typeface="Impact" pitchFamily="34" charset="0"/>
              </a:rPr>
              <a:t/>
            </a:r>
            <a:br>
              <a:rPr lang="fr-FR" dirty="0">
                <a:latin typeface="Impact" pitchFamily="34" charset="0"/>
              </a:rPr>
            </a:br>
            <a:endParaRPr lang="fr-FR" dirty="0">
              <a:latin typeface="Impact" pitchFamily="34" charset="0"/>
            </a:endParaRPr>
          </a:p>
        </p:txBody>
      </p:sp>
      <p:sp>
        <p:nvSpPr>
          <p:cNvPr id="10" name="Rectangle 9"/>
          <p:cNvSpPr/>
          <p:nvPr/>
        </p:nvSpPr>
        <p:spPr>
          <a:xfrm>
            <a:off x="3497885" y="121293"/>
            <a:ext cx="144016" cy="117814"/>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p:cNvSpPr/>
          <p:nvPr/>
        </p:nvSpPr>
        <p:spPr>
          <a:xfrm>
            <a:off x="5884021" y="132793"/>
            <a:ext cx="144016" cy="11781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Espace réservé du contenu 2"/>
          <p:cNvSpPr txBox="1">
            <a:spLocks/>
          </p:cNvSpPr>
          <p:nvPr/>
        </p:nvSpPr>
        <p:spPr>
          <a:xfrm>
            <a:off x="421603" y="1904058"/>
            <a:ext cx="8229600" cy="4525963"/>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endParaRPr lang="fr-FR" dirty="0" smtClean="0"/>
          </a:p>
        </p:txBody>
      </p:sp>
      <p:sp>
        <p:nvSpPr>
          <p:cNvPr id="24" name="ZoneTexte 23"/>
          <p:cNvSpPr txBox="1"/>
          <p:nvPr/>
        </p:nvSpPr>
        <p:spPr>
          <a:xfrm>
            <a:off x="1763688" y="980728"/>
            <a:ext cx="6336704" cy="923330"/>
          </a:xfrm>
          <a:prstGeom prst="rect">
            <a:avLst/>
          </a:prstGeom>
          <a:noFill/>
        </p:spPr>
        <p:txBody>
          <a:bodyPr wrap="square" rtlCol="0">
            <a:spAutoFit/>
          </a:bodyPr>
          <a:lstStyle/>
          <a:p>
            <a:pPr algn="ctr"/>
            <a:r>
              <a:rPr lang="fr-FR" sz="5400" dirty="0" smtClean="0">
                <a:latin typeface="Mistral" pitchFamily="66" charset="0"/>
              </a:rPr>
              <a:t>Inscriptions</a:t>
            </a:r>
            <a:endParaRPr lang="fr-FR" sz="5400" dirty="0">
              <a:latin typeface="Mistral" pitchFamily="66" charset="0"/>
            </a:endParaRPr>
          </a:p>
        </p:txBody>
      </p:sp>
      <p:pic>
        <p:nvPicPr>
          <p:cNvPr id="5" name="Image 4"/>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810698" y="875717"/>
            <a:ext cx="1096008" cy="1039073"/>
          </a:xfrm>
          <a:prstGeom prst="rect">
            <a:avLst/>
          </a:prstGeom>
        </p:spPr>
      </p:pic>
      <p:pic>
        <p:nvPicPr>
          <p:cNvPr id="1026" name="Picture 2"/>
          <p:cNvPicPr>
            <a:picLocks noChangeAspect="1" noChangeArrowheads="1"/>
          </p:cNvPicPr>
          <p:nvPr/>
        </p:nvPicPr>
        <p:blipFill rotWithShape="1">
          <a:blip r:embed="rId3" cstate="print">
            <a:extLst>
              <a:ext uri="{28A0092B-C50C-407E-A947-70E740481C1C}">
                <a14:useLocalDpi xmlns="" xmlns:a14="http://schemas.microsoft.com/office/drawing/2010/main" val="0"/>
              </a:ext>
            </a:extLst>
          </a:blip>
          <a:srcRect l="45920" t="28329" r="29106" b="52000"/>
          <a:stretch/>
        </p:blipFill>
        <p:spPr bwMode="auto">
          <a:xfrm>
            <a:off x="2983179" y="3789040"/>
            <a:ext cx="3044858" cy="1938017"/>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13" name="Picture 2"/>
          <p:cNvPicPr>
            <a:picLocks noChangeAspect="1" noChangeArrowheads="1"/>
          </p:cNvPicPr>
          <p:nvPr/>
        </p:nvPicPr>
        <p:blipFill rotWithShape="1">
          <a:blip r:embed="rId3" cstate="print">
            <a:extLst>
              <a:ext uri="{28A0092B-C50C-407E-A947-70E740481C1C}">
                <a14:useLocalDpi xmlns="" xmlns:a14="http://schemas.microsoft.com/office/drawing/2010/main" val="0"/>
              </a:ext>
            </a:extLst>
          </a:blip>
          <a:srcRect l="45920" t="48000" r="29106" b="46881"/>
          <a:stretch/>
        </p:blipFill>
        <p:spPr bwMode="auto">
          <a:xfrm>
            <a:off x="3047655" y="2825531"/>
            <a:ext cx="3044858" cy="504336"/>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14" name="Picture 2"/>
          <p:cNvPicPr>
            <a:picLocks noChangeAspect="1" noChangeArrowheads="1"/>
          </p:cNvPicPr>
          <p:nvPr/>
        </p:nvPicPr>
        <p:blipFill rotWithShape="1">
          <a:blip r:embed="rId3" cstate="print">
            <a:extLst>
              <a:ext uri="{28A0092B-C50C-407E-A947-70E740481C1C}">
                <a14:useLocalDpi xmlns="" xmlns:a14="http://schemas.microsoft.com/office/drawing/2010/main" val="0"/>
              </a:ext>
            </a:extLst>
          </a:blip>
          <a:srcRect l="45920" t="23345" r="29106" b="71488"/>
          <a:stretch/>
        </p:blipFill>
        <p:spPr bwMode="auto">
          <a:xfrm>
            <a:off x="2983179" y="3362264"/>
            <a:ext cx="3044858" cy="509048"/>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4" name="ZoneTexte 3"/>
          <p:cNvSpPr txBox="1"/>
          <p:nvPr/>
        </p:nvSpPr>
        <p:spPr>
          <a:xfrm>
            <a:off x="2922291" y="1979548"/>
            <a:ext cx="1522429" cy="369332"/>
          </a:xfrm>
          <a:prstGeom prst="rect">
            <a:avLst/>
          </a:prstGeom>
          <a:solidFill>
            <a:srgbClr val="FFC000"/>
          </a:solidFill>
        </p:spPr>
        <p:txBody>
          <a:bodyPr wrap="square" rtlCol="0">
            <a:spAutoFit/>
          </a:bodyPr>
          <a:lstStyle/>
          <a:p>
            <a:r>
              <a:rPr lang="fr-FR" dirty="0" smtClean="0">
                <a:solidFill>
                  <a:schemeClr val="bg1"/>
                </a:solidFill>
              </a:rPr>
              <a:t>Rentrée 2017</a:t>
            </a:r>
            <a:endParaRPr lang="fr-FR" dirty="0">
              <a:solidFill>
                <a:schemeClr val="bg1"/>
              </a:solidFill>
            </a:endParaRPr>
          </a:p>
        </p:txBody>
      </p:sp>
      <p:cxnSp>
        <p:nvCxnSpPr>
          <p:cNvPr id="7" name="Connecteur droit avec flèche 6"/>
          <p:cNvCxnSpPr/>
          <p:nvPr/>
        </p:nvCxnSpPr>
        <p:spPr>
          <a:xfrm flipH="1">
            <a:off x="2411760" y="3077699"/>
            <a:ext cx="635895"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6" name="ZoneTexte 15"/>
          <p:cNvSpPr txBox="1"/>
          <p:nvPr/>
        </p:nvSpPr>
        <p:spPr>
          <a:xfrm>
            <a:off x="421603" y="2825531"/>
            <a:ext cx="1918149" cy="2862322"/>
          </a:xfrm>
          <a:prstGeom prst="rect">
            <a:avLst/>
          </a:prstGeom>
          <a:noFill/>
        </p:spPr>
        <p:txBody>
          <a:bodyPr wrap="square" rtlCol="0">
            <a:spAutoFit/>
          </a:bodyPr>
          <a:lstStyle/>
          <a:p>
            <a:r>
              <a:rPr lang="fr-FR" dirty="0" smtClean="0"/>
              <a:t>1</a:t>
            </a:r>
            <a:r>
              <a:rPr lang="fr-FR" baseline="30000" dirty="0" smtClean="0"/>
              <a:t>ère</a:t>
            </a:r>
            <a:r>
              <a:rPr lang="fr-FR" dirty="0" smtClean="0"/>
              <a:t> étape : </a:t>
            </a:r>
          </a:p>
          <a:p>
            <a:r>
              <a:rPr lang="fr-FR" dirty="0" smtClean="0"/>
              <a:t>Entretien avec les responsables légaux et les chefs d’établissements</a:t>
            </a:r>
          </a:p>
          <a:p>
            <a:endParaRPr lang="fr-FR" dirty="0"/>
          </a:p>
          <a:p>
            <a:r>
              <a:rPr lang="fr-FR" dirty="0" smtClean="0"/>
              <a:t>2</a:t>
            </a:r>
            <a:r>
              <a:rPr lang="fr-FR" baseline="30000" dirty="0" smtClean="0"/>
              <a:t>ème</a:t>
            </a:r>
            <a:r>
              <a:rPr lang="fr-FR" dirty="0" smtClean="0"/>
              <a:t> étape :</a:t>
            </a:r>
          </a:p>
          <a:p>
            <a:r>
              <a:rPr lang="fr-FR" dirty="0" smtClean="0"/>
              <a:t>Inscriptions administrative </a:t>
            </a:r>
          </a:p>
          <a:p>
            <a:endParaRPr lang="fr-FR" dirty="0" smtClean="0"/>
          </a:p>
        </p:txBody>
      </p:sp>
      <p:sp>
        <p:nvSpPr>
          <p:cNvPr id="17" name="ZoneTexte 16"/>
          <p:cNvSpPr txBox="1"/>
          <p:nvPr/>
        </p:nvSpPr>
        <p:spPr>
          <a:xfrm>
            <a:off x="6028037" y="3843873"/>
            <a:ext cx="2736304" cy="646331"/>
          </a:xfrm>
          <a:prstGeom prst="rect">
            <a:avLst/>
          </a:prstGeom>
          <a:noFill/>
        </p:spPr>
        <p:txBody>
          <a:bodyPr wrap="square" rtlCol="0">
            <a:spAutoFit/>
          </a:bodyPr>
          <a:lstStyle/>
          <a:p>
            <a:pPr algn="ctr"/>
            <a:r>
              <a:rPr lang="fr-FR" dirty="0" smtClean="0"/>
              <a:t>Voir site lycée </a:t>
            </a:r>
          </a:p>
          <a:p>
            <a:pPr algn="ctr"/>
            <a:r>
              <a:rPr lang="fr-FR" dirty="0" smtClean="0"/>
              <a:t>Augustin ARRON </a:t>
            </a:r>
            <a:endParaRPr lang="fr-FR" dirty="0"/>
          </a:p>
        </p:txBody>
      </p:sp>
      <p:sp>
        <p:nvSpPr>
          <p:cNvPr id="18" name="Rectangle 17"/>
          <p:cNvSpPr/>
          <p:nvPr/>
        </p:nvSpPr>
        <p:spPr>
          <a:xfrm>
            <a:off x="323528" y="0"/>
            <a:ext cx="2592288" cy="69269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ONGLET VIE SCOLAIRE</a:t>
            </a:r>
            <a:endParaRPr lang="fr-FR" dirty="0"/>
          </a:p>
        </p:txBody>
      </p:sp>
    </p:spTree>
    <p:extLst>
      <p:ext uri="{BB962C8B-B14F-4D97-AF65-F5344CB8AC3E}">
        <p14:creationId xmlns="" xmlns:p14="http://schemas.microsoft.com/office/powerpoint/2010/main" val="14354480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0" y="0"/>
            <a:ext cx="9144000" cy="69269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p:cNvSpPr>
            <a:spLocks noGrp="1"/>
          </p:cNvSpPr>
          <p:nvPr>
            <p:ph type="ctrTitle"/>
          </p:nvPr>
        </p:nvSpPr>
        <p:spPr>
          <a:xfrm>
            <a:off x="755576" y="484020"/>
            <a:ext cx="7772400" cy="663511"/>
          </a:xfrm>
        </p:spPr>
        <p:txBody>
          <a:bodyPr>
            <a:normAutofit fontScale="90000"/>
          </a:bodyPr>
          <a:lstStyle/>
          <a:p>
            <a:r>
              <a:rPr lang="fr-FR" sz="3600" dirty="0" smtClean="0">
                <a:latin typeface="Impact" pitchFamily="34" charset="0"/>
              </a:rPr>
              <a:t>    </a:t>
            </a:r>
            <a:r>
              <a:rPr lang="fr-FR" sz="1200" dirty="0" smtClean="0">
                <a:latin typeface="Impact" pitchFamily="34" charset="0"/>
              </a:rPr>
              <a:t>LYCEE DES METIERS DE L’AUTOMOBILE </a:t>
            </a:r>
            <a:r>
              <a:rPr lang="fr-FR" sz="3600" dirty="0" smtClean="0">
                <a:latin typeface="Impact" pitchFamily="34" charset="0"/>
              </a:rPr>
              <a:t/>
            </a:r>
            <a:br>
              <a:rPr lang="fr-FR" sz="3600" dirty="0" smtClean="0">
                <a:latin typeface="Impact" pitchFamily="34" charset="0"/>
              </a:rPr>
            </a:br>
            <a:r>
              <a:rPr lang="fr-FR" sz="1800" dirty="0" smtClean="0">
                <a:latin typeface="Mistral" pitchFamily="66" charset="0"/>
              </a:rPr>
              <a:t>Paul </a:t>
            </a:r>
            <a:r>
              <a:rPr lang="fr-FR" sz="1800" dirty="0" err="1" smtClean="0">
                <a:latin typeface="Mistral" pitchFamily="66" charset="0"/>
              </a:rPr>
              <a:t>Lacavé</a:t>
            </a:r>
            <a:r>
              <a:rPr lang="fr-FR" dirty="0" smtClean="0">
                <a:latin typeface="Impact" pitchFamily="34" charset="0"/>
              </a:rPr>
              <a:t/>
            </a:r>
            <a:br>
              <a:rPr lang="fr-FR" dirty="0" smtClean="0">
                <a:latin typeface="Impact" pitchFamily="34" charset="0"/>
              </a:rPr>
            </a:br>
            <a:r>
              <a:rPr lang="fr-FR" dirty="0">
                <a:latin typeface="Impact" pitchFamily="34" charset="0"/>
              </a:rPr>
              <a:t/>
            </a:r>
            <a:br>
              <a:rPr lang="fr-FR" dirty="0">
                <a:latin typeface="Impact" pitchFamily="34" charset="0"/>
              </a:rPr>
            </a:br>
            <a:endParaRPr lang="fr-FR" dirty="0">
              <a:latin typeface="Impact" pitchFamily="34" charset="0"/>
            </a:endParaRPr>
          </a:p>
        </p:txBody>
      </p:sp>
      <p:sp>
        <p:nvSpPr>
          <p:cNvPr id="10" name="Rectangle 9"/>
          <p:cNvSpPr/>
          <p:nvPr/>
        </p:nvSpPr>
        <p:spPr>
          <a:xfrm>
            <a:off x="3497885" y="121293"/>
            <a:ext cx="144016" cy="117814"/>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p:cNvSpPr/>
          <p:nvPr/>
        </p:nvSpPr>
        <p:spPr>
          <a:xfrm>
            <a:off x="5884021" y="132793"/>
            <a:ext cx="144016" cy="11781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Espace réservé du contenu 2"/>
          <p:cNvSpPr txBox="1">
            <a:spLocks/>
          </p:cNvSpPr>
          <p:nvPr/>
        </p:nvSpPr>
        <p:spPr>
          <a:xfrm>
            <a:off x="421603" y="1904059"/>
            <a:ext cx="8229600" cy="3973213"/>
          </a:xfrm>
          <a:prstGeom prst="rect">
            <a:avLst/>
          </a:prstGeom>
        </p:spPr>
        <p:txBody>
          <a:bodyPr vert="horz" lIns="91440" tIns="45720" rIns="91440" bIns="45720" rtlCol="0">
            <a:normAutofit fontScale="62500" lnSpcReduction="20000"/>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endParaRPr lang="fr-FR" sz="1900" b="1" dirty="0" smtClean="0">
              <a:latin typeface="Arial" panose="020B0604020202020204" pitchFamily="34" charset="0"/>
              <a:cs typeface="Arial" panose="020B0604020202020204" pitchFamily="34" charset="0"/>
            </a:endParaRPr>
          </a:p>
          <a:p>
            <a:r>
              <a:rPr lang="fr-FR" sz="1900" b="1" dirty="0" smtClean="0">
                <a:solidFill>
                  <a:schemeClr val="tx1"/>
                </a:solidFill>
                <a:latin typeface="Arial" panose="020B0604020202020204" pitchFamily="34" charset="0"/>
                <a:cs typeface="Arial" panose="020B0604020202020204" pitchFamily="34" charset="0"/>
              </a:rPr>
              <a:t>L’assiduité </a:t>
            </a:r>
            <a:r>
              <a:rPr lang="fr-FR" sz="1900" b="1" dirty="0">
                <a:solidFill>
                  <a:schemeClr val="tx1"/>
                </a:solidFill>
                <a:latin typeface="Arial" panose="020B0604020202020204" pitchFamily="34" charset="0"/>
                <a:cs typeface="Arial" panose="020B0604020202020204" pitchFamily="34" charset="0"/>
              </a:rPr>
              <a:t>et la ponctualité sont un préalable indispensable à la scolarité.</a:t>
            </a:r>
            <a:endParaRPr lang="fr-FR" sz="1900" dirty="0">
              <a:solidFill>
                <a:schemeClr val="tx1"/>
              </a:solidFill>
              <a:latin typeface="Arial" panose="020B0604020202020204" pitchFamily="34" charset="0"/>
              <a:cs typeface="Arial" panose="020B0604020202020204" pitchFamily="34" charset="0"/>
            </a:endParaRPr>
          </a:p>
          <a:p>
            <a:endParaRPr lang="fr-FR" sz="1900" dirty="0" smtClean="0">
              <a:solidFill>
                <a:schemeClr val="tx1"/>
              </a:solidFill>
              <a:latin typeface="Arial" panose="020B0604020202020204" pitchFamily="34" charset="0"/>
              <a:cs typeface="Arial" panose="020B0604020202020204" pitchFamily="34" charset="0"/>
            </a:endParaRPr>
          </a:p>
          <a:p>
            <a:r>
              <a:rPr lang="fr-FR" sz="1900" b="1" dirty="0" smtClean="0">
                <a:solidFill>
                  <a:schemeClr val="tx1"/>
                </a:solidFill>
                <a:latin typeface="Arial" panose="020B0604020202020204" pitchFamily="34" charset="0"/>
                <a:cs typeface="Arial" panose="020B0604020202020204" pitchFamily="34" charset="0"/>
              </a:rPr>
              <a:t> - </a:t>
            </a:r>
            <a:r>
              <a:rPr lang="fr-FR" sz="1900" dirty="0">
                <a:solidFill>
                  <a:schemeClr val="tx1"/>
                </a:solidFill>
                <a:latin typeface="Arial" panose="020B0604020202020204" pitchFamily="34" charset="0"/>
                <a:cs typeface="Arial" panose="020B0604020202020204" pitchFamily="34" charset="0"/>
              </a:rPr>
              <a:t>l</a:t>
            </a:r>
            <a:r>
              <a:rPr lang="fr-FR" sz="1900" dirty="0" smtClean="0">
                <a:solidFill>
                  <a:schemeClr val="tx1"/>
                </a:solidFill>
                <a:latin typeface="Arial" panose="020B0604020202020204" pitchFamily="34" charset="0"/>
                <a:cs typeface="Arial" panose="020B0604020202020204" pitchFamily="34" charset="0"/>
              </a:rPr>
              <a:t>es </a:t>
            </a:r>
            <a:r>
              <a:rPr lang="fr-FR" sz="1900" dirty="0">
                <a:solidFill>
                  <a:schemeClr val="tx1"/>
                </a:solidFill>
                <a:latin typeface="Arial" panose="020B0604020202020204" pitchFamily="34" charset="0"/>
                <a:cs typeface="Arial" panose="020B0604020202020204" pitchFamily="34" charset="0"/>
              </a:rPr>
              <a:t>absences et les retards des élèves et des étudiants des sections post-bac sont gérés par l'équipe de la vie scolaire. </a:t>
            </a:r>
            <a:endParaRPr lang="fr-FR" sz="1900" dirty="0" smtClean="0">
              <a:solidFill>
                <a:schemeClr val="tx1"/>
              </a:solidFill>
              <a:latin typeface="Arial" panose="020B0604020202020204" pitchFamily="34" charset="0"/>
              <a:cs typeface="Arial" panose="020B0604020202020204" pitchFamily="34" charset="0"/>
            </a:endParaRPr>
          </a:p>
          <a:p>
            <a:endParaRPr lang="fr-FR" sz="1900" dirty="0">
              <a:solidFill>
                <a:schemeClr val="tx1"/>
              </a:solidFill>
              <a:latin typeface="Arial" panose="020B0604020202020204" pitchFamily="34" charset="0"/>
              <a:cs typeface="Arial" panose="020B0604020202020204" pitchFamily="34" charset="0"/>
            </a:endParaRPr>
          </a:p>
          <a:p>
            <a:r>
              <a:rPr lang="fr-FR" sz="1900" b="1" dirty="0" smtClean="0">
                <a:solidFill>
                  <a:schemeClr val="tx1"/>
                </a:solidFill>
                <a:latin typeface="Arial" panose="020B0604020202020204" pitchFamily="34" charset="0"/>
                <a:cs typeface="Arial" panose="020B0604020202020204" pitchFamily="34" charset="0"/>
              </a:rPr>
              <a:t>-</a:t>
            </a:r>
            <a:r>
              <a:rPr lang="fr-FR" sz="1900" dirty="0" smtClean="0">
                <a:solidFill>
                  <a:schemeClr val="tx1"/>
                </a:solidFill>
                <a:latin typeface="Arial" panose="020B0604020202020204" pitchFamily="34" charset="0"/>
                <a:cs typeface="Arial" panose="020B0604020202020204" pitchFamily="34" charset="0"/>
              </a:rPr>
              <a:t> les </a:t>
            </a:r>
            <a:r>
              <a:rPr lang="fr-FR" sz="1900" dirty="0">
                <a:solidFill>
                  <a:schemeClr val="tx1"/>
                </a:solidFill>
                <a:latin typeface="Arial" panose="020B0604020202020204" pitchFamily="34" charset="0"/>
                <a:cs typeface="Arial" panose="020B0604020202020204" pitchFamily="34" charset="0"/>
              </a:rPr>
              <a:t>familles sont prévenues des absences en cours par l’</a:t>
            </a:r>
            <a:r>
              <a:rPr lang="fr-FR" sz="1900" b="1" dirty="0">
                <a:solidFill>
                  <a:schemeClr val="tx1"/>
                </a:solidFill>
                <a:latin typeface="Arial" panose="020B0604020202020204" pitchFamily="34" charset="0"/>
                <a:cs typeface="Arial" panose="020B0604020202020204" pitchFamily="34" charset="0"/>
              </a:rPr>
              <a:t>envoi d’un SMS</a:t>
            </a:r>
            <a:r>
              <a:rPr lang="fr-FR" sz="1900" dirty="0">
                <a:solidFill>
                  <a:schemeClr val="tx1"/>
                </a:solidFill>
                <a:latin typeface="Arial" panose="020B0604020202020204" pitchFamily="34" charset="0"/>
                <a:cs typeface="Arial" panose="020B0604020202020204" pitchFamily="34" charset="0"/>
              </a:rPr>
              <a:t> à plusieurs moments de la journée. </a:t>
            </a:r>
          </a:p>
          <a:p>
            <a:r>
              <a:rPr lang="fr-FR" sz="1900" dirty="0">
                <a:solidFill>
                  <a:schemeClr val="tx1"/>
                </a:solidFill>
                <a:latin typeface="Arial" panose="020B0604020202020204" pitchFamily="34" charset="0"/>
                <a:cs typeface="Arial" panose="020B0604020202020204" pitchFamily="34" charset="0"/>
              </a:rPr>
              <a:t>Chaque responsable légal dispose par ailleurs de codes sécurisés qui lui donne un accès permanent aux </a:t>
            </a:r>
            <a:r>
              <a:rPr lang="fr-FR" sz="1900" b="1" dirty="0">
                <a:solidFill>
                  <a:schemeClr val="tx1"/>
                </a:solidFill>
                <a:latin typeface="Arial" panose="020B0604020202020204" pitchFamily="34" charset="0"/>
                <a:cs typeface="Arial" panose="020B0604020202020204" pitchFamily="34" charset="0"/>
              </a:rPr>
              <a:t>relevés des absences via </a:t>
            </a:r>
            <a:r>
              <a:rPr lang="fr-FR" sz="1900" b="1" dirty="0" err="1" smtClean="0">
                <a:solidFill>
                  <a:schemeClr val="tx1"/>
                </a:solidFill>
                <a:latin typeface="Arial" panose="020B0604020202020204" pitchFamily="34" charset="0"/>
                <a:cs typeface="Arial" panose="020B0604020202020204" pitchFamily="34" charset="0"/>
              </a:rPr>
              <a:t>Pronote</a:t>
            </a:r>
            <a:endParaRPr lang="fr-FR" sz="1900" dirty="0" smtClean="0">
              <a:solidFill>
                <a:schemeClr val="tx1"/>
              </a:solidFill>
              <a:latin typeface="Arial" panose="020B0604020202020204" pitchFamily="34" charset="0"/>
              <a:cs typeface="Arial" panose="020B0604020202020204" pitchFamily="34" charset="0"/>
            </a:endParaRPr>
          </a:p>
          <a:p>
            <a:endParaRPr lang="fr-FR" sz="1900" dirty="0">
              <a:solidFill>
                <a:schemeClr val="tx1"/>
              </a:solidFill>
              <a:latin typeface="Arial" panose="020B0604020202020204" pitchFamily="34" charset="0"/>
              <a:cs typeface="Arial" panose="020B0604020202020204" pitchFamily="34" charset="0"/>
            </a:endParaRPr>
          </a:p>
          <a:p>
            <a:pPr lvl="0"/>
            <a:r>
              <a:rPr lang="fr-FR" sz="1900" b="1" u="sng" dirty="0">
                <a:solidFill>
                  <a:schemeClr val="tx1"/>
                </a:solidFill>
                <a:latin typeface="Arial" panose="020B0604020202020204" pitchFamily="34" charset="0"/>
                <a:cs typeface="Arial" panose="020B0604020202020204" pitchFamily="34" charset="0"/>
              </a:rPr>
              <a:t>COMMENT REGULARISER UNE </a:t>
            </a:r>
            <a:r>
              <a:rPr lang="fr-FR" sz="1900" b="1" u="sng" dirty="0" smtClean="0">
                <a:solidFill>
                  <a:schemeClr val="tx1"/>
                </a:solidFill>
                <a:latin typeface="Arial" panose="020B0604020202020204" pitchFamily="34" charset="0"/>
                <a:cs typeface="Arial" panose="020B0604020202020204" pitchFamily="34" charset="0"/>
              </a:rPr>
              <a:t>ABSENCE</a:t>
            </a:r>
          </a:p>
          <a:p>
            <a:pPr lvl="0"/>
            <a:endParaRPr lang="fr-FR" sz="1900" dirty="0">
              <a:solidFill>
                <a:schemeClr val="tx1"/>
              </a:solidFill>
              <a:latin typeface="Arial" panose="020B0604020202020204" pitchFamily="34" charset="0"/>
              <a:cs typeface="Arial" panose="020B0604020202020204" pitchFamily="34" charset="0"/>
            </a:endParaRPr>
          </a:p>
          <a:p>
            <a:r>
              <a:rPr lang="fr-FR" sz="1900" dirty="0">
                <a:solidFill>
                  <a:schemeClr val="tx1"/>
                </a:solidFill>
                <a:latin typeface="Arial" panose="020B0604020202020204" pitchFamily="34" charset="0"/>
                <a:cs typeface="Arial" panose="020B0604020202020204" pitchFamily="34" charset="0"/>
              </a:rPr>
              <a:t>Dans la mesure du possible, contacter la vie scolaire pour signaler l’absence :</a:t>
            </a:r>
          </a:p>
          <a:p>
            <a:r>
              <a:rPr lang="fr-FR" sz="1900" b="1" dirty="0">
                <a:solidFill>
                  <a:schemeClr val="tx1"/>
                </a:solidFill>
                <a:latin typeface="Arial" panose="020B0604020202020204" pitchFamily="34" charset="0"/>
                <a:cs typeface="Arial" panose="020B0604020202020204" pitchFamily="34" charset="0"/>
              </a:rPr>
              <a:t>05 90  </a:t>
            </a:r>
            <a:r>
              <a:rPr lang="fr-FR" sz="1900" b="1" dirty="0" smtClean="0">
                <a:solidFill>
                  <a:schemeClr val="tx1"/>
                </a:solidFill>
                <a:latin typeface="Arial" panose="020B0604020202020204" pitchFamily="34" charset="0"/>
                <a:cs typeface="Arial" panose="020B0604020202020204" pitchFamily="34" charset="0"/>
              </a:rPr>
              <a:t>86 34 63 – (mettre email lycée)</a:t>
            </a:r>
          </a:p>
          <a:p>
            <a:endParaRPr lang="fr-FR" sz="1900" b="1" dirty="0">
              <a:solidFill>
                <a:schemeClr val="tx1"/>
              </a:solidFill>
              <a:latin typeface="Arial" panose="020B0604020202020204" pitchFamily="34" charset="0"/>
              <a:cs typeface="Arial" panose="020B0604020202020204" pitchFamily="34" charset="0"/>
            </a:endParaRPr>
          </a:p>
          <a:p>
            <a:pPr lvl="0"/>
            <a:r>
              <a:rPr lang="fr-FR" sz="1900" dirty="0">
                <a:solidFill>
                  <a:schemeClr val="tx1"/>
                </a:solidFill>
                <a:latin typeface="Arial" panose="020B0604020202020204" pitchFamily="34" charset="0"/>
                <a:cs typeface="Arial" panose="020B0604020202020204" pitchFamily="34" charset="0"/>
              </a:rPr>
              <a:t>Le jour du retour de l’élève au lycée, </a:t>
            </a:r>
            <a:r>
              <a:rPr lang="fr-FR" sz="1900" b="1" dirty="0">
                <a:solidFill>
                  <a:schemeClr val="tx1"/>
                </a:solidFill>
                <a:latin typeface="Arial" panose="020B0604020202020204" pitchFamily="34" charset="0"/>
                <a:cs typeface="Arial" panose="020B0604020202020204" pitchFamily="34" charset="0"/>
              </a:rPr>
              <a:t>remplir dans le carnet de liaison le billet destiné à régulariser l’absence</a:t>
            </a:r>
            <a:r>
              <a:rPr lang="fr-FR" sz="1900" dirty="0">
                <a:solidFill>
                  <a:schemeClr val="tx1"/>
                </a:solidFill>
                <a:latin typeface="Arial" panose="020B0604020202020204" pitchFamily="34" charset="0"/>
                <a:cs typeface="Arial" panose="020B0604020202020204" pitchFamily="34" charset="0"/>
              </a:rPr>
              <a:t>. </a:t>
            </a:r>
          </a:p>
          <a:p>
            <a:r>
              <a:rPr lang="fr-FR" sz="1900" dirty="0">
                <a:solidFill>
                  <a:schemeClr val="tx1"/>
                </a:solidFill>
                <a:latin typeface="Arial" panose="020B0604020202020204" pitchFamily="34" charset="0"/>
                <a:cs typeface="Arial" panose="020B0604020202020204" pitchFamily="34" charset="0"/>
              </a:rPr>
              <a:t> </a:t>
            </a:r>
          </a:p>
          <a:p>
            <a:pPr lvl="0"/>
            <a:r>
              <a:rPr lang="fr-FR" sz="1900" dirty="0">
                <a:solidFill>
                  <a:schemeClr val="tx1"/>
                </a:solidFill>
                <a:latin typeface="Arial" panose="020B0604020202020204" pitchFamily="34" charset="0"/>
                <a:cs typeface="Arial" panose="020B0604020202020204" pitchFamily="34" charset="0"/>
              </a:rPr>
              <a:t>L’élève est tenu de présenter ce billet en vie scolaire le jour de son retour avant de rentrer en classe.</a:t>
            </a:r>
            <a:br>
              <a:rPr lang="fr-FR" sz="1900" dirty="0">
                <a:solidFill>
                  <a:schemeClr val="tx1"/>
                </a:solidFill>
                <a:latin typeface="Arial" panose="020B0604020202020204" pitchFamily="34" charset="0"/>
                <a:cs typeface="Arial" panose="020B0604020202020204" pitchFamily="34" charset="0"/>
              </a:rPr>
            </a:br>
            <a:endParaRPr lang="fr-FR" dirty="0"/>
          </a:p>
        </p:txBody>
      </p:sp>
      <p:sp>
        <p:nvSpPr>
          <p:cNvPr id="24" name="ZoneTexte 23"/>
          <p:cNvSpPr txBox="1"/>
          <p:nvPr/>
        </p:nvSpPr>
        <p:spPr>
          <a:xfrm>
            <a:off x="1763687" y="980728"/>
            <a:ext cx="6887515" cy="923330"/>
          </a:xfrm>
          <a:prstGeom prst="rect">
            <a:avLst/>
          </a:prstGeom>
          <a:noFill/>
        </p:spPr>
        <p:txBody>
          <a:bodyPr wrap="square" rtlCol="0">
            <a:spAutoFit/>
          </a:bodyPr>
          <a:lstStyle/>
          <a:p>
            <a:pPr algn="ctr"/>
            <a:r>
              <a:rPr lang="fr-FR" sz="5400" dirty="0" smtClean="0">
                <a:latin typeface="Mistral" pitchFamily="66" charset="0"/>
              </a:rPr>
              <a:t> </a:t>
            </a:r>
            <a:r>
              <a:rPr lang="fr-FR" sz="5400" dirty="0">
                <a:latin typeface="Mistral" pitchFamily="66" charset="0"/>
              </a:rPr>
              <a:t>Absences </a:t>
            </a:r>
          </a:p>
        </p:txBody>
      </p:sp>
      <p:pic>
        <p:nvPicPr>
          <p:cNvPr id="5" name="Image 4"/>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944538" y="731809"/>
            <a:ext cx="1350268" cy="1350268"/>
          </a:xfrm>
          <a:prstGeom prst="rect">
            <a:avLst/>
          </a:prstGeom>
        </p:spPr>
      </p:pic>
    </p:spTree>
    <p:extLst>
      <p:ext uri="{BB962C8B-B14F-4D97-AF65-F5344CB8AC3E}">
        <p14:creationId xmlns="" xmlns:p14="http://schemas.microsoft.com/office/powerpoint/2010/main" val="75599532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0" y="0"/>
            <a:ext cx="9144000" cy="69269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p:cNvSpPr>
            <a:spLocks noGrp="1"/>
          </p:cNvSpPr>
          <p:nvPr>
            <p:ph type="ctrTitle"/>
          </p:nvPr>
        </p:nvSpPr>
        <p:spPr>
          <a:xfrm>
            <a:off x="755576" y="484020"/>
            <a:ext cx="7772400" cy="663511"/>
          </a:xfrm>
        </p:spPr>
        <p:txBody>
          <a:bodyPr>
            <a:normAutofit fontScale="90000"/>
          </a:bodyPr>
          <a:lstStyle/>
          <a:p>
            <a:r>
              <a:rPr lang="fr-FR" sz="3600" dirty="0" smtClean="0">
                <a:latin typeface="Impact" pitchFamily="34" charset="0"/>
              </a:rPr>
              <a:t>    </a:t>
            </a:r>
            <a:r>
              <a:rPr lang="fr-FR" sz="1200" dirty="0" smtClean="0">
                <a:latin typeface="Impact" pitchFamily="34" charset="0"/>
              </a:rPr>
              <a:t>LYCEE DES METIERS DE L’AUTOMOBILE </a:t>
            </a:r>
            <a:r>
              <a:rPr lang="fr-FR" sz="3600" dirty="0" smtClean="0">
                <a:latin typeface="Impact" pitchFamily="34" charset="0"/>
              </a:rPr>
              <a:t/>
            </a:r>
            <a:br>
              <a:rPr lang="fr-FR" sz="3600" dirty="0" smtClean="0">
                <a:latin typeface="Impact" pitchFamily="34" charset="0"/>
              </a:rPr>
            </a:br>
            <a:r>
              <a:rPr lang="fr-FR" sz="1800" dirty="0" smtClean="0">
                <a:latin typeface="Mistral" pitchFamily="66" charset="0"/>
              </a:rPr>
              <a:t>Paul </a:t>
            </a:r>
            <a:r>
              <a:rPr lang="fr-FR" sz="1800" dirty="0" err="1" smtClean="0">
                <a:latin typeface="Mistral" pitchFamily="66" charset="0"/>
              </a:rPr>
              <a:t>Lacavé</a:t>
            </a:r>
            <a:r>
              <a:rPr lang="fr-FR" dirty="0" smtClean="0">
                <a:latin typeface="Impact" pitchFamily="34" charset="0"/>
              </a:rPr>
              <a:t/>
            </a:r>
            <a:br>
              <a:rPr lang="fr-FR" dirty="0" smtClean="0">
                <a:latin typeface="Impact" pitchFamily="34" charset="0"/>
              </a:rPr>
            </a:br>
            <a:r>
              <a:rPr lang="fr-FR" dirty="0">
                <a:latin typeface="Impact" pitchFamily="34" charset="0"/>
              </a:rPr>
              <a:t/>
            </a:r>
            <a:br>
              <a:rPr lang="fr-FR" dirty="0">
                <a:latin typeface="Impact" pitchFamily="34" charset="0"/>
              </a:rPr>
            </a:br>
            <a:endParaRPr lang="fr-FR" dirty="0">
              <a:latin typeface="Impact" pitchFamily="34" charset="0"/>
            </a:endParaRPr>
          </a:p>
        </p:txBody>
      </p:sp>
      <p:sp>
        <p:nvSpPr>
          <p:cNvPr id="10" name="Rectangle 9"/>
          <p:cNvSpPr/>
          <p:nvPr/>
        </p:nvSpPr>
        <p:spPr>
          <a:xfrm>
            <a:off x="3497885" y="121293"/>
            <a:ext cx="144016" cy="117814"/>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p:cNvSpPr/>
          <p:nvPr/>
        </p:nvSpPr>
        <p:spPr>
          <a:xfrm>
            <a:off x="5884021" y="132793"/>
            <a:ext cx="144016" cy="11781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Espace réservé du contenu 2"/>
          <p:cNvSpPr txBox="1">
            <a:spLocks/>
          </p:cNvSpPr>
          <p:nvPr/>
        </p:nvSpPr>
        <p:spPr>
          <a:xfrm>
            <a:off x="421603" y="1904058"/>
            <a:ext cx="8229600" cy="4525963"/>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endParaRPr lang="fr-FR" dirty="0" smtClean="0"/>
          </a:p>
          <a:p>
            <a:r>
              <a:rPr lang="fr-FR" b="1" dirty="0">
                <a:solidFill>
                  <a:schemeClr val="accent6">
                    <a:lumMod val="75000"/>
                  </a:schemeClr>
                </a:solidFill>
              </a:rPr>
              <a:t>Savoir</a:t>
            </a:r>
            <a:r>
              <a:rPr lang="fr-FR" dirty="0">
                <a:solidFill>
                  <a:schemeClr val="accent6">
                    <a:lumMod val="75000"/>
                  </a:schemeClr>
                </a:solidFill>
              </a:rPr>
              <a:t> être     </a:t>
            </a:r>
            <a:r>
              <a:rPr lang="fr-FR" dirty="0">
                <a:solidFill>
                  <a:srgbClr val="92D050"/>
                </a:solidFill>
              </a:rPr>
              <a:t>Savoir </a:t>
            </a:r>
            <a:r>
              <a:rPr lang="fr-FR" b="1" dirty="0">
                <a:solidFill>
                  <a:srgbClr val="92D050"/>
                </a:solidFill>
              </a:rPr>
              <a:t>faire</a:t>
            </a:r>
            <a:r>
              <a:rPr lang="fr-FR" dirty="0">
                <a:solidFill>
                  <a:srgbClr val="92D050"/>
                </a:solidFill>
              </a:rPr>
              <a:t>    </a:t>
            </a:r>
            <a:r>
              <a:rPr lang="fr-FR" dirty="0">
                <a:solidFill>
                  <a:schemeClr val="accent6">
                    <a:lumMod val="50000"/>
                  </a:schemeClr>
                </a:solidFill>
              </a:rPr>
              <a:t>Savoir </a:t>
            </a:r>
            <a:r>
              <a:rPr lang="fr-FR" b="1" dirty="0" smtClean="0">
                <a:solidFill>
                  <a:schemeClr val="accent6">
                    <a:lumMod val="50000"/>
                  </a:schemeClr>
                </a:solidFill>
              </a:rPr>
              <a:t>vivre</a:t>
            </a:r>
            <a:endParaRPr lang="fr-FR" dirty="0"/>
          </a:p>
          <a:p>
            <a:r>
              <a:rPr lang="fr-FR" dirty="0">
                <a:solidFill>
                  <a:schemeClr val="accent6">
                    <a:lumMod val="50000"/>
                  </a:schemeClr>
                </a:solidFill>
              </a:rPr>
              <a:t>Rigueur </a:t>
            </a:r>
            <a:r>
              <a:rPr lang="fr-FR" dirty="0"/>
              <a:t>         </a:t>
            </a:r>
            <a:r>
              <a:rPr lang="fr-FR" b="1" dirty="0">
                <a:solidFill>
                  <a:schemeClr val="accent6">
                    <a:lumMod val="75000"/>
                  </a:schemeClr>
                </a:solidFill>
              </a:rPr>
              <a:t> Sérieux        </a:t>
            </a:r>
            <a:r>
              <a:rPr lang="fr-FR" dirty="0" smtClean="0">
                <a:solidFill>
                  <a:srgbClr val="92D050"/>
                </a:solidFill>
              </a:rPr>
              <a:t>Assiduité</a:t>
            </a:r>
            <a:endParaRPr lang="fr-FR" dirty="0"/>
          </a:p>
          <a:p>
            <a:r>
              <a:rPr lang="fr-FR" dirty="0" smtClean="0">
                <a:solidFill>
                  <a:srgbClr val="92D050"/>
                </a:solidFill>
              </a:rPr>
              <a:t>Politesse   </a:t>
            </a:r>
            <a:r>
              <a:rPr lang="fr-FR" u="sng" dirty="0" smtClean="0">
                <a:solidFill>
                  <a:schemeClr val="accent6">
                    <a:lumMod val="50000"/>
                  </a:schemeClr>
                </a:solidFill>
              </a:rPr>
              <a:t>Tolérance</a:t>
            </a:r>
            <a:r>
              <a:rPr lang="fr-FR" dirty="0" smtClean="0">
                <a:solidFill>
                  <a:schemeClr val="accent6">
                    <a:lumMod val="50000"/>
                  </a:schemeClr>
                </a:solidFill>
              </a:rPr>
              <a:t>    </a:t>
            </a:r>
            <a:r>
              <a:rPr lang="fr-FR" dirty="0" smtClean="0">
                <a:solidFill>
                  <a:schemeClr val="accent6">
                    <a:lumMod val="75000"/>
                  </a:schemeClr>
                </a:solidFill>
              </a:rPr>
              <a:t>Respect</a:t>
            </a:r>
            <a:endParaRPr lang="fr-FR" dirty="0">
              <a:solidFill>
                <a:schemeClr val="accent6">
                  <a:lumMod val="75000"/>
                </a:schemeClr>
              </a:solidFill>
            </a:endParaRPr>
          </a:p>
          <a:p>
            <a:endParaRPr lang="fr-FR" dirty="0">
              <a:solidFill>
                <a:schemeClr val="accent6">
                  <a:lumMod val="75000"/>
                </a:schemeClr>
              </a:solidFill>
            </a:endParaRPr>
          </a:p>
          <a:p>
            <a:r>
              <a:rPr lang="fr-FR" dirty="0" smtClean="0">
                <a:solidFill>
                  <a:schemeClr val="accent6">
                    <a:lumMod val="75000"/>
                  </a:schemeClr>
                </a:solidFill>
              </a:rPr>
              <a:t> </a:t>
            </a:r>
          </a:p>
          <a:p>
            <a:endParaRPr lang="fr-FR" dirty="0"/>
          </a:p>
        </p:txBody>
      </p:sp>
      <p:sp>
        <p:nvSpPr>
          <p:cNvPr id="24" name="ZoneTexte 23"/>
          <p:cNvSpPr txBox="1"/>
          <p:nvPr/>
        </p:nvSpPr>
        <p:spPr>
          <a:xfrm>
            <a:off x="1763688" y="980728"/>
            <a:ext cx="6336704" cy="923330"/>
          </a:xfrm>
          <a:prstGeom prst="rect">
            <a:avLst/>
          </a:prstGeom>
          <a:noFill/>
        </p:spPr>
        <p:txBody>
          <a:bodyPr wrap="square" rtlCol="0">
            <a:spAutoFit/>
          </a:bodyPr>
          <a:lstStyle/>
          <a:p>
            <a:pPr algn="ctr"/>
            <a:r>
              <a:rPr lang="fr-FR" sz="5400" dirty="0" smtClean="0">
                <a:latin typeface="Mistral" pitchFamily="66" charset="0"/>
              </a:rPr>
              <a:t>Nos exigences </a:t>
            </a:r>
            <a:endParaRPr lang="fr-FR" sz="5400" dirty="0">
              <a:latin typeface="Mistral" pitchFamily="66" charset="0"/>
            </a:endParaRPr>
          </a:p>
        </p:txBody>
      </p:sp>
      <p:pic>
        <p:nvPicPr>
          <p:cNvPr id="5" name="Image 4"/>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1475656" y="922856"/>
            <a:ext cx="1350268" cy="1039073"/>
          </a:xfrm>
          <a:prstGeom prst="rect">
            <a:avLst/>
          </a:prstGeom>
        </p:spPr>
      </p:pic>
      <p:sp>
        <p:nvSpPr>
          <p:cNvPr id="9" name="Rectangle 8"/>
          <p:cNvSpPr/>
          <p:nvPr/>
        </p:nvSpPr>
        <p:spPr>
          <a:xfrm>
            <a:off x="1115616" y="4653136"/>
            <a:ext cx="5112568" cy="12241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AJOUTER LE REGELEMENT INTERIEUR</a:t>
            </a:r>
            <a:endParaRPr lang="fr-FR" dirty="0"/>
          </a:p>
        </p:txBody>
      </p:sp>
    </p:spTree>
    <p:extLst>
      <p:ext uri="{BB962C8B-B14F-4D97-AF65-F5344CB8AC3E}">
        <p14:creationId xmlns="" xmlns:p14="http://schemas.microsoft.com/office/powerpoint/2010/main" val="296705923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p:cNvPicPr>
            <a:picLocks noChangeAspect="1" noChangeArrowheads="1"/>
          </p:cNvPicPr>
          <p:nvPr/>
        </p:nvPicPr>
        <p:blipFill>
          <a:blip r:embed="rId2" cstate="print"/>
          <a:srcRect/>
          <a:stretch>
            <a:fillRect/>
          </a:stretch>
        </p:blipFill>
        <p:spPr bwMode="auto">
          <a:xfrm>
            <a:off x="1475656" y="2060848"/>
            <a:ext cx="6210300" cy="3619500"/>
          </a:xfrm>
          <a:prstGeom prst="rect">
            <a:avLst/>
          </a:prstGeom>
          <a:noFill/>
          <a:ln w="9525">
            <a:noFill/>
            <a:miter lim="800000"/>
            <a:headEnd/>
            <a:tailEnd/>
          </a:ln>
        </p:spPr>
      </p:pic>
      <p:sp>
        <p:nvSpPr>
          <p:cNvPr id="3" name="Rectangle 2"/>
          <p:cNvSpPr/>
          <p:nvPr/>
        </p:nvSpPr>
        <p:spPr>
          <a:xfrm>
            <a:off x="1403648" y="620688"/>
            <a:ext cx="4176464" cy="5040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CONTACT</a:t>
            </a:r>
            <a:endParaRPr lang="fr-FR"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1560" y="548680"/>
            <a:ext cx="8136904" cy="489654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smtClean="0"/>
          </a:p>
          <a:p>
            <a:pPr lvl="0"/>
            <a:endParaRPr lang="fr-FR" b="1" dirty="0" smtClean="0"/>
          </a:p>
          <a:p>
            <a:pPr lvl="0"/>
            <a:endParaRPr lang="fr-FR" dirty="0" smtClean="0"/>
          </a:p>
          <a:p>
            <a:pPr algn="ctr"/>
            <a:endParaRPr lang="fr-FR" dirty="0" smtClean="0"/>
          </a:p>
          <a:p>
            <a:pPr algn="ctr"/>
            <a:endParaRPr lang="fr-FR" dirty="0" smtClean="0"/>
          </a:p>
          <a:p>
            <a:pPr algn="ctr"/>
            <a:endParaRPr lang="fr-FR" dirty="0" smtClean="0"/>
          </a:p>
          <a:p>
            <a:pPr algn="ctr"/>
            <a:endParaRPr lang="fr-FR" dirty="0" smtClean="0"/>
          </a:p>
          <a:p>
            <a:pPr algn="ctr"/>
            <a:endParaRPr lang="fr-FR" dirty="0"/>
          </a:p>
        </p:txBody>
      </p:sp>
      <p:pic>
        <p:nvPicPr>
          <p:cNvPr id="6" name="Image 5" descr="C:\Users\Proviseur Adjoint\Desktop\CARNET CORRESPONDANCE\PAUL LACAVE\886_9908.jpg"/>
          <p:cNvPicPr/>
          <p:nvPr/>
        </p:nvPicPr>
        <p:blipFill>
          <a:blip r:embed="rId2" cstate="print">
            <a:lum bright="10000" contrast="10000"/>
            <a:extLst>
              <a:ext uri="{28A0092B-C50C-407E-A947-70E740481C1C}">
                <a14:useLocalDpi xmlns="" xmlns:a14="http://schemas.microsoft.com/office/drawing/2010/main" val="0"/>
              </a:ext>
            </a:extLst>
          </a:blip>
          <a:srcRect/>
          <a:stretch>
            <a:fillRect/>
          </a:stretch>
        </p:blipFill>
        <p:spPr bwMode="auto">
          <a:xfrm>
            <a:off x="683568" y="1844824"/>
            <a:ext cx="6511290" cy="3498627"/>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p:nvPr/>
        </p:nvPicPr>
        <p:blipFill>
          <a:blip r:embed="rId2" cstate="print">
            <a:extLst>
              <a:ext uri="{28A0092B-C50C-407E-A947-70E740481C1C}">
                <a14:useLocalDpi xmlns="" xmlns:a14="http://schemas.microsoft.com/office/drawing/2010/main" val="0"/>
              </a:ext>
            </a:extLst>
          </a:blip>
          <a:stretch>
            <a:fillRect/>
          </a:stretch>
        </p:blipFill>
        <p:spPr>
          <a:xfrm>
            <a:off x="913088" y="3645024"/>
            <a:ext cx="2489284" cy="1644621"/>
          </a:xfrm>
          <a:prstGeom prst="rect">
            <a:avLst/>
          </a:prstGeom>
          <a:ln>
            <a:noFill/>
          </a:ln>
          <a:effectLst>
            <a:softEdge rad="112500"/>
          </a:effectLst>
        </p:spPr>
      </p:pic>
      <p:pic>
        <p:nvPicPr>
          <p:cNvPr id="3" name="Image 2" descr="E:\LIVRET ACCUEIL 2016\PHOTOS LYCEE 2016\Atelier Peinture-Carrosserie.jpg"/>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707904" y="3555332"/>
            <a:ext cx="2413000" cy="1722120"/>
          </a:xfrm>
          <a:prstGeom prst="rect">
            <a:avLst/>
          </a:prstGeom>
          <a:noFill/>
          <a:ln>
            <a:noFill/>
          </a:ln>
          <a:effectLst>
            <a:softEdge rad="127000"/>
          </a:effectLst>
        </p:spPr>
      </p:pic>
      <p:pic>
        <p:nvPicPr>
          <p:cNvPr id="4" name="Image 3" descr="E:\LIVRET ACCUEIL 2016\PHOTOS LYCEE 2016\Atelier V T R.jpg"/>
          <p:cNvPicPr/>
          <p:nvPr/>
        </p:nvPicPr>
        <p:blipFill rotWithShape="1">
          <a:blip r:embed="rId4" cstate="print">
            <a:extLst>
              <a:ext uri="{28A0092B-C50C-407E-A947-70E740481C1C}">
                <a14:useLocalDpi xmlns="" xmlns:a14="http://schemas.microsoft.com/office/drawing/2010/main" val="0"/>
              </a:ext>
            </a:extLst>
          </a:blip>
          <a:srcRect l="2389" t="2692" r="-2966" b="-3444"/>
          <a:stretch/>
        </p:blipFill>
        <p:spPr bwMode="auto">
          <a:xfrm>
            <a:off x="6320745" y="3534059"/>
            <a:ext cx="2602230" cy="1764665"/>
          </a:xfrm>
          <a:prstGeom prst="rect">
            <a:avLst/>
          </a:prstGeom>
          <a:noFill/>
          <a:ln>
            <a:noFill/>
          </a:ln>
          <a:effectLst>
            <a:softEdge rad="127000"/>
          </a:effectLst>
          <a:extLst>
            <a:ext uri="{53640926-AAD7-44D8-BBD7-CCE9431645EC}">
              <a14:shadowObscured xmlns="" xmlns:a14="http://schemas.microsoft.com/office/drawing/2010/main"/>
            </a:ext>
          </a:extLst>
        </p:spPr>
      </p:pic>
      <p:pic>
        <p:nvPicPr>
          <p:cNvPr id="5" name="Image 4"/>
          <p:cNvPicPr/>
          <p:nvPr/>
        </p:nvPicPr>
        <p:blipFill>
          <a:blip r:embed="rId5" cstate="print">
            <a:extLst>
              <a:ext uri="{28A0092B-C50C-407E-A947-70E740481C1C}">
                <a14:useLocalDpi xmlns="" xmlns:a14="http://schemas.microsoft.com/office/drawing/2010/main" val="0"/>
              </a:ext>
            </a:extLst>
          </a:blip>
          <a:stretch>
            <a:fillRect/>
          </a:stretch>
        </p:blipFill>
        <p:spPr>
          <a:xfrm>
            <a:off x="3419872" y="5168373"/>
            <a:ext cx="3024336" cy="1626076"/>
          </a:xfrm>
          <a:prstGeom prst="rect">
            <a:avLst/>
          </a:prstGeom>
          <a:effectLst>
            <a:softEdge rad="127000"/>
          </a:effectLst>
        </p:spPr>
      </p:pic>
    </p:spTree>
  </p:cSld>
  <p:clrMapOvr>
    <a:masterClrMapping/>
  </p:clrMapOvr>
  <p:timing>
    <p:tnLst>
      <p:par>
        <p:cTn id="1" dur="indefinite" restart="never" nodeType="tmRoot"/>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Débit">
  <a:themeElements>
    <a:clrScheme name="Débit">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Débit">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Débit">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3.xml><?xml version="1.0" encoding="utf-8"?>
<a:theme xmlns:a="http://schemas.openxmlformats.org/drawingml/2006/main" name="1_Débit">
  <a:themeElements>
    <a:clrScheme name="Débit">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Débit">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Débit">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6400</TotalTime>
  <Words>2810</Words>
  <Application>Microsoft Office PowerPoint</Application>
  <PresentationFormat>Affichage à l'écran (4:3)</PresentationFormat>
  <Paragraphs>599</Paragraphs>
  <Slides>49</Slides>
  <Notes>3</Notes>
  <HiddenSlides>0</HiddenSlides>
  <MMClips>0</MMClips>
  <ScaleCrop>false</ScaleCrop>
  <HeadingPairs>
    <vt:vector size="4" baseType="variant">
      <vt:variant>
        <vt:lpstr>Thème</vt:lpstr>
      </vt:variant>
      <vt:variant>
        <vt:i4>3</vt:i4>
      </vt:variant>
      <vt:variant>
        <vt:lpstr>Titres des diapositives</vt:lpstr>
      </vt:variant>
      <vt:variant>
        <vt:i4>49</vt:i4>
      </vt:variant>
    </vt:vector>
  </HeadingPairs>
  <TitlesOfParts>
    <vt:vector size="52" baseType="lpstr">
      <vt:lpstr>Thème Office</vt:lpstr>
      <vt:lpstr>Débit</vt:lpstr>
      <vt:lpstr>1_Débit</vt:lpstr>
      <vt:lpstr>Diapositive 1</vt:lpstr>
      <vt:lpstr>    LYCEE DES METIERS DE L’AUTOMOBILE  Paul Lacavé  </vt:lpstr>
      <vt:lpstr>Diapositive 3</vt:lpstr>
      <vt:lpstr>LA STRUCTURE DU LYCÉE</vt:lpstr>
      <vt:lpstr>Diapositive 5</vt:lpstr>
      <vt:lpstr>Diapositive 6</vt:lpstr>
      <vt:lpstr>LES FORMATIONS SONT PROPOSÉES SOUS :</vt:lpstr>
      <vt:lpstr>    LYCEE DES METIERS DE L’AUTOMOBILE  Paul Lacavé  </vt:lpstr>
      <vt:lpstr>Diapositive 9</vt:lpstr>
      <vt:lpstr>Diapositive 10</vt:lpstr>
      <vt:lpstr>Diapositive 11</vt:lpstr>
      <vt:lpstr>Diapositive 12</vt:lpstr>
      <vt:lpstr>Diapositive 13</vt:lpstr>
      <vt:lpstr>Diapositive 14</vt:lpstr>
      <vt:lpstr>Diapositive 15</vt:lpstr>
      <vt:lpstr>Diapositive 16</vt:lpstr>
      <vt:lpstr>Diapositive 17</vt:lpstr>
      <vt:lpstr>Diapositive 18</vt:lpstr>
      <vt:lpstr>Diapositive 19</vt:lpstr>
      <vt:lpstr>Diapositive 20</vt:lpstr>
      <vt:lpstr>Diapositive 21</vt:lpstr>
      <vt:lpstr>Diapositive 22</vt:lpstr>
      <vt:lpstr>Diapositive 23</vt:lpstr>
      <vt:lpstr>Diapositive 24</vt:lpstr>
      <vt:lpstr>Diapositive 25</vt:lpstr>
      <vt:lpstr>Diapositive 26</vt:lpstr>
      <vt:lpstr>Diapositive 27</vt:lpstr>
      <vt:lpstr>Diapositive 28</vt:lpstr>
      <vt:lpstr>Diapositive 29</vt:lpstr>
      <vt:lpstr>Diapositive 30</vt:lpstr>
      <vt:lpstr>Diapositive 31</vt:lpstr>
      <vt:lpstr>UN ENSEIGNEMENT  CORRELE  AUX TECHNIQUES PROFESSIONNELLES :  LA PREVENTION SANTE ENVIRONNEMENT  OU PSE  </vt:lpstr>
      <vt:lpstr>  1. OBJECTIFS DE L’ENSEIGNEMENT? </vt:lpstr>
      <vt:lpstr>Diapositive 34</vt:lpstr>
      <vt:lpstr>  3. PROGRAMMES ET ORGANISATION EN BAC PRO </vt:lpstr>
      <vt:lpstr>Diapositive 36</vt:lpstr>
      <vt:lpstr>Diapositive 37</vt:lpstr>
      <vt:lpstr>4. PROGRAMME ET ORGANISATION EN CAP</vt:lpstr>
      <vt:lpstr>5. Evaluation de la p.s.e. en bac pro </vt:lpstr>
      <vt:lpstr>    LYCEE DES METIERS DE L’AUTOMOBILE  Paul Lacavé  </vt:lpstr>
      <vt:lpstr>    LYCEE DES METIERS DE L’AUTOMOBILE  Paul Lacavé  </vt:lpstr>
      <vt:lpstr>    LYCEE DES METIERS DE L’AUTOMOBILE  Paul Lacavé  </vt:lpstr>
      <vt:lpstr>    LYCEE DES METIERS DE L’AUTOMOBILE  Paul Lacavé  </vt:lpstr>
      <vt:lpstr>    LYCEE DES METIERS DE L’AUTOMOBILE  Paul Lacavé  </vt:lpstr>
      <vt:lpstr>    LYCEE DES METIERS DE L’AUTOMOBILE  Paul Lacavé  </vt:lpstr>
      <vt:lpstr>    LYCEE DES METIERS DE L’AUTOMOBILE  Paul Lacavé  </vt:lpstr>
      <vt:lpstr>Diapositive 47</vt:lpstr>
      <vt:lpstr>Diapositive 48</vt:lpstr>
      <vt:lpstr>Diapositive 49</vt:lpstr>
    </vt:vector>
  </TitlesOfParts>
  <Company>Hewlett-Packard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LYCEE DES METIERS DE L’AUTOMOBILE PAUL LACAVE</dc:title>
  <dc:creator>Gérard Murez</dc:creator>
  <cp:lastModifiedBy>baba C</cp:lastModifiedBy>
  <cp:revision>285</cp:revision>
  <cp:lastPrinted>2017-05-15T18:47:59Z</cp:lastPrinted>
  <dcterms:created xsi:type="dcterms:W3CDTF">2014-04-07T11:46:09Z</dcterms:created>
  <dcterms:modified xsi:type="dcterms:W3CDTF">2017-05-21T23:36:55Z</dcterms:modified>
</cp:coreProperties>
</file>