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2" r:id="rId2"/>
    <p:sldId id="277" r:id="rId3"/>
    <p:sldId id="278" r:id="rId4"/>
    <p:sldId id="264" r:id="rId5"/>
    <p:sldId id="279" r:id="rId6"/>
    <p:sldId id="281" r:id="rId7"/>
    <p:sldId id="282" r:id="rId8"/>
    <p:sldId id="270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A595C-9470-4909-86D8-A4B06122D3AC}" type="datetimeFigureOut">
              <a:rPr lang="fr-FR" smtClean="0"/>
              <a:pPr/>
              <a:t>03/04/2017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F520A-4076-4D4E-B7D1-2FDBD0E6A93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4715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8E39-026D-4770-B0E9-319B39913528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70391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8E39-026D-4770-B0E9-319B39913528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7039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03/04/2017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techno.fr/IMG/scenari/dossierpse/res/les_competences.p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5.png"/><Relationship Id="rId5" Type="http://schemas.openxmlformats.org/officeDocument/2006/relationships/image" Target="../media/image20.jpeg"/><Relationship Id="rId10" Type="http://schemas.openxmlformats.org/officeDocument/2006/relationships/image" Target="../media/image24.png"/><Relationship Id="rId4" Type="http://schemas.openxmlformats.org/officeDocument/2006/relationships/image" Target="../media/image19.jpe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07704" y="260648"/>
            <a:ext cx="6912768" cy="1584176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t">
            <a:normAutofit fontScale="90000"/>
          </a:bodyPr>
          <a:lstStyle/>
          <a:p>
            <a:pPr algn="ctr"/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UN ENSEIGNEMENT  CORRELE </a:t>
            </a:r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FR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</a:rPr>
              <a:t>AUX 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TECHNIQUES PROFESSIONNELLES : </a:t>
            </a:r>
            <a:br>
              <a:rPr lang="fr-FR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LA PREVENTION SANTE ENVIRONNEMENT </a:t>
            </a:r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FR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</a:rPr>
              <a:t>OU 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PSE</a:t>
            </a:r>
            <a:br>
              <a:rPr lang="fr-FR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7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fr-FR" sz="2700" dirty="0">
                <a:solidFill>
                  <a:schemeClr val="accent2">
                    <a:lumMod val="50000"/>
                  </a:schemeClr>
                </a:solidFill>
              </a:rPr>
            </a:b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286000" y="2132856"/>
            <a:ext cx="6750496" cy="42420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L’enseignement de PSE repose sur la notion de professionnel compétent.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La PSE permet d’acquérir des compétences, nécessaires à la maîtrise du contexte professionnel,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9" name="Image 14" descr="Description : https://prodageo.files.wordpress.com/2013/07/professionnel-compc3a9t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81"/>
          <a:stretch>
            <a:fillRect/>
          </a:stretch>
        </p:blipFill>
        <p:spPr bwMode="auto">
          <a:xfrm>
            <a:off x="2843808" y="2921631"/>
            <a:ext cx="5810250" cy="230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46646767"/>
      </p:ext>
    </p:extLst>
  </p:cSld>
  <p:clrMapOvr>
    <a:masterClrMapping/>
  </p:clrMapOvr>
  <p:transition spd="slow">
    <p:dissolve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1268760"/>
            <a:ext cx="8640960" cy="542110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fr-FR" sz="1600" b="1" u="sng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190875" algn="l"/>
              </a:tabLst>
            </a:pPr>
            <a:r>
              <a:rPr lang="fr-FR" sz="1600" b="1" dirty="0">
                <a:solidFill>
                  <a:srgbClr val="FF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L'enseignement de Pr</a:t>
            </a:r>
            <a:r>
              <a:rPr lang="fr-FR" sz="1600" b="1" dirty="0">
                <a:solidFill>
                  <a:srgbClr val="FF0000"/>
                </a:solidFill>
                <a:latin typeface="Calibri"/>
                <a:ea typeface="Times New Roman" pitchFamily="18" charset="0"/>
                <a:cs typeface="Tahoma" pitchFamily="34" charset="0"/>
              </a:rPr>
              <a:t>é</a:t>
            </a:r>
            <a:r>
              <a:rPr lang="fr-FR" sz="1600" b="1" dirty="0">
                <a:solidFill>
                  <a:srgbClr val="FF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vention Sant</a:t>
            </a:r>
            <a:r>
              <a:rPr lang="fr-FR" sz="1600" b="1" dirty="0">
                <a:solidFill>
                  <a:srgbClr val="FF0000"/>
                </a:solidFill>
                <a:latin typeface="Calibri"/>
                <a:ea typeface="Times New Roman" pitchFamily="18" charset="0"/>
                <a:cs typeface="Tahoma" pitchFamily="34" charset="0"/>
              </a:rPr>
              <a:t>é</a:t>
            </a:r>
            <a:r>
              <a:rPr lang="fr-FR" sz="1600" b="1" dirty="0">
                <a:solidFill>
                  <a:srgbClr val="FF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Environnement conforte les acquisitions du socle commun de connaissances et de comp</a:t>
            </a:r>
            <a:r>
              <a:rPr lang="fr-FR" sz="1600" b="1" dirty="0">
                <a:solidFill>
                  <a:srgbClr val="FF0000"/>
                </a:solidFill>
                <a:latin typeface="Calibri"/>
                <a:ea typeface="Times New Roman" pitchFamily="18" charset="0"/>
                <a:cs typeface="Tahoma" pitchFamily="34" charset="0"/>
              </a:rPr>
              <a:t>é</a:t>
            </a:r>
            <a:r>
              <a:rPr lang="fr-FR" sz="1600" b="1" dirty="0">
                <a:solidFill>
                  <a:srgbClr val="FF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tences, notamment celles de la culture scientifique</a:t>
            </a:r>
            <a:r>
              <a:rPr lang="fr-FR" sz="1600" dirty="0">
                <a:solidFill>
                  <a:schemeClr val="tx1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. </a:t>
            </a:r>
            <a:endParaRPr lang="fr-FR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190875" algn="l"/>
              </a:tabLst>
            </a:pPr>
            <a:r>
              <a:rPr lang="fr-FR" sz="1600" b="1" dirty="0">
                <a:solidFill>
                  <a:srgbClr val="0866E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Il contribue pleinement aux actions prioritaires d'</a:t>
            </a:r>
            <a:r>
              <a:rPr lang="fr-FR" sz="1600" b="1" dirty="0">
                <a:solidFill>
                  <a:srgbClr val="0866EC"/>
                </a:solidFill>
                <a:latin typeface="Calibri"/>
                <a:ea typeface="Times New Roman" pitchFamily="18" charset="0"/>
                <a:cs typeface="Tahoma" pitchFamily="34" charset="0"/>
              </a:rPr>
              <a:t>é</a:t>
            </a:r>
            <a:r>
              <a:rPr lang="fr-FR" sz="1600" b="1" dirty="0">
                <a:solidFill>
                  <a:srgbClr val="0866E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ducation et de pr</a:t>
            </a:r>
            <a:r>
              <a:rPr lang="fr-FR" sz="1600" b="1" dirty="0">
                <a:solidFill>
                  <a:srgbClr val="0866EC"/>
                </a:solidFill>
                <a:latin typeface="Calibri"/>
                <a:ea typeface="Times New Roman" pitchFamily="18" charset="0"/>
                <a:cs typeface="Tahoma" pitchFamily="34" charset="0"/>
              </a:rPr>
              <a:t>é</a:t>
            </a:r>
            <a:r>
              <a:rPr lang="fr-FR" sz="1600" b="1" dirty="0">
                <a:solidFill>
                  <a:srgbClr val="0866E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vention d</a:t>
            </a:r>
            <a:r>
              <a:rPr lang="fr-FR" sz="1600" b="1" dirty="0">
                <a:solidFill>
                  <a:srgbClr val="0866EC"/>
                </a:solidFill>
                <a:latin typeface="Calibri"/>
                <a:ea typeface="Times New Roman" pitchFamily="18" charset="0"/>
                <a:cs typeface="Tahoma" pitchFamily="34" charset="0"/>
              </a:rPr>
              <a:t>é</a:t>
            </a:r>
            <a:r>
              <a:rPr lang="fr-FR" sz="1600" b="1" dirty="0">
                <a:solidFill>
                  <a:srgbClr val="0866E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finies par les plans </a:t>
            </a:r>
            <a:r>
              <a:rPr lang="fr-FR" sz="1600" b="1" dirty="0" smtClean="0">
                <a:solidFill>
                  <a:srgbClr val="0866E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nationaux et européens dans les champs de la santé, du travail et de l’environnement.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190875" algn="l"/>
              </a:tabLst>
            </a:pPr>
            <a:endParaRPr lang="fr-FR" sz="1600" b="1" dirty="0">
              <a:solidFill>
                <a:srgbClr val="0866E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190875" algn="l"/>
              </a:tabLst>
            </a:pPr>
            <a:endParaRPr lang="fr-FR" sz="1600" b="1" dirty="0" smtClean="0">
              <a:solidFill>
                <a:srgbClr val="0866E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190875" algn="l"/>
              </a:tabLst>
            </a:pPr>
            <a:endParaRPr lang="fr-FR" sz="1600" b="1" dirty="0">
              <a:solidFill>
                <a:srgbClr val="0866E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190875" algn="l"/>
              </a:tabLst>
            </a:pPr>
            <a:endParaRPr lang="fr-FR" sz="1600" b="1" dirty="0" smtClean="0">
              <a:solidFill>
                <a:srgbClr val="0866E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190875" algn="l"/>
              </a:tabLst>
            </a:pPr>
            <a:endParaRPr lang="fr-FR" sz="1600" b="1" dirty="0" smtClean="0">
              <a:solidFill>
                <a:srgbClr val="0866E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0" y="13811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215265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2924175"/>
            <a:ext cx="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0" y="410527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0" y="48482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0" y="5562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0" y="6686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0" y="8220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</a:t>
            </a:r>
            <a:endParaRPr kumimoji="0" lang="fr-F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Socle commun des compétences</a:t>
            </a:r>
            <a:endParaRPr kumimoji="0" lang="fr-F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Image 16" descr="Description : http://www.biotechno.fr/IMG/scenari/dossierpse/res/les_competences_1.png">
            <a:hlinkClick r:id="rId3" tooltip="&quot;Cliquez pour agrandir (nouvelle fenêtre)&quot;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334" y="3243621"/>
            <a:ext cx="671026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357837" y="332656"/>
            <a:ext cx="8219256" cy="6340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>1. OBJECTIFS </a:t>
            </a:r>
            <a:r>
              <a:rPr lang="fr-FR" sz="2000" b="1" smtClean="0">
                <a:solidFill>
                  <a:schemeClr val="accent1">
                    <a:lumMod val="50000"/>
                  </a:schemeClr>
                </a:solidFill>
              </a:rPr>
              <a:t>DE L’ENSEIGNEMENT?</a:t>
            </a: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11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0" y="13811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215265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2924175"/>
            <a:ext cx="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0" y="410527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0" y="48482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0" y="5562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0" y="6686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0" y="8220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</a:t>
            </a:r>
            <a:endParaRPr kumimoji="0" lang="fr-F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Socle commun des compétences</a:t>
            </a:r>
            <a:endParaRPr kumimoji="0" lang="fr-F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424936" cy="495338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301973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764704"/>
            <a:ext cx="8568952" cy="60932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Des modules étudiés par année :</a:t>
            </a:r>
          </a:p>
          <a:p>
            <a:r>
              <a:rPr lang="fr-FR" dirty="0" smtClean="0"/>
              <a:t>Seconde professionnelle : Modules 1 à 5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sz="400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19256" cy="6340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>3. PROGRAMMES ET ORGANISATION EN BAC PRO</a:t>
            </a:r>
            <a:b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Image 6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4941168"/>
            <a:ext cx="1656184" cy="1916831"/>
          </a:xfrm>
          <a:prstGeom prst="rect">
            <a:avLst/>
          </a:prstGeom>
        </p:spPr>
      </p:pic>
      <p:sp>
        <p:nvSpPr>
          <p:cNvPr id="14" name="Rectangle à coins arrondis 13"/>
          <p:cNvSpPr/>
          <p:nvPr/>
        </p:nvSpPr>
        <p:spPr>
          <a:xfrm>
            <a:off x="899592" y="1916832"/>
            <a:ext cx="2304256" cy="1080120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>
                <a:solidFill>
                  <a:schemeClr val="accent2">
                    <a:lumMod val="50000"/>
                  </a:schemeClr>
                </a:solidFill>
              </a:rPr>
              <a:t>MODULE 1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 :</a:t>
            </a:r>
          </a:p>
          <a:p>
            <a:pPr algn="ctr"/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Santé et Equilibre de vie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3635896" y="1700808"/>
            <a:ext cx="2448272" cy="792088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>
                <a:solidFill>
                  <a:schemeClr val="tx1"/>
                </a:solidFill>
              </a:rPr>
              <a:t>MODULE 2</a:t>
            </a:r>
            <a:r>
              <a:rPr lang="fr-FR" b="1" dirty="0" smtClean="0">
                <a:solidFill>
                  <a:schemeClr val="tx1"/>
                </a:solidFill>
              </a:rPr>
              <a:t> :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Alimentation 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et Santé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Légende encadrée 1 16"/>
          <p:cNvSpPr/>
          <p:nvPr/>
        </p:nvSpPr>
        <p:spPr>
          <a:xfrm>
            <a:off x="7020272" y="2276871"/>
            <a:ext cx="1584176" cy="1693405"/>
          </a:xfrm>
          <a:prstGeom prst="borderCallout1">
            <a:avLst>
              <a:gd name="adj1" fmla="val 18750"/>
              <a:gd name="adj2" fmla="val -8333"/>
              <a:gd name="adj3" fmla="val 36462"/>
              <a:gd name="adj4" fmla="val -489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>
                <a:solidFill>
                  <a:schemeClr val="accent3">
                    <a:lumMod val="75000"/>
                  </a:schemeClr>
                </a:solidFill>
              </a:rPr>
              <a:t>MODULE 3</a:t>
            </a:r>
            <a:r>
              <a:rPr lang="fr-FR" b="1" dirty="0" smtClean="0">
                <a:solidFill>
                  <a:schemeClr val="accent3">
                    <a:lumMod val="75000"/>
                  </a:schemeClr>
                </a:solidFill>
              </a:rPr>
              <a:t> :</a:t>
            </a:r>
          </a:p>
          <a:p>
            <a:pPr algn="ctr"/>
            <a:r>
              <a:rPr lang="fr-FR" sz="1200" b="1" dirty="0" smtClean="0">
                <a:solidFill>
                  <a:schemeClr val="accent3">
                    <a:lumMod val="75000"/>
                  </a:schemeClr>
                </a:solidFill>
              </a:rPr>
              <a:t>Prévention des comportements à risques et des conduites </a:t>
            </a:r>
            <a:r>
              <a:rPr lang="fr-FR" sz="1200" b="1" dirty="0" err="1" smtClean="0">
                <a:solidFill>
                  <a:schemeClr val="accent3">
                    <a:lumMod val="75000"/>
                  </a:schemeClr>
                </a:solidFill>
              </a:rPr>
              <a:t>addictives</a:t>
            </a:r>
            <a:endParaRPr lang="fr-FR" sz="1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Légende encadrée 1 17"/>
          <p:cNvSpPr/>
          <p:nvPr/>
        </p:nvSpPr>
        <p:spPr>
          <a:xfrm>
            <a:off x="6732240" y="4725144"/>
            <a:ext cx="1944216" cy="1440160"/>
          </a:xfrm>
          <a:prstGeom prst="borderCallout1">
            <a:avLst>
              <a:gd name="adj1" fmla="val 18750"/>
              <a:gd name="adj2" fmla="val -8333"/>
              <a:gd name="adj3" fmla="val 26979"/>
              <a:gd name="adj4" fmla="val -37373"/>
            </a:avLst>
          </a:prstGeom>
          <a:solidFill>
            <a:srgbClr val="FFFF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>
                <a:solidFill>
                  <a:schemeClr val="accent1">
                    <a:lumMod val="50000"/>
                  </a:schemeClr>
                </a:solidFill>
              </a:rPr>
              <a:t>MODULE 5</a:t>
            </a:r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 :</a:t>
            </a:r>
          </a:p>
          <a:p>
            <a:pPr algn="ctr"/>
            <a:r>
              <a:rPr lang="fr-FR" sz="1400" b="1" dirty="0" smtClean="0">
                <a:solidFill>
                  <a:schemeClr val="accent1">
                    <a:lumMod val="50000"/>
                  </a:schemeClr>
                </a:solidFill>
              </a:rPr>
              <a:t>Environnement économique et protection du consommateur</a:t>
            </a:r>
            <a:endParaRPr lang="fr-F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1520" y="4941168"/>
            <a:ext cx="1656184" cy="136815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>
                <a:solidFill>
                  <a:schemeClr val="tx1"/>
                </a:solidFill>
              </a:rPr>
              <a:t>MODULE 4</a:t>
            </a:r>
            <a:r>
              <a:rPr lang="fr-FR" b="1" dirty="0" smtClean="0">
                <a:solidFill>
                  <a:schemeClr val="tx1"/>
                </a:solidFill>
              </a:rPr>
              <a:t> :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Sexualité et prévention 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22" name="Connecteur droit 21"/>
          <p:cNvCxnSpPr>
            <a:stCxn id="20" idx="3"/>
          </p:cNvCxnSpPr>
          <p:nvPr/>
        </p:nvCxnSpPr>
        <p:spPr>
          <a:xfrm>
            <a:off x="1907704" y="5625244"/>
            <a:ext cx="216024" cy="39604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612" y="3198752"/>
            <a:ext cx="211315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4472" y="2836937"/>
            <a:ext cx="13652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9962" y="4509120"/>
            <a:ext cx="2194719" cy="2348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79567"/>
            <a:ext cx="1641425" cy="1564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14" grpId="0" animBg="1"/>
      <p:bldP spid="15" grpId="0" animBg="1"/>
      <p:bldP spid="17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116631"/>
            <a:ext cx="8568952" cy="669343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Des modules étudiés par année :</a:t>
            </a:r>
          </a:p>
          <a:p>
            <a:r>
              <a:rPr lang="fr-FR" dirty="0" smtClean="0"/>
              <a:t>Première professionnelle : Modules 6 à 8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95"/>
          <a:stretch/>
        </p:blipFill>
        <p:spPr bwMode="auto">
          <a:xfrm>
            <a:off x="4932040" y="3420824"/>
            <a:ext cx="2880320" cy="3267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47137"/>
            <a:ext cx="2683260" cy="191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662"/>
          <a:stretch/>
        </p:blipFill>
        <p:spPr bwMode="auto">
          <a:xfrm>
            <a:off x="827585" y="1988840"/>
            <a:ext cx="3096344" cy="1584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994"/>
          <a:stretch/>
        </p:blipFill>
        <p:spPr bwMode="auto">
          <a:xfrm>
            <a:off x="4788024" y="1039416"/>
            <a:ext cx="3318318" cy="236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3573018"/>
            <a:ext cx="2520280" cy="792088"/>
          </a:xfrm>
          <a:prstGeom prst="wedge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MODULE 6 </a:t>
            </a:r>
            <a:r>
              <a:rPr lang="fr-FR" sz="1400" b="1" dirty="0" smtClean="0"/>
              <a:t>: Gestion des ressources naturelles et développement durable</a:t>
            </a:r>
            <a:endParaRPr lang="fr-FR" sz="1400" b="1" dirty="0"/>
          </a:p>
        </p:txBody>
      </p:sp>
      <p:sp>
        <p:nvSpPr>
          <p:cNvPr id="8" name="Rectangle 7"/>
          <p:cNvSpPr/>
          <p:nvPr/>
        </p:nvSpPr>
        <p:spPr>
          <a:xfrm>
            <a:off x="2890089" y="1133941"/>
            <a:ext cx="2520280" cy="792088"/>
          </a:xfrm>
          <a:prstGeom prst="wedge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MODULE 7 </a:t>
            </a:r>
            <a:r>
              <a:rPr lang="fr-FR" sz="1400" b="1" dirty="0" smtClean="0"/>
              <a:t>: </a:t>
            </a:r>
          </a:p>
          <a:p>
            <a:pPr algn="ctr"/>
            <a:r>
              <a:rPr lang="fr-FR" sz="1400" b="1" dirty="0" smtClean="0"/>
              <a:t>Prévention des risques</a:t>
            </a:r>
            <a:endParaRPr lang="fr-FR" sz="1400" b="1" dirty="0"/>
          </a:p>
        </p:txBody>
      </p:sp>
      <p:sp>
        <p:nvSpPr>
          <p:cNvPr id="9" name="Rectangle 8"/>
          <p:cNvSpPr/>
          <p:nvPr/>
        </p:nvSpPr>
        <p:spPr>
          <a:xfrm>
            <a:off x="5868144" y="4102194"/>
            <a:ext cx="2520280" cy="792088"/>
          </a:xfrm>
          <a:prstGeom prst="wedge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MODULE 8</a:t>
            </a:r>
            <a:r>
              <a:rPr lang="fr-FR" sz="1400" b="1" dirty="0" smtClean="0"/>
              <a:t> : Prévention des risques dans le secteur professionnel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xmlns="" val="3210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568952" cy="67413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Des modules étudiés par année :</a:t>
            </a:r>
          </a:p>
          <a:p>
            <a:r>
              <a:rPr lang="fr-FR" dirty="0" smtClean="0"/>
              <a:t>Terminale professionnelle : Modules 9  à 12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sz="400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529823"/>
            <a:ext cx="2808312" cy="185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158" r="41866" b="23907"/>
          <a:stretch/>
        </p:blipFill>
        <p:spPr bwMode="auto">
          <a:xfrm>
            <a:off x="467544" y="4149080"/>
            <a:ext cx="237626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15556"/>
            <a:ext cx="2376263" cy="190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ulle ronde 1"/>
          <p:cNvSpPr/>
          <p:nvPr/>
        </p:nvSpPr>
        <p:spPr>
          <a:xfrm>
            <a:off x="6876256" y="3573016"/>
            <a:ext cx="1764771" cy="1237610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Module 11 </a:t>
            </a:r>
            <a:r>
              <a:rPr lang="fr-FR" sz="1400" b="1" dirty="0" smtClean="0"/>
              <a:t>: Approche par </a:t>
            </a:r>
            <a:r>
              <a:rPr lang="fr-FR" sz="1400" b="1" dirty="0"/>
              <a:t>l</a:t>
            </a:r>
            <a:r>
              <a:rPr lang="fr-FR" sz="1400" b="1" dirty="0" smtClean="0"/>
              <a:t>e travail</a:t>
            </a:r>
            <a:endParaRPr lang="fr-FR" sz="1400" b="1" dirty="0"/>
          </a:p>
        </p:txBody>
      </p:sp>
      <p:sp>
        <p:nvSpPr>
          <p:cNvPr id="8" name="Bulle ronde 7"/>
          <p:cNvSpPr/>
          <p:nvPr/>
        </p:nvSpPr>
        <p:spPr>
          <a:xfrm>
            <a:off x="5974398" y="1196752"/>
            <a:ext cx="2774066" cy="1237610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Module 9 </a:t>
            </a:r>
            <a:r>
              <a:rPr lang="fr-FR" sz="1400" b="1" dirty="0" smtClean="0"/>
              <a:t>: </a:t>
            </a:r>
          </a:p>
          <a:p>
            <a:pPr algn="ctr"/>
            <a:r>
              <a:rPr lang="fr-FR" sz="1400" b="1" dirty="0" smtClean="0"/>
              <a:t>Cadre réglementaire de la prévention</a:t>
            </a:r>
          </a:p>
          <a:p>
            <a:pPr algn="ctr"/>
            <a:r>
              <a:rPr lang="fr-FR" sz="1400" b="1" dirty="0" smtClean="0"/>
              <a:t> en entreprise</a:t>
            </a:r>
            <a:endParaRPr lang="fr-FR" sz="1400" b="1" dirty="0"/>
          </a:p>
        </p:txBody>
      </p:sp>
      <p:sp>
        <p:nvSpPr>
          <p:cNvPr id="9" name="Bulle ronde 8"/>
          <p:cNvSpPr/>
          <p:nvPr/>
        </p:nvSpPr>
        <p:spPr>
          <a:xfrm>
            <a:off x="2051720" y="3911018"/>
            <a:ext cx="2700299" cy="1544378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Module 10 </a:t>
            </a:r>
            <a:r>
              <a:rPr lang="fr-FR" sz="1400" b="1" dirty="0" smtClean="0"/>
              <a:t>: </a:t>
            </a:r>
          </a:p>
          <a:p>
            <a:pPr algn="ctr"/>
            <a:r>
              <a:rPr lang="fr-FR" sz="1400" b="1" dirty="0" smtClean="0"/>
              <a:t>Effets physiopathologiques des risques professionnels et prévention</a:t>
            </a:r>
            <a:endParaRPr lang="fr-FR" sz="1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537"/>
            <a:ext cx="21717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Bulle ronde 10"/>
          <p:cNvSpPr/>
          <p:nvPr/>
        </p:nvSpPr>
        <p:spPr>
          <a:xfrm>
            <a:off x="1456775" y="1314128"/>
            <a:ext cx="2539161" cy="123761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u="sng" dirty="0" smtClean="0"/>
              <a:t>Module12 </a:t>
            </a:r>
            <a:r>
              <a:rPr lang="fr-FR" sz="1400" b="1" dirty="0" smtClean="0"/>
              <a:t>: Approche</a:t>
            </a:r>
          </a:p>
          <a:p>
            <a:pPr algn="ctr"/>
            <a:r>
              <a:rPr lang="fr-FR" sz="1400" b="1" dirty="0" smtClean="0"/>
              <a:t> par l’accident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xmlns="" val="150919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764704"/>
            <a:ext cx="8568952" cy="60932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Des modules étudiés par année :</a:t>
            </a:r>
          </a:p>
          <a:p>
            <a:r>
              <a:rPr lang="fr-FR" b="1" u="sng" dirty="0" smtClean="0">
                <a:solidFill>
                  <a:schemeClr val="tx1"/>
                </a:solidFill>
              </a:rPr>
              <a:t>Première année CAP : Modules 1 à 3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sz="400" dirty="0" smtClean="0"/>
          </a:p>
          <a:p>
            <a:r>
              <a:rPr lang="fr-FR" b="1" u="sng" dirty="0" smtClean="0">
                <a:solidFill>
                  <a:srgbClr val="FF0000"/>
                </a:solidFill>
              </a:rPr>
              <a:t>Deuxième année CAP : Module 4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19256" cy="6340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</a:rPr>
              <a:t>PROGRAMME ET ORGANISATION EN CAP</a:t>
            </a:r>
            <a:endParaRPr lang="fr-FR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Image 6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8062" y="1756816"/>
            <a:ext cx="1377754" cy="1400175"/>
          </a:xfrm>
          <a:prstGeom prst="rect">
            <a:avLst/>
          </a:prstGeom>
        </p:spPr>
      </p:pic>
      <p:pic>
        <p:nvPicPr>
          <p:cNvPr id="1027" name="Picture 3" descr="C:\Documents and Settings\nini\Mes documents\contr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1" y="3909070"/>
            <a:ext cx="2592288" cy="2659174"/>
          </a:xfrm>
          <a:prstGeom prst="rect">
            <a:avLst/>
          </a:prstGeom>
          <a:noFill/>
        </p:spPr>
      </p:pic>
      <p:pic>
        <p:nvPicPr>
          <p:cNvPr id="1028" name="Picture 4" descr="C:\Documents and Settings\nini\Mes documents\1287656937_grev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254048"/>
            <a:ext cx="1654870" cy="1224136"/>
          </a:xfrm>
          <a:prstGeom prst="rect">
            <a:avLst/>
          </a:prstGeom>
          <a:noFill/>
        </p:spPr>
      </p:pic>
      <p:pic>
        <p:nvPicPr>
          <p:cNvPr id="1029" name="Picture 5" descr="C:\Documents and Settings\nini\Mes documents\demarches_en_cas_de_licenciement_en_suiss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039" y="3789039"/>
            <a:ext cx="1296144" cy="1265871"/>
          </a:xfrm>
          <a:prstGeom prst="rect">
            <a:avLst/>
          </a:prstGeom>
          <a:noFill/>
        </p:spPr>
      </p:pic>
      <p:pic>
        <p:nvPicPr>
          <p:cNvPr id="2" name="Picture 6" descr="C:\Documents and Settings\nini\Mes documents\tr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4437112"/>
            <a:ext cx="1469901" cy="2131132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279"/>
          <a:stretch/>
        </p:blipFill>
        <p:spPr bwMode="auto">
          <a:xfrm>
            <a:off x="3205161" y="1634111"/>
            <a:ext cx="1366837" cy="152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905605"/>
            <a:ext cx="2008351" cy="242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09071"/>
            <a:ext cx="2304256" cy="265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039" y="1634111"/>
            <a:ext cx="1288026" cy="1544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56816"/>
            <a:ext cx="1368152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128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24936" cy="7200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b="1" smtClean="0">
                <a:solidFill>
                  <a:schemeClr val="accent1">
                    <a:lumMod val="50000"/>
                  </a:schemeClr>
                </a:solidFill>
              </a:rPr>
              <a:t>5. </a:t>
            </a:r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Evaluation de la </a:t>
            </a:r>
            <a:r>
              <a:rPr lang="fr-FR" b="1" dirty="0" err="1" smtClean="0">
                <a:solidFill>
                  <a:schemeClr val="accent1">
                    <a:lumMod val="50000"/>
                  </a:schemeClr>
                </a:solidFill>
              </a:rPr>
              <a:t>p.s.e</a:t>
            </a:r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. en bac pro 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32040" y="3068960"/>
            <a:ext cx="1296144" cy="3600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07904" y="4005064"/>
            <a:ext cx="1224136" cy="2664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"/>
          </p:nvPr>
        </p:nvSpPr>
        <p:spPr>
          <a:xfrm>
            <a:off x="323528" y="1124744"/>
            <a:ext cx="8280920" cy="53492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Des contrôles en cours de formation en :</a:t>
            </a:r>
          </a:p>
          <a:p>
            <a:pPr marL="0" indent="0">
              <a:buNone/>
            </a:pPr>
            <a:endParaRPr lang="fr-FR" dirty="0" smtClean="0"/>
          </a:p>
          <a:p>
            <a:pPr lvl="1"/>
            <a:r>
              <a:rPr lang="fr-FR" b="1" dirty="0" smtClean="0"/>
              <a:t>1 CAP </a:t>
            </a:r>
            <a:r>
              <a:rPr lang="fr-FR" dirty="0" smtClean="0"/>
              <a:t>toutes sections  - Mois de mai – CCF 1 sur 10 points de 45 mn</a:t>
            </a:r>
          </a:p>
          <a:p>
            <a:pPr lvl="1"/>
            <a:r>
              <a:rPr lang="fr-FR" b="1" dirty="0" smtClean="0"/>
              <a:t>2 CAP </a:t>
            </a:r>
            <a:r>
              <a:rPr lang="fr-FR" dirty="0" smtClean="0"/>
              <a:t>toutes sections  - Mois de mai – CCF 2 sur 8 points de 45 mn avec une évaluation pratique de secourisme sur 2 points</a:t>
            </a:r>
          </a:p>
          <a:p>
            <a:pPr lvl="1"/>
            <a:r>
              <a:rPr lang="fr-FR" b="1" dirty="0" smtClean="0"/>
              <a:t>1 PRO </a:t>
            </a:r>
            <a:r>
              <a:rPr lang="fr-FR" dirty="0" smtClean="0"/>
              <a:t>:</a:t>
            </a:r>
          </a:p>
          <a:p>
            <a:pPr lvl="2"/>
            <a:r>
              <a:rPr lang="fr-FR" dirty="0" smtClean="0"/>
              <a:t>Soit une épreuve CCF pour la certification intermédiaire CAP sur 20 points de 45 mn</a:t>
            </a:r>
          </a:p>
          <a:p>
            <a:pPr lvl="2"/>
            <a:r>
              <a:rPr lang="fr-FR" dirty="0" smtClean="0"/>
              <a:t>Soit une épreuve CCF pour la certification intermédiaire CAP sur 20 points de 45 mn</a:t>
            </a:r>
          </a:p>
          <a:p>
            <a:pPr lvl="2"/>
            <a:endParaRPr lang="fr-FR" dirty="0" smtClean="0"/>
          </a:p>
          <a:p>
            <a:pPr lvl="0">
              <a:buClr>
                <a:srgbClr val="FE8637"/>
              </a:buClr>
            </a:pPr>
            <a:r>
              <a:rPr lang="fr-FR" dirty="0" smtClean="0">
                <a:solidFill>
                  <a:prstClr val="black"/>
                </a:solidFill>
              </a:rPr>
              <a:t>Une épreuve ponctuelle de 2 heures </a:t>
            </a:r>
            <a:r>
              <a:rPr lang="fr-FR" b="1" dirty="0" smtClean="0">
                <a:solidFill>
                  <a:prstClr val="black"/>
                </a:solidFill>
              </a:rPr>
              <a:t>T PRO</a:t>
            </a:r>
          </a:p>
          <a:p>
            <a:pPr marL="731520" lvl="2" indent="0"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502</TotalTime>
  <Words>373</Words>
  <Application>Microsoft Office PowerPoint</Application>
  <PresentationFormat>Affichage à l'écran (4:3)</PresentationFormat>
  <Paragraphs>95</Paragraphs>
  <Slides>8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Oriel</vt:lpstr>
      <vt:lpstr>UN ENSEIGNEMENT  CORRELE  AUX TECHNIQUES PROFESSIONNELLES :  LA PREVENTION SANTE ENVIRONNEMENT  OU PSE  </vt:lpstr>
      <vt:lpstr>  1. OBJECTIFS DE L’ENSEIGNEMENT? </vt:lpstr>
      <vt:lpstr>Diapositive 3</vt:lpstr>
      <vt:lpstr>  3. PROGRAMMES ET ORGANISATION EN BAC PRO </vt:lpstr>
      <vt:lpstr>Diapositive 5</vt:lpstr>
      <vt:lpstr>Diapositive 6</vt:lpstr>
      <vt:lpstr>4. PROGRAMME ET ORGANISATION EN CAP</vt:lpstr>
      <vt:lpstr>5. Evaluation de la p.s.e. en bac pro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FRANCILLETTEAA</dc:creator>
  <cp:lastModifiedBy>baba C</cp:lastModifiedBy>
  <cp:revision>31</cp:revision>
  <dcterms:modified xsi:type="dcterms:W3CDTF">2017-04-03T21:29:46Z</dcterms:modified>
</cp:coreProperties>
</file>