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144000" cy="6858000" type="screen4x3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713" autoAdjust="0"/>
  </p:normalViewPr>
  <p:slideViewPr>
    <p:cSldViewPr>
      <p:cViewPr>
        <p:scale>
          <a:sx n="70" d="100"/>
          <a:sy n="70" d="100"/>
        </p:scale>
        <p:origin x="-2814" y="-9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7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7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9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9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9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9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9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9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0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CustomShape 1"/>
          <p:cNvSpPr/>
          <p:nvPr/>
        </p:nvSpPr>
        <p:spPr>
          <a:xfrm>
            <a:off x="0" y="0"/>
            <a:ext cx="9142560" cy="6856560"/>
          </a:xfrm>
          <a:prstGeom prst="rect">
            <a:avLst/>
          </a:prstGeom>
          <a:gradFill rotWithShape="0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59" name="Group 2"/>
          <p:cNvGrpSpPr/>
          <p:nvPr/>
        </p:nvGrpSpPr>
        <p:grpSpPr>
          <a:xfrm>
            <a:off x="1172520" y="1392120"/>
            <a:ext cx="6779160" cy="912240"/>
            <a:chOff x="1172520" y="1392120"/>
            <a:chExt cx="6779160" cy="912240"/>
          </a:xfrm>
        </p:grpSpPr>
        <p:sp>
          <p:nvSpPr>
            <p:cNvPr id="260" name="CustomShape 3"/>
            <p:cNvSpPr/>
            <p:nvPr/>
          </p:nvSpPr>
          <p:spPr>
            <a:xfrm>
              <a:off x="4152240" y="1392120"/>
              <a:ext cx="865800" cy="9122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/>
            <a:lstStyle/>
            <a:p>
              <a:pPr>
                <a:lnSpc>
                  <a:spcPct val="100000"/>
                </a:lnSpc>
              </a:pPr>
              <a:r>
                <a:rPr lang="fr-FR" sz="5400" b="0" strike="noStrike" spc="-1">
                  <a:solidFill>
                    <a:srgbClr val="DBA455"/>
                  </a:solidFill>
                  <a:latin typeface="Wingdings"/>
                  <a:ea typeface="DejaVu Sans"/>
                </a:rPr>
                <a:t></a:t>
              </a:r>
              <a:endParaRPr lang="fr-FR" sz="5400" b="0" strike="noStrike" spc="-1">
                <a:latin typeface="Arial"/>
              </a:endParaRPr>
            </a:p>
          </p:txBody>
        </p:sp>
        <p:sp>
          <p:nvSpPr>
            <p:cNvPr id="261" name="Line 4"/>
            <p:cNvSpPr/>
            <p:nvPr/>
          </p:nvSpPr>
          <p:spPr>
            <a:xfrm flipH="1" flipV="1">
              <a:off x="1172520" y="1936080"/>
              <a:ext cx="3119760" cy="180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62" name="Line 5"/>
            <p:cNvSpPr/>
            <p:nvPr/>
          </p:nvSpPr>
          <p:spPr>
            <a:xfrm flipH="1" flipV="1">
              <a:off x="4831920" y="1933200"/>
              <a:ext cx="3119760" cy="144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63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fr-FR" sz="44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264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"/>
          <p:cNvPicPr/>
          <p:nvPr/>
        </p:nvPicPr>
        <p:blipFill>
          <a:blip r:embed="rId2"/>
          <a:stretch/>
        </p:blipFill>
        <p:spPr>
          <a:xfrm>
            <a:off x="0" y="-61200"/>
            <a:ext cx="9142920" cy="7055640"/>
          </a:xfrm>
          <a:prstGeom prst="rect">
            <a:avLst/>
          </a:prstGeom>
          <a:ln>
            <a:noFill/>
          </a:ln>
        </p:spPr>
      </p:pic>
      <p:sp>
        <p:nvSpPr>
          <p:cNvPr id="39" name="CustomShape 1"/>
          <p:cNvSpPr/>
          <p:nvPr/>
        </p:nvSpPr>
        <p:spPr>
          <a:xfrm>
            <a:off x="648360" y="3672720"/>
            <a:ext cx="7199640" cy="1943280"/>
          </a:xfrm>
          <a:prstGeom prst="rect">
            <a:avLst/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" name="CustomShape 2"/>
          <p:cNvSpPr/>
          <p:nvPr/>
        </p:nvSpPr>
        <p:spPr>
          <a:xfrm>
            <a:off x="685800" y="2130480"/>
            <a:ext cx="7771320" cy="146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4400" b="1" strike="noStrike" spc="-1">
                <a:solidFill>
                  <a:srgbClr val="FFFFFF"/>
                </a:solidFill>
                <a:latin typeface="Bernard MT Condensed"/>
                <a:ea typeface="DejaVu Sans"/>
              </a:rPr>
              <a:t>BAC-PRO TECHNICIEN CONSTRUCTEUR BOIS !!!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41" name="CustomShape 3"/>
          <p:cNvSpPr/>
          <p:nvPr/>
        </p:nvSpPr>
        <p:spPr>
          <a:xfrm>
            <a:off x="1371600" y="3886200"/>
            <a:ext cx="6399720" cy="175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3200" b="0" strike="noStrike" spc="-1">
                <a:solidFill>
                  <a:srgbClr val="CE181E"/>
                </a:solidFill>
                <a:latin typeface="Elephant"/>
                <a:ea typeface="Microsoft YaHei"/>
              </a:rPr>
              <a:t>Nouveau diplôme  </a:t>
            </a:r>
            <a:endParaRPr lang="fr-FR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3200" b="0" strike="noStrike" spc="-1">
                <a:solidFill>
                  <a:srgbClr val="CE181E"/>
                </a:solidFill>
                <a:latin typeface="Elephant"/>
                <a:ea typeface="Microsoft YaHei"/>
              </a:rPr>
              <a:t>BAC-Pro 3 ans.</a:t>
            </a:r>
            <a:endParaRPr lang="fr-FR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 3"/>
          <p:cNvPicPr/>
          <p:nvPr/>
        </p:nvPicPr>
        <p:blipFill>
          <a:blip r:embed="rId2"/>
          <a:stretch/>
        </p:blipFill>
        <p:spPr>
          <a:xfrm>
            <a:off x="0" y="-216000"/>
            <a:ext cx="9142920" cy="7055640"/>
          </a:xfrm>
          <a:prstGeom prst="rect">
            <a:avLst/>
          </a:prstGeom>
          <a:ln>
            <a:noFill/>
          </a:ln>
        </p:spPr>
      </p:pic>
      <p:sp>
        <p:nvSpPr>
          <p:cNvPr id="43" name="CustomShape 1"/>
          <p:cNvSpPr/>
          <p:nvPr/>
        </p:nvSpPr>
        <p:spPr>
          <a:xfrm>
            <a:off x="971640" y="3888000"/>
            <a:ext cx="7199640" cy="1943280"/>
          </a:xfrm>
          <a:prstGeom prst="rect">
            <a:avLst/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CustomShape 2"/>
          <p:cNvSpPr/>
          <p:nvPr/>
        </p:nvSpPr>
        <p:spPr>
          <a:xfrm>
            <a:off x="685800" y="2130480"/>
            <a:ext cx="7771320" cy="146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4400" b="1" strike="noStrike" spc="-1">
                <a:solidFill>
                  <a:srgbClr val="FFFFFF"/>
                </a:solidFill>
                <a:latin typeface="Bernard MT Condensed"/>
                <a:ea typeface="DejaVu Sans"/>
              </a:rPr>
              <a:t>BAC-PRO TECHNICIEN CONSTRUCTEUR BOIS !!!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45" name="CustomShape 3"/>
          <p:cNvSpPr/>
          <p:nvPr/>
        </p:nvSpPr>
        <p:spPr>
          <a:xfrm>
            <a:off x="1371600" y="3886200"/>
            <a:ext cx="6399720" cy="175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fr-FR" sz="2800" b="0" strike="noStrike" spc="-1">
                <a:solidFill>
                  <a:srgbClr val="FF0000"/>
                </a:solidFill>
                <a:latin typeface="Elephant"/>
                <a:ea typeface="Microsoft YaHei"/>
              </a:rPr>
              <a:t> NOUVELLE ORIENTATION </a:t>
            </a:r>
            <a:endParaRPr lang="fr-FR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800" b="0" strike="noStrike" spc="-1">
                <a:solidFill>
                  <a:srgbClr val="E46C0A"/>
                </a:solidFill>
                <a:latin typeface="Elephant"/>
                <a:ea typeface="Microsoft YaHei"/>
              </a:rPr>
              <a:t>au Lycée des Métiers de l’Automobile Paul Lacavé </a:t>
            </a:r>
            <a:endParaRPr lang="fr-FR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800" b="0" strike="noStrike" spc="-1">
                <a:solidFill>
                  <a:srgbClr val="E46C0A"/>
                </a:solidFill>
                <a:latin typeface="Elephant"/>
                <a:ea typeface="Microsoft YaHei"/>
              </a:rPr>
              <a:t>à Capesterre-Belle-Eau.</a:t>
            </a:r>
            <a:endParaRPr lang="fr-FR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 3"/>
          <p:cNvPicPr/>
          <p:nvPr/>
        </p:nvPicPr>
        <p:blipFill>
          <a:blip r:embed="rId2"/>
          <a:stretch/>
        </p:blipFill>
        <p:spPr>
          <a:xfrm>
            <a:off x="0" y="-216000"/>
            <a:ext cx="9142920" cy="7055640"/>
          </a:xfrm>
          <a:prstGeom prst="rect">
            <a:avLst/>
          </a:prstGeom>
          <a:ln>
            <a:noFill/>
          </a:ln>
        </p:spPr>
      </p:pic>
      <p:sp>
        <p:nvSpPr>
          <p:cNvPr id="47" name="CustomShape 1"/>
          <p:cNvSpPr/>
          <p:nvPr/>
        </p:nvSpPr>
        <p:spPr>
          <a:xfrm>
            <a:off x="971640" y="3888000"/>
            <a:ext cx="7199640" cy="1943280"/>
          </a:xfrm>
          <a:prstGeom prst="rect">
            <a:avLst/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2"/>
          <p:cNvSpPr/>
          <p:nvPr/>
        </p:nvSpPr>
        <p:spPr>
          <a:xfrm>
            <a:off x="685800" y="2130480"/>
            <a:ext cx="7771320" cy="146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4400" b="1" strike="noStrike" spc="-1">
                <a:solidFill>
                  <a:srgbClr val="FFFFFF"/>
                </a:solidFill>
                <a:latin typeface="Bernard MT Condensed"/>
                <a:ea typeface="DejaVu Sans"/>
              </a:rPr>
              <a:t>BAC-PRO TECHNICIEN CONSTRUCTEUR BOIS !!!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49" name="CustomShape 3"/>
          <p:cNvSpPr/>
          <p:nvPr/>
        </p:nvSpPr>
        <p:spPr>
          <a:xfrm>
            <a:off x="1088280" y="3888000"/>
            <a:ext cx="6399720" cy="175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2600" b="0" strike="noStrike" spc="-1">
                <a:solidFill>
                  <a:srgbClr val="E46C0A"/>
                </a:solidFill>
                <a:latin typeface="Elephant"/>
                <a:ea typeface="Microsoft YaHei"/>
              </a:rPr>
              <a:t>Pour mieux vous en parler, </a:t>
            </a:r>
            <a:endParaRPr lang="fr-FR" sz="2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600" b="0" strike="noStrike" spc="-1">
                <a:solidFill>
                  <a:srgbClr val="E46C0A"/>
                </a:solidFill>
                <a:latin typeface="Elephant"/>
                <a:ea typeface="Microsoft YaHei"/>
              </a:rPr>
              <a:t>nous commencerons :</a:t>
            </a:r>
            <a:endParaRPr lang="fr-FR" sz="2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 3"/>
          <p:cNvPicPr/>
          <p:nvPr/>
        </p:nvPicPr>
        <p:blipFill>
          <a:blip r:embed="rId2"/>
          <a:stretch/>
        </p:blipFill>
        <p:spPr>
          <a:xfrm>
            <a:off x="0" y="-216000"/>
            <a:ext cx="9142920" cy="7055640"/>
          </a:xfrm>
          <a:prstGeom prst="rect">
            <a:avLst/>
          </a:prstGeom>
          <a:ln>
            <a:noFill/>
          </a:ln>
        </p:spPr>
      </p:pic>
      <p:sp>
        <p:nvSpPr>
          <p:cNvPr id="51" name="CustomShape 1"/>
          <p:cNvSpPr/>
          <p:nvPr/>
        </p:nvSpPr>
        <p:spPr>
          <a:xfrm>
            <a:off x="928662" y="3571876"/>
            <a:ext cx="7199640" cy="2545156"/>
          </a:xfrm>
          <a:prstGeom prst="rect">
            <a:avLst/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CustomShape 2"/>
          <p:cNvSpPr/>
          <p:nvPr/>
        </p:nvSpPr>
        <p:spPr>
          <a:xfrm>
            <a:off x="685800" y="2130480"/>
            <a:ext cx="7771320" cy="146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4400" b="1" strike="noStrike" spc="-1">
                <a:solidFill>
                  <a:srgbClr val="FFFFFF"/>
                </a:solidFill>
                <a:latin typeface="Bernard MT Condensed"/>
                <a:ea typeface="DejaVu Sans"/>
              </a:rPr>
              <a:t>BAC-PRO TECHNICIEN CONSTRUCTEUR BOIS !!!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53" name="CustomShape 3"/>
          <p:cNvSpPr/>
          <p:nvPr/>
        </p:nvSpPr>
        <p:spPr>
          <a:xfrm>
            <a:off x="1285852" y="3886200"/>
            <a:ext cx="6643734" cy="175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fr-FR" sz="2600" b="0" u="sng" strike="noStrike" spc="-1" dirty="0">
                <a:solidFill>
                  <a:srgbClr val="E46C0A"/>
                </a:solidFill>
                <a:uFillTx/>
                <a:latin typeface="Elephant"/>
                <a:ea typeface="Microsoft YaHei"/>
              </a:rPr>
              <a:t>Dans un premier temps :</a:t>
            </a: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600" b="0" strike="noStrike" spc="-1" dirty="0">
                <a:solidFill>
                  <a:srgbClr val="E46C0A"/>
                </a:solidFill>
                <a:latin typeface="Elephant"/>
                <a:ea typeface="Microsoft YaHei"/>
              </a:rPr>
              <a:t>- par vous expliquer comment ce </a:t>
            </a:r>
            <a:r>
              <a:rPr lang="fr-FR" sz="2600" b="0" strike="noStrike" spc="-1" dirty="0">
                <a:solidFill>
                  <a:srgbClr val="00599D"/>
                </a:solidFill>
                <a:latin typeface="Elephant"/>
                <a:ea typeface="Microsoft YaHei"/>
              </a:rPr>
              <a:t>Bac-Pro</a:t>
            </a:r>
            <a:r>
              <a:rPr lang="fr-FR" sz="2600" b="0" strike="noStrike" spc="-1" dirty="0">
                <a:solidFill>
                  <a:srgbClr val="E46C0A"/>
                </a:solidFill>
                <a:latin typeface="Elephant"/>
                <a:ea typeface="Microsoft YaHei"/>
              </a:rPr>
              <a:t> Technicien Constructeur Bois fonctionne avec sa </a:t>
            </a:r>
            <a:r>
              <a:rPr lang="fr-FR" sz="2600" b="0" strike="noStrike" spc="-1" dirty="0">
                <a:solidFill>
                  <a:srgbClr val="00599D"/>
                </a:solidFill>
                <a:latin typeface="Elephant"/>
                <a:ea typeface="Microsoft YaHei"/>
              </a:rPr>
              <a:t>partie professionnelle</a:t>
            </a:r>
            <a:r>
              <a:rPr lang="fr-FR" sz="2600" b="0" strike="noStrike" spc="-1" dirty="0">
                <a:solidFill>
                  <a:srgbClr val="E46C0A"/>
                </a:solidFill>
                <a:latin typeface="Elephant"/>
                <a:ea typeface="Microsoft YaHei"/>
              </a:rPr>
              <a:t> et sa </a:t>
            </a:r>
            <a:r>
              <a:rPr lang="fr-FR" sz="2600" b="0" strike="noStrike" spc="-1" dirty="0">
                <a:solidFill>
                  <a:srgbClr val="00599D"/>
                </a:solidFill>
                <a:latin typeface="Elephant"/>
                <a:ea typeface="Microsoft YaHei"/>
              </a:rPr>
              <a:t>partie générale</a:t>
            </a:r>
            <a:r>
              <a:rPr lang="fr-FR" sz="2600" b="0" strike="noStrike" spc="-1" dirty="0">
                <a:solidFill>
                  <a:srgbClr val="E46C0A"/>
                </a:solidFill>
                <a:latin typeface="Elephant"/>
                <a:ea typeface="Microsoft YaHei"/>
              </a:rPr>
              <a:t>.</a:t>
            </a:r>
            <a:endParaRPr lang="fr-FR" sz="2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 3"/>
          <p:cNvPicPr/>
          <p:nvPr/>
        </p:nvPicPr>
        <p:blipFill>
          <a:blip r:embed="rId2"/>
          <a:stretch/>
        </p:blipFill>
        <p:spPr>
          <a:xfrm>
            <a:off x="0" y="-61200"/>
            <a:ext cx="9142920" cy="7055640"/>
          </a:xfrm>
          <a:prstGeom prst="rect">
            <a:avLst/>
          </a:prstGeom>
          <a:ln>
            <a:noFill/>
          </a:ln>
        </p:spPr>
      </p:pic>
      <p:sp>
        <p:nvSpPr>
          <p:cNvPr id="59" name="CustomShape 1"/>
          <p:cNvSpPr/>
          <p:nvPr/>
        </p:nvSpPr>
        <p:spPr>
          <a:xfrm>
            <a:off x="1008000" y="3960000"/>
            <a:ext cx="7199640" cy="1943280"/>
          </a:xfrm>
          <a:prstGeom prst="rect">
            <a:avLst/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" name="CustomShape 2"/>
          <p:cNvSpPr/>
          <p:nvPr/>
        </p:nvSpPr>
        <p:spPr>
          <a:xfrm>
            <a:off x="685800" y="2130480"/>
            <a:ext cx="7771320" cy="146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4400" b="1" strike="noStrike" spc="-1">
                <a:solidFill>
                  <a:srgbClr val="FFFFFF"/>
                </a:solidFill>
                <a:latin typeface="Bernard MT Condensed"/>
                <a:ea typeface="DejaVu Sans"/>
              </a:rPr>
              <a:t>BAC-PRO TECHNICIEN CONSTRUCTEUR BOIS !!!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61" name="CustomShape 3"/>
          <p:cNvSpPr/>
          <p:nvPr/>
        </p:nvSpPr>
        <p:spPr>
          <a:xfrm>
            <a:off x="1371600" y="3886200"/>
            <a:ext cx="6399720" cy="175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fr-FR" sz="2200" b="0" u="sng" strike="noStrike" spc="-1">
                <a:solidFill>
                  <a:srgbClr val="E46C0A"/>
                </a:solidFill>
                <a:uFillTx/>
                <a:latin typeface="Elephant"/>
                <a:ea typeface="Microsoft YaHei"/>
              </a:rPr>
              <a:t>Avant de vous renseigner sur :</a:t>
            </a:r>
            <a:r>
              <a:rPr lang="fr-FR" sz="2200" b="0" strike="noStrike" spc="-1">
                <a:solidFill>
                  <a:srgbClr val="E46C0A"/>
                </a:solidFill>
                <a:latin typeface="Elephant"/>
                <a:ea typeface="Microsoft YaHei"/>
              </a:rPr>
              <a:t> </a:t>
            </a:r>
            <a:endParaRPr lang="fr-FR" sz="2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fr-FR" sz="2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fr-FR" sz="2200" b="0" strike="noStrike" spc="-1">
                <a:solidFill>
                  <a:srgbClr val="0066B3"/>
                </a:solidFill>
                <a:latin typeface="Elephant"/>
                <a:ea typeface="Microsoft YaHei"/>
              </a:rPr>
              <a:t>- l’accessibilité à cette formation</a:t>
            </a:r>
            <a:endParaRPr lang="fr-FR" sz="2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fr-FR" sz="2200" b="0" strike="noStrike" spc="-1">
                <a:solidFill>
                  <a:srgbClr val="0066B3"/>
                </a:solidFill>
                <a:latin typeface="Elephant"/>
                <a:ea typeface="Microsoft YaHei"/>
              </a:rPr>
              <a:t>- la poursuite d’étude après le Bac</a:t>
            </a:r>
            <a:endParaRPr lang="fr-FR" sz="2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fr-FR" sz="2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Espace réservé du contenu 3"/>
          <p:cNvPicPr/>
          <p:nvPr/>
        </p:nvPicPr>
        <p:blipFill>
          <a:blip r:embed="rId2"/>
          <a:stretch/>
        </p:blipFill>
        <p:spPr>
          <a:xfrm>
            <a:off x="-108360" y="-171360"/>
            <a:ext cx="10223640" cy="8107920"/>
          </a:xfrm>
          <a:prstGeom prst="rect">
            <a:avLst/>
          </a:prstGeom>
          <a:ln>
            <a:noFill/>
          </a:ln>
        </p:spPr>
      </p:pic>
      <p:sp>
        <p:nvSpPr>
          <p:cNvPr id="345" name="CustomShape 1"/>
          <p:cNvSpPr/>
          <p:nvPr/>
        </p:nvSpPr>
        <p:spPr>
          <a:xfrm>
            <a:off x="688320" y="570240"/>
            <a:ext cx="7754760" cy="1052640"/>
          </a:xfrm>
          <a:prstGeom prst="rect">
            <a:avLst/>
          </a:prstGeom>
          <a:solidFill>
            <a:srgbClr val="87362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5400" b="0" strike="noStrike" spc="-1">
                <a:solidFill>
                  <a:srgbClr val="873624"/>
                </a:solidFill>
                <a:latin typeface="Book Antiqua"/>
                <a:ea typeface="DejaVu Sans"/>
              </a:rPr>
              <a:t>Comment le BAC-PRO </a:t>
            </a:r>
            <a:r>
              <a:rPr lang="fr-FR" sz="5400" b="0" strike="noStrike" spc="-1">
                <a:solidFill>
                  <a:srgbClr val="895D1D"/>
                </a:solidFill>
                <a:latin typeface="Book Antiqua"/>
                <a:ea typeface="DejaVu Sans"/>
              </a:rPr>
              <a:t>Technicien Constructeur </a:t>
            </a:r>
            <a:r>
              <a:rPr lang="fr-FR" sz="5400" b="0" strike="noStrike" spc="-1">
                <a:solidFill>
                  <a:srgbClr val="873624"/>
                </a:solidFill>
                <a:latin typeface="Book Antiqua"/>
                <a:ea typeface="DejaVu Sans"/>
              </a:rPr>
              <a:t>Bois fonctionne-t-il?</a:t>
            </a:r>
            <a:endParaRPr lang="fr-FR" sz="5400" b="0" strike="noStrike" spc="-1">
              <a:latin typeface="Arial"/>
            </a:endParaRPr>
          </a:p>
        </p:txBody>
      </p:sp>
      <p:pic>
        <p:nvPicPr>
          <p:cNvPr id="346" name="Image 4"/>
          <p:cNvPicPr/>
          <p:nvPr/>
        </p:nvPicPr>
        <p:blipFill>
          <a:blip r:embed="rId3"/>
          <a:stretch/>
        </p:blipFill>
        <p:spPr>
          <a:xfrm>
            <a:off x="2483640" y="3141000"/>
            <a:ext cx="5183280" cy="3349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Espace réservé du contenu 3"/>
          <p:cNvPicPr/>
          <p:nvPr/>
        </p:nvPicPr>
        <p:blipFill>
          <a:blip r:embed="rId2"/>
          <a:stretch/>
        </p:blipFill>
        <p:spPr>
          <a:xfrm>
            <a:off x="-108360" y="-171360"/>
            <a:ext cx="10223640" cy="8107920"/>
          </a:xfrm>
          <a:prstGeom prst="rect">
            <a:avLst/>
          </a:prstGeom>
          <a:ln>
            <a:noFill/>
          </a:ln>
        </p:spPr>
      </p:pic>
      <p:sp>
        <p:nvSpPr>
          <p:cNvPr id="348" name="CustomShape 1"/>
          <p:cNvSpPr/>
          <p:nvPr/>
        </p:nvSpPr>
        <p:spPr>
          <a:xfrm>
            <a:off x="7020360" y="-171360"/>
            <a:ext cx="3079080" cy="3194640"/>
          </a:xfrm>
          <a:prstGeom prst="rect">
            <a:avLst/>
          </a:prstGeom>
          <a:solidFill>
            <a:srgbClr val="87362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5400" b="0" strike="noStrike" spc="-1">
                <a:solidFill>
                  <a:srgbClr val="873624"/>
                </a:solidFill>
                <a:latin typeface="Book Antiqua"/>
                <a:ea typeface="DejaVu Sans"/>
              </a:rPr>
              <a:t>Comment le 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349" name="CustomShape 2"/>
          <p:cNvSpPr/>
          <p:nvPr/>
        </p:nvSpPr>
        <p:spPr>
          <a:xfrm>
            <a:off x="1259640" y="116640"/>
            <a:ext cx="7727040" cy="898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strike="noStrike" spc="-1">
                <a:solidFill>
                  <a:srgbClr val="FFFFFF"/>
                </a:solidFill>
                <a:latin typeface="Verdana"/>
                <a:ea typeface="DejaVu Sans"/>
              </a:rPr>
              <a:t>Le BAC-PRO Technicien Constructeur Bois :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strike="noStrike" spc="-1">
                <a:solidFill>
                  <a:srgbClr val="FFFFFF"/>
                </a:solidFill>
                <a:latin typeface="Verdana"/>
                <a:ea typeface="DejaVu Sans"/>
              </a:rPr>
              <a:t>- se prépare sur 3 ans.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Espace réservé du contenu 3"/>
          <p:cNvPicPr/>
          <p:nvPr/>
        </p:nvPicPr>
        <p:blipFill>
          <a:blip r:embed="rId2"/>
          <a:stretch/>
        </p:blipFill>
        <p:spPr>
          <a:xfrm>
            <a:off x="-108360" y="-171360"/>
            <a:ext cx="10223640" cy="8107920"/>
          </a:xfrm>
          <a:prstGeom prst="rect">
            <a:avLst/>
          </a:prstGeom>
          <a:ln>
            <a:noFill/>
          </a:ln>
        </p:spPr>
      </p:pic>
      <p:sp>
        <p:nvSpPr>
          <p:cNvPr id="351" name="CustomShape 1"/>
          <p:cNvSpPr/>
          <p:nvPr/>
        </p:nvSpPr>
        <p:spPr>
          <a:xfrm>
            <a:off x="7020360" y="-171360"/>
            <a:ext cx="3079080" cy="3194640"/>
          </a:xfrm>
          <a:prstGeom prst="rect">
            <a:avLst/>
          </a:prstGeom>
          <a:solidFill>
            <a:srgbClr val="87362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5400" b="0" strike="noStrike" spc="-1">
                <a:solidFill>
                  <a:srgbClr val="873624"/>
                </a:solidFill>
                <a:latin typeface="Book Antiqua"/>
                <a:ea typeface="DejaVu Sans"/>
              </a:rPr>
              <a:t>Comment le 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352" name="CustomShape 2"/>
          <p:cNvSpPr/>
          <p:nvPr/>
        </p:nvSpPr>
        <p:spPr>
          <a:xfrm>
            <a:off x="1259640" y="116640"/>
            <a:ext cx="7727040" cy="1148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6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Durant ces 3 années qui vont de la Seconde à la Terminale, notre programme de formation  se compose :</a:t>
            </a: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6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- d’une partie professionnelle </a:t>
            </a: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6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- </a:t>
            </a:r>
            <a:r>
              <a:rPr lang="fr-FR" sz="2600" b="1" strike="noStrike" spc="-1" dirty="0" smtClean="0">
                <a:solidFill>
                  <a:srgbClr val="FFFFFF"/>
                </a:solidFill>
                <a:latin typeface="Verdana"/>
                <a:ea typeface="DejaVu Sans"/>
              </a:rPr>
              <a:t>d’une </a:t>
            </a:r>
            <a:r>
              <a:rPr lang="fr-FR" sz="26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partie générale.</a:t>
            </a: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Espace réservé du contenu 3"/>
          <p:cNvPicPr/>
          <p:nvPr/>
        </p:nvPicPr>
        <p:blipFill>
          <a:blip r:embed="rId2"/>
          <a:stretch/>
        </p:blipFill>
        <p:spPr>
          <a:xfrm>
            <a:off x="-108360" y="-171360"/>
            <a:ext cx="10223640" cy="8107920"/>
          </a:xfrm>
          <a:prstGeom prst="rect">
            <a:avLst/>
          </a:prstGeom>
          <a:ln>
            <a:noFill/>
          </a:ln>
        </p:spPr>
      </p:pic>
      <p:sp>
        <p:nvSpPr>
          <p:cNvPr id="354" name="CustomShape 1"/>
          <p:cNvSpPr/>
          <p:nvPr/>
        </p:nvSpPr>
        <p:spPr>
          <a:xfrm>
            <a:off x="7020360" y="-171360"/>
            <a:ext cx="3079080" cy="3194640"/>
          </a:xfrm>
          <a:prstGeom prst="rect">
            <a:avLst/>
          </a:prstGeom>
          <a:solidFill>
            <a:srgbClr val="87362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5400" b="0" strike="noStrike" spc="-1">
                <a:solidFill>
                  <a:srgbClr val="873624"/>
                </a:solidFill>
                <a:latin typeface="Book Antiqua"/>
                <a:ea typeface="DejaVu Sans"/>
              </a:rPr>
              <a:t>Comment le 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355" name="CustomShape 2"/>
          <p:cNvSpPr/>
          <p:nvPr/>
        </p:nvSpPr>
        <p:spPr>
          <a:xfrm>
            <a:off x="1259640" y="116640"/>
            <a:ext cx="7727040" cy="1148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600" b="1" u="sng" strike="noStrike" spc="-1">
                <a:solidFill>
                  <a:srgbClr val="FFFFFF"/>
                </a:solidFill>
                <a:uFillTx/>
                <a:latin typeface="Verdana"/>
                <a:ea typeface="DejaVu Sans"/>
              </a:rPr>
              <a:t>Concernant la partie professionnelle </a:t>
            </a: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Espace réservé du contenu 3"/>
          <p:cNvPicPr/>
          <p:nvPr/>
        </p:nvPicPr>
        <p:blipFill>
          <a:blip r:embed="rId2"/>
          <a:stretch/>
        </p:blipFill>
        <p:spPr>
          <a:xfrm>
            <a:off x="-108360" y="-171360"/>
            <a:ext cx="10223640" cy="8107920"/>
          </a:xfrm>
          <a:prstGeom prst="rect">
            <a:avLst/>
          </a:prstGeom>
          <a:ln>
            <a:noFill/>
          </a:ln>
        </p:spPr>
      </p:pic>
      <p:sp>
        <p:nvSpPr>
          <p:cNvPr id="357" name="CustomShape 1"/>
          <p:cNvSpPr/>
          <p:nvPr/>
        </p:nvSpPr>
        <p:spPr>
          <a:xfrm>
            <a:off x="7020360" y="-171360"/>
            <a:ext cx="3079080" cy="3194640"/>
          </a:xfrm>
          <a:prstGeom prst="rect">
            <a:avLst/>
          </a:prstGeom>
          <a:solidFill>
            <a:srgbClr val="87362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5400" b="0" strike="noStrike" spc="-1">
                <a:solidFill>
                  <a:srgbClr val="873624"/>
                </a:solidFill>
                <a:latin typeface="Book Antiqua"/>
                <a:ea typeface="DejaVu Sans"/>
              </a:rPr>
              <a:t>Comment le 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358" name="CustomShape 2"/>
          <p:cNvSpPr/>
          <p:nvPr/>
        </p:nvSpPr>
        <p:spPr>
          <a:xfrm>
            <a:off x="857224" y="0"/>
            <a:ext cx="8572560" cy="1148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600" b="1" u="sng" strike="noStrike" spc="-1" dirty="0">
                <a:solidFill>
                  <a:srgbClr val="FFFFFF"/>
                </a:solidFill>
                <a:uFillTx/>
                <a:latin typeface="Verdana"/>
                <a:ea typeface="DejaVu Sans"/>
              </a:rPr>
              <a:t>- En classe :</a:t>
            </a:r>
            <a:r>
              <a:rPr lang="fr-FR" sz="26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 </a:t>
            </a: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6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c’est tout ce qui est théorique et où nous apprenons à :</a:t>
            </a: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6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- </a:t>
            </a:r>
            <a:r>
              <a:rPr lang="fr-FR" sz="2600" b="1" strike="noStrike" spc="-1" dirty="0" smtClean="0">
                <a:solidFill>
                  <a:srgbClr val="FFFFFF"/>
                </a:solidFill>
                <a:latin typeface="Verdana"/>
                <a:ea typeface="DejaVu Sans"/>
              </a:rPr>
              <a:t>lire</a:t>
            </a:r>
            <a:r>
              <a:rPr lang="fr-FR" sz="26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, tracer, réaliser des plans techniques, par exemple ;</a:t>
            </a: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6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- </a:t>
            </a:r>
            <a:r>
              <a:rPr lang="fr-FR" sz="2600" b="1" strike="noStrike" spc="-1" dirty="0" smtClean="0">
                <a:solidFill>
                  <a:srgbClr val="FFFFFF"/>
                </a:solidFill>
                <a:latin typeface="Verdana"/>
                <a:ea typeface="DejaVu Sans"/>
              </a:rPr>
              <a:t>utiliser </a:t>
            </a:r>
            <a:r>
              <a:rPr lang="fr-FR" sz="26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les logiciels de charpente (SEMA et SOLIDWORKS) en plus de Word et Excel ;</a:t>
            </a: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6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- ou encore </a:t>
            </a:r>
            <a:r>
              <a:rPr lang="fr-FR" sz="2600" b="1" spc="-1" dirty="0" smtClean="0">
                <a:solidFill>
                  <a:srgbClr val="FFFFFF"/>
                </a:solidFill>
                <a:latin typeface="Verdana"/>
                <a:ea typeface="DejaVu Sans"/>
              </a:rPr>
              <a:t>se servir du</a:t>
            </a:r>
            <a:r>
              <a:rPr lang="fr-FR" sz="2600" b="1" strike="noStrike" spc="-1" dirty="0" smtClean="0">
                <a:solidFill>
                  <a:srgbClr val="FFFFFF"/>
                </a:solidFill>
                <a:latin typeface="Verdana"/>
                <a:ea typeface="DejaVu Sans"/>
              </a:rPr>
              <a:t> </a:t>
            </a:r>
            <a:r>
              <a:rPr lang="fr-FR" sz="26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vocabulaire spécifique à notre domaine de formation (par exemple, la terminologie des éléments qui composent une charpente et l’ossature).</a:t>
            </a: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Espace réservé du contenu 3"/>
          <p:cNvPicPr/>
          <p:nvPr/>
        </p:nvPicPr>
        <p:blipFill>
          <a:blip r:embed="rId2"/>
          <a:stretch/>
        </p:blipFill>
        <p:spPr>
          <a:xfrm>
            <a:off x="0" y="0"/>
            <a:ext cx="10223640" cy="6858000"/>
          </a:xfrm>
          <a:prstGeom prst="rect">
            <a:avLst/>
          </a:prstGeom>
          <a:ln>
            <a:noFill/>
          </a:ln>
        </p:spPr>
      </p:pic>
      <p:sp>
        <p:nvSpPr>
          <p:cNvPr id="360" name="CustomShape 1"/>
          <p:cNvSpPr/>
          <p:nvPr/>
        </p:nvSpPr>
        <p:spPr>
          <a:xfrm>
            <a:off x="7020360" y="-171360"/>
            <a:ext cx="3079080" cy="3194640"/>
          </a:xfrm>
          <a:prstGeom prst="rect">
            <a:avLst/>
          </a:prstGeom>
          <a:solidFill>
            <a:srgbClr val="87362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5400" b="0" strike="noStrike" spc="-1">
                <a:solidFill>
                  <a:srgbClr val="873624"/>
                </a:solidFill>
                <a:latin typeface="Book Antiqua"/>
                <a:ea typeface="DejaVu Sans"/>
              </a:rPr>
              <a:t>Comment le 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361" name="CustomShape 2"/>
          <p:cNvSpPr/>
          <p:nvPr/>
        </p:nvSpPr>
        <p:spPr>
          <a:xfrm>
            <a:off x="1259640" y="928670"/>
            <a:ext cx="7727040" cy="56436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400" b="1" u="sng" strike="noStrike" spc="-1" dirty="0" smtClean="0">
                <a:solidFill>
                  <a:srgbClr val="FFFFFF"/>
                </a:solidFill>
                <a:uFillTx/>
                <a:latin typeface="Book Antiqua"/>
                <a:ea typeface="DejaVu Sans"/>
              </a:rPr>
              <a:t>-</a:t>
            </a:r>
            <a:r>
              <a:rPr lang="fr-FR" sz="2400" b="1" u="sng" strike="noStrike" spc="-1" dirty="0" smtClean="0">
                <a:solidFill>
                  <a:srgbClr val="FFFFFF"/>
                </a:solidFill>
                <a:uFillTx/>
                <a:latin typeface="Verdana"/>
                <a:ea typeface="DejaVu Sans"/>
              </a:rPr>
              <a:t> </a:t>
            </a:r>
            <a:r>
              <a:rPr lang="fr-FR" sz="2400" b="1" u="sng" strike="noStrike" spc="-1" dirty="0">
                <a:solidFill>
                  <a:srgbClr val="FFFFFF"/>
                </a:solidFill>
                <a:uFillTx/>
                <a:latin typeface="Verdana"/>
                <a:ea typeface="DejaVu Sans"/>
              </a:rPr>
              <a:t>en atelier :</a:t>
            </a:r>
            <a:r>
              <a:rPr lang="fr-FR" sz="24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 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Là il s’agit directement de la pratique du métier de Technicien Constructeur Bois. 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Nous apprenons :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- à utiliser les machines et les outils indispensables à la formation d’un bon Technicien ;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strike="noStrike" spc="-1" dirty="0">
                <a:solidFill>
                  <a:srgbClr val="FFFFFF"/>
                </a:solidFill>
                <a:latin typeface="Verdana"/>
                <a:ea typeface="DejaVu Sans"/>
              </a:rPr>
              <a:t>- à réaliser des ouvrages en bois (maisons et mobilier)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"/>
          <p:cNvPicPr/>
          <p:nvPr/>
        </p:nvPicPr>
        <p:blipFill>
          <a:blip r:embed="rId2"/>
          <a:stretch/>
        </p:blipFill>
        <p:spPr>
          <a:xfrm>
            <a:off x="0" y="15120"/>
            <a:ext cx="9431280" cy="6842880"/>
          </a:xfrm>
          <a:prstGeom prst="rect">
            <a:avLst/>
          </a:prstGeom>
          <a:ln>
            <a:noFill/>
          </a:ln>
        </p:spPr>
      </p:pic>
      <p:sp>
        <p:nvSpPr>
          <p:cNvPr id="39" name="CustomShape 1"/>
          <p:cNvSpPr/>
          <p:nvPr/>
        </p:nvSpPr>
        <p:spPr>
          <a:xfrm>
            <a:off x="421920" y="980640"/>
            <a:ext cx="8228880" cy="172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0" rIns="45720" bIns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4000" b="1" i="1" strike="noStrike" spc="-1">
                <a:solidFill>
                  <a:srgbClr val="0D0D0D"/>
                </a:solidFill>
                <a:latin typeface="Bernard MT Condensed"/>
                <a:ea typeface="Arial Unicode MS"/>
              </a:rPr>
              <a:t>En quoi consiste ce Bac-Pro Technicien Constructeur Bois ?</a:t>
            </a:r>
            <a:endParaRPr lang="fr-FR" sz="4000" b="0" strike="noStrike" spc="-1">
              <a:latin typeface="Arial"/>
            </a:endParaRPr>
          </a:p>
        </p:txBody>
      </p:sp>
      <p:pic>
        <p:nvPicPr>
          <p:cNvPr id="40" name="Picture 2"/>
          <p:cNvPicPr/>
          <p:nvPr/>
        </p:nvPicPr>
        <p:blipFill>
          <a:blip r:embed="rId3"/>
          <a:stretch/>
        </p:blipFill>
        <p:spPr>
          <a:xfrm>
            <a:off x="2483640" y="3429000"/>
            <a:ext cx="3952440" cy="296028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3"/>
          <p:cNvPicPr/>
          <p:nvPr/>
        </p:nvPicPr>
        <p:blipFill>
          <a:blip r:embed="rId2"/>
          <a:stretch/>
        </p:blipFill>
        <p:spPr>
          <a:xfrm>
            <a:off x="0" y="15120"/>
            <a:ext cx="9431280" cy="6842880"/>
          </a:xfrm>
          <a:prstGeom prst="rect">
            <a:avLst/>
          </a:prstGeom>
          <a:ln>
            <a:noFill/>
          </a:ln>
        </p:spPr>
      </p:pic>
      <p:pic>
        <p:nvPicPr>
          <p:cNvPr id="42" name="Picture 2"/>
          <p:cNvPicPr/>
          <p:nvPr/>
        </p:nvPicPr>
        <p:blipFill>
          <a:blip r:embed="rId3"/>
          <a:stretch/>
        </p:blipFill>
        <p:spPr>
          <a:xfrm>
            <a:off x="5843880" y="3421800"/>
            <a:ext cx="3299400" cy="247104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</p:pic>
      <p:sp>
        <p:nvSpPr>
          <p:cNvPr id="43" name="CustomShape 1"/>
          <p:cNvSpPr/>
          <p:nvPr/>
        </p:nvSpPr>
        <p:spPr>
          <a:xfrm>
            <a:off x="0" y="1000108"/>
            <a:ext cx="5843160" cy="414340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lang="fr-FR" sz="2400" b="1" i="1" u="sng" strike="noStrike" spc="-1" dirty="0" smtClean="0">
                <a:solidFill>
                  <a:srgbClr val="FFFFFF"/>
                </a:solidFill>
                <a:uFillTx/>
                <a:latin typeface="Tahoma"/>
                <a:ea typeface="Arial Unicode MS"/>
              </a:rPr>
              <a:t>Le </a:t>
            </a:r>
            <a:r>
              <a:rPr lang="fr-FR" sz="2400" b="1" i="1" u="sng" strike="noStrike" spc="-1" dirty="0">
                <a:solidFill>
                  <a:srgbClr val="FFFFFF"/>
                </a:solidFill>
                <a:uFillTx/>
                <a:latin typeface="Tahoma"/>
                <a:ea typeface="Arial Unicode MS"/>
              </a:rPr>
              <a:t>BAC-PRO Technicien Constructeur Bois (TCB) :</a:t>
            </a:r>
            <a:r>
              <a:rPr lang="fr-FR" sz="24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 </a:t>
            </a:r>
            <a:endParaRPr lang="fr-FR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r>
              <a:rPr lang="fr-FR" sz="24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- forme des créateurs de structures, d'ossatures et de charpentes en bois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r>
              <a:rPr lang="fr-FR" sz="24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 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r>
              <a:rPr lang="fr-FR" sz="24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- sur 3 ans.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lang="fr-FR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lang="fr-FR" sz="24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 </a:t>
            </a:r>
            <a:endParaRPr lang="fr-FR" sz="24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 3"/>
          <p:cNvPicPr/>
          <p:nvPr/>
        </p:nvPicPr>
        <p:blipFill>
          <a:blip r:embed="rId2"/>
          <a:stretch/>
        </p:blipFill>
        <p:spPr>
          <a:xfrm>
            <a:off x="0" y="15120"/>
            <a:ext cx="9431280" cy="6842880"/>
          </a:xfrm>
          <a:prstGeom prst="rect">
            <a:avLst/>
          </a:prstGeom>
          <a:ln>
            <a:noFill/>
          </a:ln>
        </p:spPr>
      </p:pic>
      <p:pic>
        <p:nvPicPr>
          <p:cNvPr id="45" name="Picture 2"/>
          <p:cNvPicPr/>
          <p:nvPr/>
        </p:nvPicPr>
        <p:blipFill>
          <a:blip r:embed="rId3"/>
          <a:stretch/>
        </p:blipFill>
        <p:spPr>
          <a:xfrm>
            <a:off x="5843880" y="3421800"/>
            <a:ext cx="3299400" cy="247104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</p:pic>
      <p:sp>
        <p:nvSpPr>
          <p:cNvPr id="46" name="CustomShape 1"/>
          <p:cNvSpPr/>
          <p:nvPr/>
        </p:nvSpPr>
        <p:spPr>
          <a:xfrm>
            <a:off x="-11520" y="1357298"/>
            <a:ext cx="5843160" cy="407196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lang="fr-FR" sz="2400" b="1" i="1" u="sng" strike="noStrike" spc="-1" dirty="0" smtClean="0">
                <a:solidFill>
                  <a:srgbClr val="FFFFFF"/>
                </a:solidFill>
                <a:uFillTx/>
                <a:latin typeface="Tahoma"/>
                <a:ea typeface="Arial Unicode MS"/>
              </a:rPr>
              <a:t>Pour </a:t>
            </a:r>
            <a:r>
              <a:rPr lang="fr-FR" sz="2400" b="1" i="1" u="sng" strike="noStrike" spc="-1" dirty="0">
                <a:solidFill>
                  <a:srgbClr val="FFFFFF"/>
                </a:solidFill>
                <a:uFillTx/>
                <a:latin typeface="Tahoma"/>
                <a:ea typeface="Arial Unicode MS"/>
              </a:rPr>
              <a:t>cela, en classe, en atelier et en entreprise : </a:t>
            </a:r>
            <a:endParaRPr lang="fr-FR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r>
              <a:rPr lang="fr-FR" sz="24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nous avons un certain nombre de tâches à accomplir.</a:t>
            </a:r>
            <a:endParaRPr lang="fr-FR" sz="24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 3"/>
          <p:cNvPicPr/>
          <p:nvPr/>
        </p:nvPicPr>
        <p:blipFill>
          <a:blip r:embed="rId2"/>
          <a:stretch/>
        </p:blipFill>
        <p:spPr>
          <a:xfrm>
            <a:off x="0" y="15120"/>
            <a:ext cx="9431280" cy="6842880"/>
          </a:xfrm>
          <a:prstGeom prst="rect">
            <a:avLst/>
          </a:prstGeom>
          <a:ln>
            <a:noFill/>
          </a:ln>
        </p:spPr>
      </p:pic>
      <p:pic>
        <p:nvPicPr>
          <p:cNvPr id="48" name="Picture 2"/>
          <p:cNvPicPr/>
          <p:nvPr/>
        </p:nvPicPr>
        <p:blipFill>
          <a:blip r:embed="rId3"/>
          <a:stretch/>
        </p:blipFill>
        <p:spPr>
          <a:xfrm>
            <a:off x="5843880" y="3421800"/>
            <a:ext cx="3299400" cy="247104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</p:pic>
      <p:sp>
        <p:nvSpPr>
          <p:cNvPr id="49" name="CustomShape 1"/>
          <p:cNvSpPr/>
          <p:nvPr/>
        </p:nvSpPr>
        <p:spPr>
          <a:xfrm>
            <a:off x="0" y="714356"/>
            <a:ext cx="5843160" cy="545777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36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A-</a:t>
            </a:r>
            <a:r>
              <a:rPr lang="fr-FR" sz="20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 </a:t>
            </a: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Nous devons apprendre à lire et dessiner :</a:t>
            </a: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20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- des </a:t>
            </a: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documents techniques (fiches sur lesquelles on trouve des informations sur les mesures, le nombres de pièces à utiliser, etc</a:t>
            </a:r>
            <a:r>
              <a:rPr lang="fr-FR" sz="20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.)</a:t>
            </a: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- </a:t>
            </a:r>
            <a:r>
              <a:rPr lang="fr-FR" sz="20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des </a:t>
            </a: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fiches concepts qui sont, en fait, des plans, des fiches de fabrication et des fiches de </a:t>
            </a:r>
            <a:r>
              <a:rPr lang="fr-FR" sz="20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débits</a:t>
            </a: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 3"/>
          <p:cNvPicPr/>
          <p:nvPr/>
        </p:nvPicPr>
        <p:blipFill>
          <a:blip r:embed="rId2"/>
          <a:stretch/>
        </p:blipFill>
        <p:spPr>
          <a:xfrm>
            <a:off x="0" y="15120"/>
            <a:ext cx="9431280" cy="6842880"/>
          </a:xfrm>
          <a:prstGeom prst="rect">
            <a:avLst/>
          </a:prstGeom>
          <a:ln>
            <a:noFill/>
          </a:ln>
        </p:spPr>
      </p:pic>
      <p:pic>
        <p:nvPicPr>
          <p:cNvPr id="51" name="Picture 2"/>
          <p:cNvPicPr/>
          <p:nvPr/>
        </p:nvPicPr>
        <p:blipFill>
          <a:blip r:embed="rId3"/>
          <a:stretch/>
        </p:blipFill>
        <p:spPr>
          <a:xfrm>
            <a:off x="5843880" y="3421800"/>
            <a:ext cx="3299400" cy="247104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</p:pic>
      <p:sp>
        <p:nvSpPr>
          <p:cNvPr id="52" name="CustomShape 1"/>
          <p:cNvSpPr/>
          <p:nvPr/>
        </p:nvSpPr>
        <p:spPr>
          <a:xfrm>
            <a:off x="0" y="1571612"/>
            <a:ext cx="5843160" cy="300039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36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B-</a:t>
            </a:r>
            <a:r>
              <a:rPr lang="fr-FR" sz="20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 </a:t>
            </a: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Nous préparons les pièces des ouvrages à réaliser en respectant les normes de fabrication pour les constructions bois.</a:t>
            </a:r>
            <a:endParaRPr lang="fr-FR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3"/>
          <p:cNvPicPr/>
          <p:nvPr/>
        </p:nvPicPr>
        <p:blipFill>
          <a:blip r:embed="rId2"/>
          <a:stretch/>
        </p:blipFill>
        <p:spPr>
          <a:xfrm>
            <a:off x="0" y="15120"/>
            <a:ext cx="9431280" cy="6842880"/>
          </a:xfrm>
          <a:prstGeom prst="rect">
            <a:avLst/>
          </a:prstGeom>
          <a:ln>
            <a:noFill/>
          </a:ln>
        </p:spPr>
      </p:pic>
      <p:pic>
        <p:nvPicPr>
          <p:cNvPr id="54" name="Picture 2"/>
          <p:cNvPicPr/>
          <p:nvPr/>
        </p:nvPicPr>
        <p:blipFill>
          <a:blip r:embed="rId3"/>
          <a:stretch/>
        </p:blipFill>
        <p:spPr>
          <a:xfrm>
            <a:off x="5843880" y="3421800"/>
            <a:ext cx="3299400" cy="247104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</p:pic>
      <p:sp>
        <p:nvSpPr>
          <p:cNvPr id="55" name="CustomShape 1"/>
          <p:cNvSpPr/>
          <p:nvPr/>
        </p:nvSpPr>
        <p:spPr>
          <a:xfrm>
            <a:off x="0" y="785794"/>
            <a:ext cx="5843160" cy="492919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36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C-</a:t>
            </a:r>
            <a:r>
              <a:rPr lang="fr-FR" sz="20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 </a:t>
            </a: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Nous nous chargeons ensuite d'organiser et d’installer le chantier sur lequel sera réalisé l’ouvrage . </a:t>
            </a: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Par exemple, il s’agit de :</a:t>
            </a: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- monter un </a:t>
            </a:r>
            <a:r>
              <a:rPr lang="fr-FR" sz="20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échafaudage</a:t>
            </a: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- préparer le matériel qui facilitera l’accès à </a:t>
            </a:r>
            <a:r>
              <a:rPr lang="fr-FR" sz="20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l’ouvrage </a:t>
            </a:r>
            <a:endParaRPr lang="fr-FR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 3"/>
          <p:cNvPicPr/>
          <p:nvPr/>
        </p:nvPicPr>
        <p:blipFill>
          <a:blip r:embed="rId2"/>
          <a:stretch/>
        </p:blipFill>
        <p:spPr>
          <a:xfrm>
            <a:off x="0" y="15120"/>
            <a:ext cx="9431280" cy="6842880"/>
          </a:xfrm>
          <a:prstGeom prst="rect">
            <a:avLst/>
          </a:prstGeom>
          <a:ln>
            <a:noFill/>
          </a:ln>
        </p:spPr>
      </p:pic>
      <p:pic>
        <p:nvPicPr>
          <p:cNvPr id="57" name="Picture 2"/>
          <p:cNvPicPr/>
          <p:nvPr/>
        </p:nvPicPr>
        <p:blipFill>
          <a:blip r:embed="rId3"/>
          <a:stretch/>
        </p:blipFill>
        <p:spPr>
          <a:xfrm>
            <a:off x="5843880" y="3421800"/>
            <a:ext cx="3299400" cy="247104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</p:pic>
      <p:sp>
        <p:nvSpPr>
          <p:cNvPr id="58" name="CustomShape 1"/>
          <p:cNvSpPr/>
          <p:nvPr/>
        </p:nvSpPr>
        <p:spPr>
          <a:xfrm>
            <a:off x="-15120" y="1643050"/>
            <a:ext cx="5843160" cy="35719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lang="fr-FR" sz="2000" b="1" i="1" u="sng" strike="noStrike" spc="-1" dirty="0" smtClean="0">
                <a:solidFill>
                  <a:srgbClr val="FFFFFF"/>
                </a:solidFill>
                <a:uFillTx/>
                <a:latin typeface="Tahoma"/>
                <a:ea typeface="Arial Unicode MS"/>
              </a:rPr>
              <a:t>Le </a:t>
            </a:r>
            <a:r>
              <a:rPr lang="fr-FR" sz="2000" b="1" i="1" u="sng" strike="noStrike" spc="-1" dirty="0">
                <a:solidFill>
                  <a:srgbClr val="FFFFFF"/>
                </a:solidFill>
                <a:uFillTx/>
                <a:latin typeface="Tahoma"/>
                <a:ea typeface="Arial Unicode MS"/>
              </a:rPr>
              <a:t>Technicien Constructeur Bois doit :</a:t>
            </a:r>
            <a:endParaRPr lang="fr-FR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endParaRPr lang="fr-F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- se former et acquérir des compétences dans plusieurs domaines.</a:t>
            </a:r>
            <a:endParaRPr lang="fr-FR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 3"/>
          <p:cNvPicPr/>
          <p:nvPr/>
        </p:nvPicPr>
        <p:blipFill>
          <a:blip r:embed="rId2"/>
          <a:stretch/>
        </p:blipFill>
        <p:spPr>
          <a:xfrm>
            <a:off x="0" y="15120"/>
            <a:ext cx="9431280" cy="6842880"/>
          </a:xfrm>
          <a:prstGeom prst="rect">
            <a:avLst/>
          </a:prstGeom>
          <a:ln>
            <a:noFill/>
          </a:ln>
        </p:spPr>
      </p:pic>
      <p:pic>
        <p:nvPicPr>
          <p:cNvPr id="60" name="Picture 2"/>
          <p:cNvPicPr/>
          <p:nvPr/>
        </p:nvPicPr>
        <p:blipFill>
          <a:blip r:embed="rId3"/>
          <a:stretch/>
        </p:blipFill>
        <p:spPr>
          <a:xfrm>
            <a:off x="5843880" y="3421800"/>
            <a:ext cx="3299400" cy="247104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</p:pic>
      <p:sp>
        <p:nvSpPr>
          <p:cNvPr id="61" name="CustomShape 1"/>
          <p:cNvSpPr/>
          <p:nvPr/>
        </p:nvSpPr>
        <p:spPr>
          <a:xfrm>
            <a:off x="0" y="1071546"/>
            <a:ext cx="5843160" cy="450057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36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1-</a:t>
            </a:r>
            <a:r>
              <a:rPr lang="fr-FR" sz="2000" b="1" i="1" u="sng" strike="noStrike" spc="-1" dirty="0" smtClean="0">
                <a:solidFill>
                  <a:srgbClr val="FFFFFF"/>
                </a:solidFill>
                <a:uFillTx/>
                <a:latin typeface="Tahoma"/>
                <a:ea typeface="Arial Unicode MS"/>
              </a:rPr>
              <a:t>Le </a:t>
            </a:r>
            <a:r>
              <a:rPr lang="fr-FR" sz="2000" b="1" i="1" u="sng" strike="noStrike" spc="-1" dirty="0">
                <a:solidFill>
                  <a:srgbClr val="FFFFFF"/>
                </a:solidFill>
                <a:uFillTx/>
                <a:latin typeface="Tahoma"/>
                <a:ea typeface="Arial Unicode MS"/>
              </a:rPr>
              <a:t>domaine de la structure bois qui regroupe  charpente et ossature :</a:t>
            </a: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La structure en bois est composée de poutres légères sur lesquelles on peut appliquer divers matériaux d’isolation et de couverture.</a:t>
            </a:r>
            <a:endParaRPr lang="fr-FR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 3"/>
          <p:cNvPicPr/>
          <p:nvPr/>
        </p:nvPicPr>
        <p:blipFill>
          <a:blip r:embed="rId2"/>
          <a:stretch/>
        </p:blipFill>
        <p:spPr>
          <a:xfrm>
            <a:off x="0" y="15120"/>
            <a:ext cx="9431280" cy="6842880"/>
          </a:xfrm>
          <a:prstGeom prst="rect">
            <a:avLst/>
          </a:prstGeom>
          <a:ln>
            <a:noFill/>
          </a:ln>
        </p:spPr>
      </p:pic>
      <p:pic>
        <p:nvPicPr>
          <p:cNvPr id="63" name="Picture 2"/>
          <p:cNvPicPr/>
          <p:nvPr/>
        </p:nvPicPr>
        <p:blipFill>
          <a:blip r:embed="rId3"/>
          <a:stretch/>
        </p:blipFill>
        <p:spPr>
          <a:xfrm>
            <a:off x="5843880" y="3421800"/>
            <a:ext cx="3299400" cy="247104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</p:pic>
      <p:sp>
        <p:nvSpPr>
          <p:cNvPr id="64" name="CustomShape 1"/>
          <p:cNvSpPr/>
          <p:nvPr/>
        </p:nvSpPr>
        <p:spPr>
          <a:xfrm>
            <a:off x="0" y="928670"/>
            <a:ext cx="5843160" cy="471488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3600" b="1" i="1" u="sng" strike="noStrike" spc="-1" dirty="0" smtClean="0">
                <a:solidFill>
                  <a:srgbClr val="FFFFFF"/>
                </a:solidFill>
                <a:uFillTx/>
                <a:latin typeface="Tahoma"/>
                <a:ea typeface="Arial Unicode MS"/>
              </a:rPr>
              <a:t>2-</a:t>
            </a:r>
            <a:r>
              <a:rPr lang="fr-FR" sz="2000" b="1" i="1" u="sng" strike="noStrike" spc="-1" dirty="0" smtClean="0">
                <a:solidFill>
                  <a:srgbClr val="FFFFFF"/>
                </a:solidFill>
                <a:uFillTx/>
                <a:latin typeface="Tahoma"/>
                <a:ea typeface="Arial Unicode MS"/>
              </a:rPr>
              <a:t>Le </a:t>
            </a:r>
            <a:r>
              <a:rPr lang="fr-FR" sz="2000" b="1" i="1" u="sng" strike="noStrike" spc="-1" dirty="0">
                <a:solidFill>
                  <a:srgbClr val="FFFFFF"/>
                </a:solidFill>
                <a:uFillTx/>
                <a:latin typeface="Tahoma"/>
                <a:ea typeface="Arial Unicode MS"/>
              </a:rPr>
              <a:t>domaine de la construction de maisons en bois :</a:t>
            </a: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en Guadeloupe, ces maisons sont de plus en plus recherchées en cas de catastrophes naturelles (séismes, cyclones…) car elles sont très flexibles.</a:t>
            </a:r>
            <a:endParaRPr lang="fr-FR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 3"/>
          <p:cNvPicPr/>
          <p:nvPr/>
        </p:nvPicPr>
        <p:blipFill>
          <a:blip r:embed="rId2"/>
          <a:stretch/>
        </p:blipFill>
        <p:spPr>
          <a:xfrm>
            <a:off x="0" y="15120"/>
            <a:ext cx="9431280" cy="6842880"/>
          </a:xfrm>
          <a:prstGeom prst="rect">
            <a:avLst/>
          </a:prstGeom>
          <a:ln>
            <a:noFill/>
          </a:ln>
        </p:spPr>
      </p:pic>
      <p:pic>
        <p:nvPicPr>
          <p:cNvPr id="66" name="Picture 2"/>
          <p:cNvPicPr/>
          <p:nvPr/>
        </p:nvPicPr>
        <p:blipFill>
          <a:blip r:embed="rId3"/>
          <a:stretch/>
        </p:blipFill>
        <p:spPr>
          <a:xfrm>
            <a:off x="5843880" y="3421800"/>
            <a:ext cx="3299400" cy="247104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</p:pic>
      <p:sp>
        <p:nvSpPr>
          <p:cNvPr id="67" name="CustomShape 1"/>
          <p:cNvSpPr/>
          <p:nvPr/>
        </p:nvSpPr>
        <p:spPr>
          <a:xfrm>
            <a:off x="0" y="1428736"/>
            <a:ext cx="5843160" cy="421481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3600" b="1" i="1" u="sng" strike="noStrike" spc="-1" dirty="0" smtClean="0">
                <a:solidFill>
                  <a:srgbClr val="FFFFFF"/>
                </a:solidFill>
                <a:uFillTx/>
                <a:latin typeface="Tahoma"/>
                <a:ea typeface="Arial Unicode MS"/>
              </a:rPr>
              <a:t>3-</a:t>
            </a:r>
            <a:r>
              <a:rPr lang="fr-FR" sz="2000" b="1" i="1" u="sng" strike="noStrike" spc="-1" dirty="0" smtClean="0">
                <a:solidFill>
                  <a:srgbClr val="FFFFFF"/>
                </a:solidFill>
                <a:uFillTx/>
                <a:latin typeface="Tahoma"/>
                <a:ea typeface="Arial Unicode MS"/>
              </a:rPr>
              <a:t>Le domaine </a:t>
            </a:r>
            <a:r>
              <a:rPr lang="fr-FR" sz="2000" b="1" i="1" u="sng" strike="noStrike" spc="-1" dirty="0">
                <a:solidFill>
                  <a:srgbClr val="FFFFFF"/>
                </a:solidFill>
                <a:uFillTx/>
                <a:latin typeface="Tahoma"/>
                <a:ea typeface="Arial Unicode MS"/>
              </a:rPr>
              <a:t>de la menuiserie du bâtiment :</a:t>
            </a: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 </a:t>
            </a: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c’est tout ce qui concerne les fermetures dans une maison (cadres des fenêtres et portes, </a:t>
            </a:r>
            <a:r>
              <a:rPr lang="fr-FR" sz="20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etc.)</a:t>
            </a:r>
            <a:endParaRPr lang="fr-FR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3"/>
          <p:cNvPicPr/>
          <p:nvPr/>
        </p:nvPicPr>
        <p:blipFill>
          <a:blip r:embed="rId2"/>
          <a:stretch/>
        </p:blipFill>
        <p:spPr>
          <a:xfrm>
            <a:off x="0" y="15120"/>
            <a:ext cx="9431280" cy="6842880"/>
          </a:xfrm>
          <a:prstGeom prst="rect">
            <a:avLst/>
          </a:prstGeom>
          <a:ln>
            <a:noFill/>
          </a:ln>
        </p:spPr>
      </p:pic>
      <p:pic>
        <p:nvPicPr>
          <p:cNvPr id="69" name="Picture 2"/>
          <p:cNvPicPr/>
          <p:nvPr/>
        </p:nvPicPr>
        <p:blipFill>
          <a:blip r:embed="rId3"/>
          <a:stretch/>
        </p:blipFill>
        <p:spPr>
          <a:xfrm>
            <a:off x="5843880" y="3421800"/>
            <a:ext cx="3299400" cy="247104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</p:pic>
      <p:sp>
        <p:nvSpPr>
          <p:cNvPr id="70" name="CustomShape 1"/>
          <p:cNvSpPr/>
          <p:nvPr/>
        </p:nvSpPr>
        <p:spPr>
          <a:xfrm>
            <a:off x="0" y="1785926"/>
            <a:ext cx="5843160" cy="392906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3600" b="1" i="1" u="sng" strike="noStrike" spc="-1" dirty="0" smtClean="0">
                <a:solidFill>
                  <a:srgbClr val="FFFFFF"/>
                </a:solidFill>
                <a:uFillTx/>
                <a:latin typeface="Tahoma"/>
                <a:ea typeface="Arial Unicode MS"/>
              </a:rPr>
              <a:t>4-</a:t>
            </a:r>
            <a:r>
              <a:rPr lang="fr-FR" sz="2000" b="1" i="1" u="sng" strike="noStrike" spc="-1" dirty="0" smtClean="0">
                <a:solidFill>
                  <a:srgbClr val="FFFFFF"/>
                </a:solidFill>
                <a:uFillTx/>
                <a:latin typeface="Tahoma"/>
                <a:ea typeface="Arial Unicode MS"/>
              </a:rPr>
              <a:t>Le </a:t>
            </a:r>
            <a:r>
              <a:rPr lang="fr-FR" sz="2000" b="1" i="1" u="sng" strike="noStrike" spc="-1" dirty="0">
                <a:solidFill>
                  <a:srgbClr val="FFFFFF"/>
                </a:solidFill>
                <a:uFillTx/>
                <a:latin typeface="Tahoma"/>
                <a:ea typeface="Arial Unicode MS"/>
              </a:rPr>
              <a:t>domaine de la réhabilitation du patrimoine :</a:t>
            </a: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10"/>
              </a:spcBef>
            </a:pP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il s’agit de remettre à neuf des monuments </a:t>
            </a:r>
            <a:r>
              <a:rPr lang="fr-FR" sz="20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et des bâtiments </a:t>
            </a: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historiques.</a:t>
            </a:r>
            <a:endParaRPr lang="fr-FR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 3"/>
          <p:cNvPicPr/>
          <p:nvPr/>
        </p:nvPicPr>
        <p:blipFill>
          <a:blip r:embed="rId2"/>
          <a:stretch/>
        </p:blipFill>
        <p:spPr>
          <a:xfrm>
            <a:off x="0" y="15120"/>
            <a:ext cx="9431280" cy="6842880"/>
          </a:xfrm>
          <a:prstGeom prst="rect">
            <a:avLst/>
          </a:prstGeom>
          <a:ln>
            <a:noFill/>
          </a:ln>
        </p:spPr>
      </p:pic>
      <p:pic>
        <p:nvPicPr>
          <p:cNvPr id="72" name="Picture 2"/>
          <p:cNvPicPr/>
          <p:nvPr/>
        </p:nvPicPr>
        <p:blipFill>
          <a:blip r:embed="rId3"/>
          <a:stretch/>
        </p:blipFill>
        <p:spPr>
          <a:xfrm>
            <a:off x="5843880" y="3421800"/>
            <a:ext cx="3299400" cy="247104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</p:pic>
      <p:sp>
        <p:nvSpPr>
          <p:cNvPr id="73" name="CustomShape 1"/>
          <p:cNvSpPr/>
          <p:nvPr/>
        </p:nvSpPr>
        <p:spPr>
          <a:xfrm>
            <a:off x="0" y="1214422"/>
            <a:ext cx="5843160" cy="457200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879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879"/>
              </a:spcBef>
            </a:pPr>
            <a:endParaRPr lang="fr-F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879"/>
              </a:spcBef>
            </a:pPr>
            <a:r>
              <a:rPr lang="fr-FR" sz="3600" b="1" i="1" u="sng" strike="noStrike" spc="-1" dirty="0" smtClean="0">
                <a:solidFill>
                  <a:srgbClr val="FFFFFF"/>
                </a:solidFill>
                <a:uFillTx/>
                <a:latin typeface="Tahoma"/>
                <a:ea typeface="Arial Unicode MS"/>
              </a:rPr>
              <a:t>5-</a:t>
            </a:r>
            <a:r>
              <a:rPr lang="fr-FR" sz="2000" b="1" i="1" u="sng" strike="noStrike" spc="-1" dirty="0" smtClean="0">
                <a:solidFill>
                  <a:srgbClr val="FFFFFF"/>
                </a:solidFill>
                <a:uFillTx/>
                <a:latin typeface="Tahoma"/>
                <a:ea typeface="Arial Unicode MS"/>
              </a:rPr>
              <a:t>Le </a:t>
            </a:r>
            <a:r>
              <a:rPr lang="fr-FR" sz="2000" b="1" i="1" u="sng" strike="noStrike" spc="-1" dirty="0">
                <a:solidFill>
                  <a:srgbClr val="FFFFFF"/>
                </a:solidFill>
                <a:uFillTx/>
                <a:latin typeface="Tahoma"/>
                <a:ea typeface="Arial Unicode MS"/>
              </a:rPr>
              <a:t>domaine de l'agencement intérieur :</a:t>
            </a: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 </a:t>
            </a: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879"/>
              </a:spcBef>
            </a:pP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879"/>
              </a:spcBef>
            </a:pP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on parle alors de :</a:t>
            </a: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879"/>
              </a:spcBef>
            </a:pP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879"/>
              </a:spcBef>
            </a:pPr>
            <a:r>
              <a:rPr lang="fr-FR" sz="2000" b="1" i="1" strike="noStrike" spc="-1" dirty="0">
                <a:solidFill>
                  <a:srgbClr val="FFFFFF"/>
                </a:solidFill>
                <a:latin typeface="Tahoma"/>
                <a:ea typeface="Arial Unicode MS"/>
              </a:rPr>
              <a:t> - l’agencement des pièces dans une maison (placer et délimiter la cuisine, le salon, les chambres, etc</a:t>
            </a:r>
            <a:r>
              <a:rPr lang="fr-FR" sz="2000" b="1" i="1" strike="noStrike" spc="-1" dirty="0" smtClean="0">
                <a:solidFill>
                  <a:srgbClr val="FFFFFF"/>
                </a:solidFill>
                <a:latin typeface="Tahoma"/>
                <a:ea typeface="Arial Unicode MS"/>
              </a:rPr>
              <a:t>.)</a:t>
            </a: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879"/>
              </a:spcBef>
            </a:pPr>
            <a:endParaRPr lang="fr-FR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879"/>
              </a:spcBef>
            </a:pPr>
            <a:endParaRPr lang="fr-FR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5"/>
          <p:cNvPicPr/>
          <p:nvPr/>
        </p:nvPicPr>
        <p:blipFill>
          <a:blip r:embed="rId2"/>
          <a:stretch/>
        </p:blipFill>
        <p:spPr>
          <a:xfrm>
            <a:off x="0" y="-216000"/>
            <a:ext cx="9639360" cy="8084160"/>
          </a:xfrm>
          <a:prstGeom prst="rect">
            <a:avLst/>
          </a:prstGeom>
          <a:ln>
            <a:noFill/>
          </a:ln>
        </p:spPr>
      </p:pic>
      <p:sp>
        <p:nvSpPr>
          <p:cNvPr id="40" name="CustomShape 1"/>
          <p:cNvSpPr/>
          <p:nvPr/>
        </p:nvSpPr>
        <p:spPr>
          <a:xfrm>
            <a:off x="936000" y="1142984"/>
            <a:ext cx="7631280" cy="1879936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fr-FR" sz="4000" b="0" i="1" strike="noStrike" spc="-1" dirty="0">
                <a:solidFill>
                  <a:srgbClr val="262626"/>
                </a:solidFill>
                <a:latin typeface="comic"/>
                <a:ea typeface="DejaVu Sans"/>
              </a:rPr>
              <a:t>A QUI S’ADRESSE LE BAC-PRO TECHNICIEN CONSTRUCTEUR BOIS ?</a:t>
            </a:r>
            <a:endParaRPr lang="fr-FR" sz="4000" b="0" strike="noStrike" spc="-1" dirty="0">
              <a:latin typeface="Arial"/>
            </a:endParaRPr>
          </a:p>
        </p:txBody>
      </p:sp>
      <p:sp>
        <p:nvSpPr>
          <p:cNvPr id="41" name="CustomShape 2"/>
          <p:cNvSpPr/>
          <p:nvPr/>
        </p:nvSpPr>
        <p:spPr>
          <a:xfrm>
            <a:off x="827640" y="2637000"/>
            <a:ext cx="6997680" cy="118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400"/>
              </a:spcBef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t/>
            </a:r>
            <a:br/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fr-FR" sz="1800" b="0" strike="noStrike" spc="-1">
              <a:latin typeface="Arial"/>
            </a:endParaRPr>
          </a:p>
        </p:txBody>
      </p:sp>
      <p:pic>
        <p:nvPicPr>
          <p:cNvPr id="42" name="Image 6"/>
          <p:cNvPicPr/>
          <p:nvPr/>
        </p:nvPicPr>
        <p:blipFill>
          <a:blip r:embed="rId3"/>
          <a:stretch/>
        </p:blipFill>
        <p:spPr>
          <a:xfrm>
            <a:off x="4464000" y="468000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 5"/>
          <p:cNvPicPr/>
          <p:nvPr/>
        </p:nvPicPr>
        <p:blipFill>
          <a:blip r:embed="rId2"/>
          <a:stretch/>
        </p:blipFill>
        <p:spPr>
          <a:xfrm>
            <a:off x="0" y="0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45" name="CustomShape 1"/>
          <p:cNvSpPr/>
          <p:nvPr/>
        </p:nvSpPr>
        <p:spPr>
          <a:xfrm>
            <a:off x="863640" y="1080000"/>
            <a:ext cx="7704000" cy="302256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Le Bac-Pro Technicien Constructeur Bois est accessible aux élèves de : </a:t>
            </a:r>
            <a:endParaRPr lang="fr-F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579835"/>
                </a:solidFill>
                <a:latin typeface="Verdana"/>
                <a:ea typeface="DejaVu Sans"/>
              </a:rPr>
              <a:t>- Troisième </a:t>
            </a:r>
            <a:endParaRPr lang="fr-F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579835"/>
                </a:solidFill>
                <a:latin typeface="Verdana"/>
                <a:ea typeface="DejaVu Sans"/>
              </a:rPr>
              <a:t>- Seconde qui préparent le BAC-PRO en </a:t>
            </a:r>
            <a:r>
              <a:rPr lang="fr-FR" sz="2000" b="1" strike="noStrike" spc="-1" dirty="0" err="1">
                <a:solidFill>
                  <a:srgbClr val="579835"/>
                </a:solidFill>
                <a:latin typeface="Verdana"/>
                <a:ea typeface="DejaVu Sans"/>
              </a:rPr>
              <a:t>3ans</a:t>
            </a:r>
            <a:r>
              <a:rPr lang="fr-FR" sz="2000" b="1" strike="noStrike" spc="-1" dirty="0">
                <a:solidFill>
                  <a:srgbClr val="579835"/>
                </a:solidFill>
                <a:latin typeface="Verdana"/>
                <a:ea typeface="DejaVu Sans"/>
              </a:rPr>
              <a:t> </a:t>
            </a:r>
            <a:endParaRPr lang="fr-F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579835"/>
                </a:solidFill>
                <a:latin typeface="Verdana"/>
                <a:ea typeface="DejaVu Sans"/>
              </a:rPr>
              <a:t>- </a:t>
            </a:r>
            <a:r>
              <a:rPr lang="fr-FR" sz="2000" b="1" spc="-1" dirty="0">
                <a:solidFill>
                  <a:srgbClr val="579835"/>
                </a:solidFill>
                <a:latin typeface="Verdana"/>
                <a:ea typeface="DejaVu Sans"/>
              </a:rPr>
              <a:t>T</a:t>
            </a:r>
            <a:r>
              <a:rPr lang="fr-FR" sz="2000" b="1" strike="noStrike" spc="-1" dirty="0" smtClean="0">
                <a:solidFill>
                  <a:srgbClr val="579835"/>
                </a:solidFill>
                <a:latin typeface="Verdana"/>
                <a:ea typeface="DejaVu Sans"/>
              </a:rPr>
              <a:t>itulaires </a:t>
            </a:r>
            <a:r>
              <a:rPr lang="fr-FR" sz="2000" b="1" strike="noStrike" spc="-1" dirty="0">
                <a:solidFill>
                  <a:srgbClr val="579835"/>
                </a:solidFill>
                <a:latin typeface="Verdana"/>
                <a:ea typeface="DejaVu Sans"/>
              </a:rPr>
              <a:t>d’un CAP. </a:t>
            </a:r>
            <a:endParaRPr lang="fr-FR" sz="2000" b="0" strike="noStrike" spc="-1" dirty="0">
              <a:latin typeface="Arial"/>
            </a:endParaRPr>
          </a:p>
        </p:txBody>
      </p:sp>
      <p:sp>
        <p:nvSpPr>
          <p:cNvPr id="46" name="CustomShape 2"/>
          <p:cNvSpPr/>
          <p:nvPr/>
        </p:nvSpPr>
        <p:spPr>
          <a:xfrm>
            <a:off x="827640" y="2637000"/>
            <a:ext cx="6997680" cy="118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479"/>
              </a:spcBef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t/>
            </a:r>
            <a:br/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fr-FR" sz="1800" b="0" strike="noStrike" spc="-1">
              <a:latin typeface="Arial"/>
            </a:endParaRPr>
          </a:p>
        </p:txBody>
      </p:sp>
      <p:pic>
        <p:nvPicPr>
          <p:cNvPr id="47" name="Image 6"/>
          <p:cNvPicPr/>
          <p:nvPr/>
        </p:nvPicPr>
        <p:blipFill>
          <a:blip r:embed="rId3"/>
          <a:stretch/>
        </p:blipFill>
        <p:spPr>
          <a:xfrm>
            <a:off x="4173840" y="4356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5"/>
          <p:cNvPicPr/>
          <p:nvPr/>
        </p:nvPicPr>
        <p:blipFill>
          <a:blip r:embed="rId2"/>
          <a:stretch/>
        </p:blipFill>
        <p:spPr>
          <a:xfrm>
            <a:off x="0" y="0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50" name="CustomShape 1"/>
          <p:cNvSpPr/>
          <p:nvPr/>
        </p:nvSpPr>
        <p:spPr>
          <a:xfrm>
            <a:off x="792000" y="1368000"/>
            <a:ext cx="7774920" cy="273456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La formation se prépare aussi en deux ans pour les titulaires d'un CAP :</a:t>
            </a:r>
            <a:r>
              <a:t/>
            </a:r>
            <a:br/>
            <a:r>
              <a:t/>
            </a:r>
            <a:br/>
            <a:r>
              <a:rPr lang="fr-FR" sz="2000" b="1" i="1" strike="noStrike" spc="-1" dirty="0">
                <a:solidFill>
                  <a:srgbClr val="00864B"/>
                </a:solidFill>
                <a:latin typeface="Verdana"/>
                <a:ea typeface="Times New Roman"/>
              </a:rPr>
              <a:t>- Constructeur Bois, Charpentier bois, Charpentier de marine, Conducteur opérateur de scierie, Menuisier installateur, Menuisier fabricant de </a:t>
            </a:r>
            <a:r>
              <a:rPr lang="fr-FR" sz="2000" b="1" i="1" strike="noStrike" spc="-1" dirty="0" smtClean="0">
                <a:solidFill>
                  <a:srgbClr val="00864B"/>
                </a:solidFill>
                <a:latin typeface="Verdana"/>
                <a:ea typeface="Times New Roman"/>
              </a:rPr>
              <a:t>menuiserie-mobilier </a:t>
            </a:r>
            <a:r>
              <a:rPr lang="fr-FR" sz="2000" b="1" i="1" strike="noStrike" spc="-1" dirty="0">
                <a:solidFill>
                  <a:srgbClr val="00864B"/>
                </a:solidFill>
                <a:latin typeface="Verdana"/>
                <a:ea typeface="Times New Roman"/>
              </a:rPr>
              <a:t>et agencement, Ébéniste. </a:t>
            </a:r>
            <a:r>
              <a:rPr lang="fr-FR" sz="2000" b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 </a:t>
            </a:r>
            <a:endParaRPr lang="fr-FR" sz="2000" b="0" strike="noStrike" spc="-1" dirty="0">
              <a:latin typeface="Arial"/>
            </a:endParaRPr>
          </a:p>
        </p:txBody>
      </p:sp>
      <p:pic>
        <p:nvPicPr>
          <p:cNvPr id="51" name="Image 6"/>
          <p:cNvPicPr/>
          <p:nvPr/>
        </p:nvPicPr>
        <p:blipFill>
          <a:blip r:embed="rId3"/>
          <a:stretch/>
        </p:blipFill>
        <p:spPr>
          <a:xfrm>
            <a:off x="4354200" y="468000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5"/>
          <p:cNvPicPr/>
          <p:nvPr/>
        </p:nvPicPr>
        <p:blipFill>
          <a:blip r:embed="rId2"/>
          <a:stretch/>
        </p:blipFill>
        <p:spPr>
          <a:xfrm>
            <a:off x="0" y="0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54" name="CustomShape 1"/>
          <p:cNvSpPr/>
          <p:nvPr/>
        </p:nvSpPr>
        <p:spPr>
          <a:xfrm>
            <a:off x="935640" y="1080000"/>
            <a:ext cx="7632360" cy="302256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fr-FR" sz="24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En effet, après leur CAP, ces candidats,</a:t>
            </a:r>
            <a:endParaRPr lang="fr-FR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2400" b="1" strike="noStrike" spc="-1">
                <a:latin typeface="Verdana"/>
                <a:ea typeface="Times New Roman"/>
              </a:rPr>
              <a:t>s’ils le souhaitent, </a:t>
            </a:r>
            <a:r>
              <a:rPr lang="fr-FR" sz="24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seront directement</a:t>
            </a:r>
            <a:endParaRPr lang="fr-FR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24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orientés en </a:t>
            </a:r>
            <a:r>
              <a:rPr lang="fr-FR" sz="2400" b="1" strike="noStrike" spc="-1">
                <a:solidFill>
                  <a:srgbClr val="00864B"/>
                </a:solidFill>
                <a:latin typeface="Verdana"/>
                <a:ea typeface="Times New Roman"/>
              </a:rPr>
              <a:t>Première Bac-Pro TCB.</a:t>
            </a:r>
            <a:endParaRPr lang="fr-FR" sz="2400" b="0" strike="noStrike" spc="-1">
              <a:latin typeface="Arial"/>
            </a:endParaRPr>
          </a:p>
        </p:txBody>
      </p:sp>
      <p:pic>
        <p:nvPicPr>
          <p:cNvPr id="55" name="Image 6"/>
          <p:cNvPicPr/>
          <p:nvPr/>
        </p:nvPicPr>
        <p:blipFill>
          <a:blip r:embed="rId3"/>
          <a:stretch/>
        </p:blipFill>
        <p:spPr>
          <a:xfrm>
            <a:off x="4354200" y="468000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 5"/>
          <p:cNvPicPr/>
          <p:nvPr/>
        </p:nvPicPr>
        <p:blipFill>
          <a:blip r:embed="rId2"/>
          <a:stretch/>
        </p:blipFill>
        <p:spPr>
          <a:xfrm>
            <a:off x="0" y="-214338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58" name="CustomShape 1"/>
          <p:cNvSpPr/>
          <p:nvPr/>
        </p:nvSpPr>
        <p:spPr>
          <a:xfrm>
            <a:off x="621720" y="1008000"/>
            <a:ext cx="7658280" cy="280980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fr-FR" sz="2400" b="1" i="1" strike="noStrike" spc="-1">
                <a:solidFill>
                  <a:srgbClr val="000000"/>
                </a:solidFill>
                <a:latin typeface="Verdana"/>
                <a:ea typeface="Times New Roman"/>
              </a:rPr>
              <a:t>Tous les  élèves sortant d’une Terminale</a:t>
            </a:r>
            <a:endParaRPr lang="fr-FR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2400" b="1" i="1" strike="noStrike" spc="-1">
                <a:solidFill>
                  <a:srgbClr val="000000"/>
                </a:solidFill>
                <a:latin typeface="Verdana"/>
                <a:ea typeface="Times New Roman"/>
              </a:rPr>
              <a:t>ou de Première, qui souhaitent une </a:t>
            </a:r>
            <a:endParaRPr lang="fr-FR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2400" b="1" i="1" strike="noStrike" spc="-1">
                <a:solidFill>
                  <a:srgbClr val="000000"/>
                </a:solidFill>
                <a:latin typeface="Verdana"/>
                <a:ea typeface="Times New Roman"/>
              </a:rPr>
              <a:t>réorientation, peuvent également accéder</a:t>
            </a:r>
            <a:endParaRPr lang="fr-FR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2400" b="1" i="1" strike="noStrike" spc="-1">
                <a:solidFill>
                  <a:srgbClr val="000000"/>
                </a:solidFill>
                <a:latin typeface="Verdana"/>
                <a:ea typeface="Times New Roman"/>
              </a:rPr>
              <a:t> à la formation.</a:t>
            </a:r>
            <a:endParaRPr lang="fr-FR" sz="2400" b="0" strike="noStrike" spc="-1">
              <a:latin typeface="Arial"/>
            </a:endParaRPr>
          </a:p>
        </p:txBody>
      </p:sp>
      <p:pic>
        <p:nvPicPr>
          <p:cNvPr id="59" name="Image 6"/>
          <p:cNvPicPr/>
          <p:nvPr/>
        </p:nvPicPr>
        <p:blipFill>
          <a:blip r:embed="rId3"/>
          <a:stretch/>
        </p:blipFill>
        <p:spPr>
          <a:xfrm>
            <a:off x="4392000" y="4626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 5"/>
          <p:cNvPicPr/>
          <p:nvPr/>
        </p:nvPicPr>
        <p:blipFill>
          <a:blip r:embed="rId2"/>
          <a:stretch/>
        </p:blipFill>
        <p:spPr>
          <a:xfrm>
            <a:off x="0" y="-571528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62" name="CustomShape 1"/>
          <p:cNvSpPr/>
          <p:nvPr/>
        </p:nvSpPr>
        <p:spPr>
          <a:xfrm>
            <a:off x="791640" y="1656000"/>
            <a:ext cx="7776360" cy="266292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i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Où préparer </a:t>
            </a:r>
            <a:r>
              <a:rPr lang="fr-FR" sz="2800" b="1" i="1" strike="noStrike" spc="-1" dirty="0" smtClean="0">
                <a:solidFill>
                  <a:srgbClr val="000000"/>
                </a:solidFill>
                <a:latin typeface="Verdana"/>
                <a:ea typeface="Times New Roman"/>
              </a:rPr>
              <a:t>le </a:t>
            </a:r>
            <a:r>
              <a:rPr lang="fr-FR" sz="2800" b="1" i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Bac-Pro Technicien Constructeur Bois  ?</a:t>
            </a:r>
            <a:r>
              <a:rPr lang="fr-FR" sz="2800" b="0" i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 </a:t>
            </a:r>
            <a:r>
              <a:t/>
            </a:r>
            <a:br/>
            <a:endParaRPr lang="fr-FR" sz="2800" b="0" strike="noStrike" spc="-1" dirty="0">
              <a:latin typeface="Verdana"/>
            </a:endParaRPr>
          </a:p>
        </p:txBody>
      </p:sp>
      <p:pic>
        <p:nvPicPr>
          <p:cNvPr id="63" name="Image 6"/>
          <p:cNvPicPr/>
          <p:nvPr/>
        </p:nvPicPr>
        <p:blipFill>
          <a:blip r:embed="rId3"/>
          <a:stretch/>
        </p:blipFill>
        <p:spPr>
          <a:xfrm>
            <a:off x="446184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 5"/>
          <p:cNvPicPr/>
          <p:nvPr/>
        </p:nvPicPr>
        <p:blipFill>
          <a:blip r:embed="rId2"/>
          <a:stretch/>
        </p:blipFill>
        <p:spPr>
          <a:xfrm>
            <a:off x="-214560" y="-439560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66" name="CustomShape 1"/>
          <p:cNvSpPr/>
          <p:nvPr/>
        </p:nvSpPr>
        <p:spPr>
          <a:xfrm>
            <a:off x="936000" y="2016000"/>
            <a:ext cx="7560000" cy="251856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  <a:spcBef>
                <a:spcPts val="720"/>
              </a:spcBef>
            </a:pPr>
            <a:r>
              <a:rPr lang="fr-FR" sz="2800" b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Les lieux de formation pour préparer ce Bac-Pro </a:t>
            </a:r>
            <a:r>
              <a:rPr lang="fr-FR" sz="2800" b="1" strike="noStrike" spc="-1" dirty="0" smtClean="0">
                <a:solidFill>
                  <a:srgbClr val="000000"/>
                </a:solidFill>
                <a:latin typeface="Verdana"/>
                <a:ea typeface="Times New Roman"/>
              </a:rPr>
              <a:t>sont au nombre de deux : </a:t>
            </a:r>
            <a:r>
              <a:t/>
            </a:r>
            <a:br/>
            <a:endParaRPr lang="fr-FR" sz="2800" b="0" strike="noStrike" spc="-1" dirty="0">
              <a:latin typeface="Verdana"/>
            </a:endParaRPr>
          </a:p>
        </p:txBody>
      </p:sp>
      <p:pic>
        <p:nvPicPr>
          <p:cNvPr id="67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 5"/>
          <p:cNvPicPr/>
          <p:nvPr/>
        </p:nvPicPr>
        <p:blipFill>
          <a:blip r:embed="rId2"/>
          <a:stretch/>
        </p:blipFill>
        <p:spPr>
          <a:xfrm>
            <a:off x="0" y="-714404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70" name="CustomShape 1"/>
          <p:cNvSpPr/>
          <p:nvPr/>
        </p:nvSpPr>
        <p:spPr>
          <a:xfrm rot="28800">
            <a:off x="143640" y="830160"/>
            <a:ext cx="8640360" cy="367128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400" b="1" u="sng" strike="noStrike" spc="-1">
                <a:solidFill>
                  <a:srgbClr val="CE181E"/>
                </a:solidFill>
                <a:uFillTx/>
                <a:latin typeface="Verdana"/>
                <a:ea typeface="Times New Roman"/>
              </a:rPr>
              <a:t>1- Les Centre de Formation d’Apprentis (CFA):</a:t>
            </a:r>
            <a:r>
              <a:t/>
            </a:r>
            <a:br/>
            <a:r>
              <a:t/>
            </a:r>
            <a:br/>
            <a:r>
              <a:rPr lang="fr-FR" sz="2400" b="1" strike="noStrike" spc="-1">
                <a:solidFill>
                  <a:srgbClr val="000000"/>
                </a:solidFill>
                <a:latin typeface="Verdana"/>
                <a:ea typeface="DejaVu Sans"/>
              </a:rPr>
              <a:t>- C</a:t>
            </a:r>
            <a:r>
              <a:rPr lang="fr-FR" sz="24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es établissements assurent un enseignement en alternance à des jeunes âgés de 16 à 25 ans.  </a:t>
            </a:r>
            <a:endParaRPr lang="fr-FR" sz="2400" b="0" strike="noStrike" spc="-1">
              <a:latin typeface="Verdana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Verdana"/>
            </a:endParaRPr>
          </a:p>
          <a:p>
            <a:pPr>
              <a:lnSpc>
                <a:spcPct val="100000"/>
              </a:lnSpc>
            </a:pPr>
            <a:r>
              <a:rPr lang="fr-FR" sz="24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- L'apprenti suit alors des cours d'enseignement général, technologique et de travaux pratiques. </a:t>
            </a:r>
            <a:endParaRPr lang="fr-FR" sz="2400" b="0" strike="noStrike" spc="-1">
              <a:latin typeface="Verdana"/>
            </a:endParaRPr>
          </a:p>
        </p:txBody>
      </p:sp>
      <p:pic>
        <p:nvPicPr>
          <p:cNvPr id="71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 5"/>
          <p:cNvPicPr/>
          <p:nvPr/>
        </p:nvPicPr>
        <p:blipFill>
          <a:blip r:embed="rId2"/>
          <a:stretch/>
        </p:blipFill>
        <p:spPr>
          <a:xfrm>
            <a:off x="0" y="-285776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74" name="CustomShape 1"/>
          <p:cNvSpPr/>
          <p:nvPr/>
        </p:nvSpPr>
        <p:spPr>
          <a:xfrm rot="28800">
            <a:off x="217080" y="1046880"/>
            <a:ext cx="8566560" cy="323676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2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Il acquiert des connaissances concrètes à appliquer en entreprise. </a:t>
            </a:r>
            <a:r>
              <a:t/>
            </a:r>
            <a:br/>
            <a:r>
              <a:rPr lang="fr-FR" sz="22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 </a:t>
            </a:r>
            <a:r>
              <a:t/>
            </a:r>
            <a:br/>
            <a:r>
              <a:rPr lang="fr-FR" sz="22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Il signe un Contrat de formation en alternance avec un employeur. Il devient alors salarié car il est rémunéré.. </a:t>
            </a:r>
            <a:r>
              <a:t/>
            </a:r>
            <a:br/>
            <a:r>
              <a:rPr lang="fr-FR" sz="22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 </a:t>
            </a:r>
            <a:r>
              <a:t/>
            </a:r>
            <a:br/>
            <a:r>
              <a:rPr lang="fr-FR" sz="22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Il y a un centre de formation à Saint-Claude et un autre au Raizet. </a:t>
            </a:r>
            <a:endParaRPr lang="fr-FR" sz="2200" b="0" strike="noStrike" spc="-1">
              <a:latin typeface="Verdana"/>
            </a:endParaRPr>
          </a:p>
        </p:txBody>
      </p:sp>
      <p:pic>
        <p:nvPicPr>
          <p:cNvPr id="75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 5"/>
          <p:cNvPicPr/>
          <p:nvPr/>
        </p:nvPicPr>
        <p:blipFill>
          <a:blip r:embed="rId2"/>
          <a:stretch/>
        </p:blipFill>
        <p:spPr>
          <a:xfrm>
            <a:off x="-214560" y="-439560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504000" y="936000"/>
            <a:ext cx="8352000" cy="323892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fr-FR" sz="2400" b="1" u="sng" strike="noStrike" spc="-1" dirty="0">
                <a:solidFill>
                  <a:srgbClr val="CE181E"/>
                </a:solidFill>
                <a:uFillTx/>
                <a:latin typeface="Verdana"/>
                <a:ea typeface="Times New Roman"/>
              </a:rPr>
              <a:t>2- Les lycées professionnels:</a:t>
            </a:r>
            <a:r>
              <a:rPr lang="fr-FR" sz="2400" b="1" i="1" strike="noStrike" spc="-1" dirty="0">
                <a:solidFill>
                  <a:srgbClr val="CE181E"/>
                </a:solidFill>
                <a:latin typeface="Verdana"/>
                <a:ea typeface="Times New Roman"/>
              </a:rPr>
              <a:t> </a:t>
            </a:r>
            <a:r>
              <a:t/>
            </a:r>
            <a:br/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i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Le Bac-Pro se prépare depuis cette rentrée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i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scolaire 2018-2019 au Lycée Professionnel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i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Paul Lacavé </a:t>
            </a:r>
            <a:r>
              <a:rPr lang="fr-FR" sz="2400" b="1" i="1" strike="noStrike" spc="-1" dirty="0" smtClean="0">
                <a:solidFill>
                  <a:srgbClr val="000000"/>
                </a:solidFill>
                <a:latin typeface="Verdana"/>
                <a:ea typeface="Times New Roman"/>
              </a:rPr>
              <a:t>- Avenue </a:t>
            </a:r>
            <a:r>
              <a:rPr lang="fr-FR" sz="2400" b="1" i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Germain Saint Ruff -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i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97130 </a:t>
            </a:r>
            <a:r>
              <a:rPr lang="fr-FR" sz="2400" b="1" i="1" strike="noStrike" spc="-1" dirty="0" smtClean="0">
                <a:solidFill>
                  <a:srgbClr val="000000"/>
                </a:solidFill>
                <a:latin typeface="Verdana"/>
                <a:ea typeface="Times New Roman"/>
              </a:rPr>
              <a:t>Capesterre-Belle-Eau</a:t>
            </a:r>
            <a:r>
              <a:rPr lang="fr-FR" sz="2100" b="1" i="1" strike="noStrike" spc="-1" dirty="0" smtClean="0">
                <a:solidFill>
                  <a:srgbClr val="000000"/>
                </a:solidFill>
                <a:latin typeface="Verdana"/>
                <a:ea typeface="Times New Roman"/>
              </a:rPr>
              <a:t> </a:t>
            </a:r>
            <a:endParaRPr lang="fr-FR" sz="2100" b="0" strike="noStrike" spc="-1" dirty="0">
              <a:latin typeface="Arial"/>
            </a:endParaRPr>
          </a:p>
        </p:txBody>
      </p:sp>
      <p:pic>
        <p:nvPicPr>
          <p:cNvPr id="79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Image 5"/>
          <p:cNvPicPr/>
          <p:nvPr/>
        </p:nvPicPr>
        <p:blipFill>
          <a:blip r:embed="rId2"/>
          <a:stretch/>
        </p:blipFill>
        <p:spPr>
          <a:xfrm>
            <a:off x="-214560" y="-439560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82" name="CustomShape 1"/>
          <p:cNvSpPr/>
          <p:nvPr/>
        </p:nvSpPr>
        <p:spPr>
          <a:xfrm>
            <a:off x="936000" y="1008000"/>
            <a:ext cx="7488000" cy="352656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fr-FR" sz="2400" b="1" i="1" strike="noStrike" spc="-1" dirty="0">
                <a:solidFill>
                  <a:srgbClr val="CE181E"/>
                </a:solidFill>
                <a:latin typeface="Verdana"/>
                <a:ea typeface="Times New Roman"/>
              </a:rPr>
              <a:t>Les formations en alternance ou en Lycée professionnel sont </a:t>
            </a:r>
            <a:r>
              <a:rPr lang="fr-FR" sz="2400" b="1" i="1" strike="noStrike" spc="-1" dirty="0" err="1">
                <a:solidFill>
                  <a:srgbClr val="CE181E"/>
                </a:solidFill>
                <a:latin typeface="Verdana"/>
                <a:ea typeface="Times New Roman"/>
              </a:rPr>
              <a:t>professionnalisantes</a:t>
            </a:r>
            <a:r>
              <a:rPr lang="fr-FR" sz="2400" b="1" i="1" strike="noStrike" spc="-1" dirty="0">
                <a:solidFill>
                  <a:srgbClr val="CE181E"/>
                </a:solidFill>
                <a:latin typeface="Verdana"/>
                <a:ea typeface="Times New Roman"/>
              </a:rPr>
              <a:t>. </a:t>
            </a:r>
            <a:endParaRPr lang="fr-FR" sz="2400" b="0" strike="noStrike" spc="-1" dirty="0">
              <a:latin typeface="Verdana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Verdana"/>
            </a:endParaRPr>
          </a:p>
          <a:p>
            <a:pPr>
              <a:lnSpc>
                <a:spcPct val="100000"/>
              </a:lnSpc>
            </a:pPr>
            <a:r>
              <a:rPr lang="fr-FR" sz="2400" b="1" i="1" strike="noStrike" spc="-1" dirty="0">
                <a:latin typeface="Verdana"/>
                <a:ea typeface="Times New Roman"/>
              </a:rPr>
              <a:t>Elles permettent : </a:t>
            </a:r>
            <a:r>
              <a:t/>
            </a:r>
            <a:br/>
            <a:r>
              <a:t/>
            </a:r>
            <a:br/>
            <a:r>
              <a:rPr lang="fr-FR" sz="2400" b="1" i="1" strike="noStrike" spc="-1" dirty="0">
                <a:solidFill>
                  <a:srgbClr val="00864B"/>
                </a:solidFill>
                <a:latin typeface="Verdana"/>
                <a:ea typeface="Times New Roman"/>
              </a:rPr>
              <a:t>- d'avoir une très une bonne expérience professionnelle </a:t>
            </a:r>
            <a:r>
              <a:t/>
            </a:r>
            <a:br/>
            <a:r>
              <a:t/>
            </a:r>
            <a:br/>
            <a:r>
              <a:rPr lang="fr-FR" sz="2400" b="1" i="1" strike="noStrike" spc="-1" dirty="0">
                <a:solidFill>
                  <a:srgbClr val="00864B"/>
                </a:solidFill>
                <a:latin typeface="Verdana"/>
                <a:ea typeface="Times New Roman"/>
              </a:rPr>
              <a:t>- de trouver plus facilement du travail </a:t>
            </a:r>
            <a:r>
              <a:rPr lang="fr-FR" sz="2400" b="1" i="1" strike="noStrike" spc="-1" dirty="0" smtClean="0">
                <a:solidFill>
                  <a:srgbClr val="00864B"/>
                </a:solidFill>
                <a:latin typeface="Verdana"/>
                <a:ea typeface="Times New Roman"/>
              </a:rPr>
              <a:t>en fin</a:t>
            </a:r>
            <a:r>
              <a:rPr lang="fr-FR" sz="2400" b="1" i="1" strike="noStrike" spc="-1" dirty="0">
                <a:solidFill>
                  <a:srgbClr val="00864B"/>
                </a:solidFill>
                <a:latin typeface="Verdana"/>
                <a:ea typeface="Times New Roman"/>
              </a:rPr>
              <a:t> </a:t>
            </a:r>
            <a:r>
              <a:rPr lang="fr-FR" sz="2400" b="1" i="1" strike="noStrike" spc="-1" dirty="0" smtClean="0">
                <a:solidFill>
                  <a:srgbClr val="00864B"/>
                </a:solidFill>
                <a:latin typeface="Verdana"/>
                <a:ea typeface="Times New Roman"/>
              </a:rPr>
              <a:t>de formation </a:t>
            </a:r>
            <a:endParaRPr lang="fr-FR" sz="2400" b="0" strike="noStrike" spc="-1" dirty="0">
              <a:latin typeface="Verdana"/>
            </a:endParaRPr>
          </a:p>
        </p:txBody>
      </p:sp>
      <p:pic>
        <p:nvPicPr>
          <p:cNvPr id="83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age 5"/>
          <p:cNvPicPr/>
          <p:nvPr/>
        </p:nvPicPr>
        <p:blipFill>
          <a:blip r:embed="rId2"/>
          <a:stretch/>
        </p:blipFill>
        <p:spPr>
          <a:xfrm>
            <a:off x="-214560" y="-439560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86" name="CustomShape 1"/>
          <p:cNvSpPr/>
          <p:nvPr/>
        </p:nvSpPr>
        <p:spPr>
          <a:xfrm>
            <a:off x="936000" y="1728000"/>
            <a:ext cx="7704000" cy="280656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4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  </a:t>
            </a:r>
            <a:r>
              <a:t/>
            </a:r>
            <a:br/>
            <a:r>
              <a:rPr lang="fr-FR" sz="24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Certains apprentis sortant de CFA seront : </a:t>
            </a:r>
            <a:endParaRPr lang="fr-FR" sz="2400" b="0" strike="noStrike" spc="-1">
              <a:latin typeface="Verdana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Verdana"/>
            </a:endParaRPr>
          </a:p>
          <a:p>
            <a:pPr>
              <a:lnSpc>
                <a:spcPct val="100000"/>
              </a:lnSpc>
            </a:pPr>
            <a:r>
              <a:rPr lang="fr-FR" sz="2400" b="1" strike="noStrike" spc="-1">
                <a:solidFill>
                  <a:srgbClr val="00864B"/>
                </a:solidFill>
                <a:latin typeface="Verdana"/>
                <a:ea typeface="Times New Roman"/>
              </a:rPr>
              <a:t>- directement recrutés par l'entreprise qui les a formés.</a:t>
            </a:r>
            <a:r>
              <a:t/>
            </a:r>
            <a:br/>
            <a:endParaRPr lang="fr-FR" sz="2400" b="0" strike="noStrike" spc="-1">
              <a:latin typeface="Verdana"/>
            </a:endParaRPr>
          </a:p>
        </p:txBody>
      </p:sp>
      <p:pic>
        <p:nvPicPr>
          <p:cNvPr id="87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5"/>
          <p:cNvPicPr/>
          <p:nvPr/>
        </p:nvPicPr>
        <p:blipFill>
          <a:blip r:embed="rId2"/>
          <a:stretch/>
        </p:blipFill>
        <p:spPr>
          <a:xfrm>
            <a:off x="0" y="-214338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40" name="CustomShape 1"/>
          <p:cNvSpPr/>
          <p:nvPr/>
        </p:nvSpPr>
        <p:spPr>
          <a:xfrm>
            <a:off x="936000" y="1512000"/>
            <a:ext cx="7632000" cy="165600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strike="noStrike" spc="-1" dirty="0" smtClean="0">
                <a:solidFill>
                  <a:srgbClr val="CE181E"/>
                </a:solidFill>
                <a:latin typeface="Verdana"/>
                <a:ea typeface="DejaVu Sans"/>
              </a:rPr>
              <a:t>ORIENTATION </a:t>
            </a:r>
            <a:r>
              <a:rPr lang="fr-FR" sz="2800" b="1" strike="noStrike" spc="-1" dirty="0">
                <a:solidFill>
                  <a:srgbClr val="CE181E"/>
                </a:solidFill>
                <a:latin typeface="Verdana"/>
                <a:ea typeface="DejaVu Sans"/>
              </a:rPr>
              <a:t>APRÈS </a:t>
            </a:r>
            <a:endParaRPr lang="fr-FR" sz="2800" b="0" strike="noStrike" spc="-1" dirty="0">
              <a:solidFill>
                <a:srgbClr val="CE18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800" b="1" strike="noStrike" spc="-1" dirty="0">
                <a:solidFill>
                  <a:srgbClr val="CE181E"/>
                </a:solidFill>
                <a:latin typeface="Verdana"/>
                <a:ea typeface="DejaVu Sans"/>
              </a:rPr>
              <a:t>LE BAC-PRO TCB</a:t>
            </a:r>
            <a:endParaRPr lang="fr-FR" sz="2800" b="0" strike="noStrike" spc="-1" dirty="0">
              <a:solidFill>
                <a:srgbClr val="CE181E"/>
              </a:solidFill>
              <a:latin typeface="Arial"/>
            </a:endParaRPr>
          </a:p>
        </p:txBody>
      </p:sp>
      <p:pic>
        <p:nvPicPr>
          <p:cNvPr id="41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 5"/>
          <p:cNvPicPr/>
          <p:nvPr/>
        </p:nvPicPr>
        <p:blipFill>
          <a:blip r:embed="rId2"/>
          <a:stretch/>
        </p:blipFill>
        <p:spPr>
          <a:xfrm>
            <a:off x="-142908" y="-428652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44" name="CustomShape 1"/>
          <p:cNvSpPr/>
          <p:nvPr/>
        </p:nvSpPr>
        <p:spPr>
          <a:xfrm>
            <a:off x="504000" y="1656000"/>
            <a:ext cx="8136000" cy="216000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endParaRPr lang="fr-FR" sz="2600" b="0" strike="noStrike" spc="-1">
              <a:latin typeface="Verdana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Verdana"/>
            </a:endParaRPr>
          </a:p>
          <a:p>
            <a:pPr>
              <a:lnSpc>
                <a:spcPct val="100000"/>
              </a:lnSpc>
            </a:pPr>
            <a:r>
              <a:rPr lang="fr-FR" sz="2600" b="1" i="1" strike="noStrike" spc="-1">
                <a:solidFill>
                  <a:srgbClr val="000000"/>
                </a:solidFill>
                <a:latin typeface="Verdana"/>
                <a:ea typeface="Times New Roman"/>
              </a:rPr>
              <a:t>Le secteur du bâtiment est :</a:t>
            </a:r>
            <a:endParaRPr lang="fr-FR" sz="2600" b="0" strike="noStrike" spc="-1">
              <a:latin typeface="Verdana"/>
            </a:endParaRPr>
          </a:p>
          <a:p>
            <a:pPr>
              <a:lnSpc>
                <a:spcPct val="100000"/>
              </a:lnSpc>
            </a:pPr>
            <a:endParaRPr lang="fr-FR" sz="2600" b="0" strike="noStrike" spc="-1">
              <a:latin typeface="Verdana"/>
            </a:endParaRPr>
          </a:p>
          <a:p>
            <a:pPr>
              <a:lnSpc>
                <a:spcPct val="100000"/>
              </a:lnSpc>
            </a:pPr>
            <a:r>
              <a:rPr lang="fr-FR" sz="2600" b="1" i="1" strike="noStrike" spc="-1">
                <a:solidFill>
                  <a:srgbClr val="000000"/>
                </a:solidFill>
                <a:latin typeface="Verdana"/>
                <a:ea typeface="Times New Roman"/>
              </a:rPr>
              <a:t>- très porteur car il embauche beaucoup. </a:t>
            </a:r>
            <a:r>
              <a:t/>
            </a:r>
            <a:br/>
            <a:r>
              <a:t/>
            </a:r>
            <a:br/>
            <a:endParaRPr lang="fr-FR" sz="2600" b="0" strike="noStrike" spc="-1">
              <a:latin typeface="Verdana"/>
            </a:endParaRPr>
          </a:p>
        </p:txBody>
      </p:sp>
      <p:pic>
        <p:nvPicPr>
          <p:cNvPr id="45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 5"/>
          <p:cNvPicPr/>
          <p:nvPr/>
        </p:nvPicPr>
        <p:blipFill>
          <a:blip r:embed="rId2"/>
          <a:stretch/>
        </p:blipFill>
        <p:spPr>
          <a:xfrm>
            <a:off x="0" y="-500090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48" name="CustomShape 1"/>
          <p:cNvSpPr/>
          <p:nvPr/>
        </p:nvSpPr>
        <p:spPr>
          <a:xfrm>
            <a:off x="792000" y="1728000"/>
            <a:ext cx="7775280" cy="280656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4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Un </a:t>
            </a:r>
            <a:r>
              <a:rPr lang="fr-FR" sz="2400" b="1" strike="noStrike" spc="-1">
                <a:solidFill>
                  <a:srgbClr val="00864B"/>
                </a:solidFill>
                <a:latin typeface="Verdana"/>
                <a:ea typeface="Times New Roman"/>
              </a:rPr>
              <a:t>bachelier titulaire du Bac-Pro Technicien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strike="noStrike" spc="-1">
                <a:solidFill>
                  <a:srgbClr val="00864B"/>
                </a:solidFill>
                <a:latin typeface="Verdana"/>
                <a:ea typeface="Times New Roman"/>
              </a:rPr>
              <a:t>Constructeur Bois</a:t>
            </a:r>
            <a:r>
              <a:rPr lang="fr-FR" sz="24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, </a:t>
            </a:r>
            <a:r>
              <a:rPr lang="fr-FR" sz="2400" b="1" strike="noStrike" spc="-1">
                <a:solidFill>
                  <a:srgbClr val="CE181E"/>
                </a:solidFill>
                <a:latin typeface="Verdana"/>
                <a:ea typeface="Times New Roman"/>
              </a:rPr>
              <a:t>trouvera</a:t>
            </a:r>
            <a:r>
              <a:rPr lang="fr-FR" sz="24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 facilement </a:t>
            </a:r>
            <a:r>
              <a:rPr lang="fr-FR" sz="2400" b="1" strike="noStrike" spc="-1">
                <a:solidFill>
                  <a:srgbClr val="CE181E"/>
                </a:solidFill>
                <a:latin typeface="Verdana"/>
                <a:ea typeface="Times New Roman"/>
              </a:rPr>
              <a:t>un</a:t>
            </a:r>
            <a:r>
              <a:rPr lang="fr-FR" sz="24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 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strike="noStrike" spc="-1">
                <a:solidFill>
                  <a:srgbClr val="CE181E"/>
                </a:solidFill>
                <a:latin typeface="Verdana"/>
                <a:ea typeface="Times New Roman"/>
              </a:rPr>
              <a:t>emploi</a:t>
            </a:r>
            <a:r>
              <a:rPr lang="fr-FR" sz="24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 dans des entreprises :</a:t>
            </a:r>
            <a:r>
              <a:t/>
            </a:r>
            <a:br/>
            <a:endParaRPr lang="fr-FR" sz="2400" b="0" strike="noStrike" spc="-1">
              <a:latin typeface="Arial"/>
            </a:endParaRPr>
          </a:p>
        </p:txBody>
      </p:sp>
      <p:pic>
        <p:nvPicPr>
          <p:cNvPr id="49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"/>
          <p:cNvPicPr/>
          <p:nvPr/>
        </p:nvPicPr>
        <p:blipFill>
          <a:blip r:embed="rId2"/>
          <a:stretch/>
        </p:blipFill>
        <p:spPr>
          <a:xfrm>
            <a:off x="0" y="-500090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52" name="CustomShape 1"/>
          <p:cNvSpPr/>
          <p:nvPr/>
        </p:nvSpPr>
        <p:spPr>
          <a:xfrm>
            <a:off x="1008000" y="1656000"/>
            <a:ext cx="7993156" cy="287856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400" b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- de menuiserie, 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- d'agencement, 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- de construction de maisons à ossature </a:t>
            </a:r>
            <a:r>
              <a:rPr lang="fr-FR" sz="2400" b="1" strike="noStrike" spc="-1" dirty="0" smtClean="0">
                <a:solidFill>
                  <a:srgbClr val="000000"/>
                </a:solidFill>
                <a:latin typeface="Verdana"/>
                <a:ea typeface="Times New Roman"/>
              </a:rPr>
              <a:t>bois 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- etc. </a:t>
            </a:r>
            <a:endParaRPr lang="fr-FR" sz="2400" b="0" strike="noStrike" spc="-1" dirty="0">
              <a:latin typeface="Arial"/>
            </a:endParaRPr>
          </a:p>
        </p:txBody>
      </p:sp>
      <p:pic>
        <p:nvPicPr>
          <p:cNvPr id="53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 5"/>
          <p:cNvPicPr/>
          <p:nvPr/>
        </p:nvPicPr>
        <p:blipFill>
          <a:blip r:embed="rId2"/>
          <a:stretch/>
        </p:blipFill>
        <p:spPr>
          <a:xfrm>
            <a:off x="0" y="-428652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56" name="CustomShape 1"/>
          <p:cNvSpPr/>
          <p:nvPr/>
        </p:nvSpPr>
        <p:spPr>
          <a:xfrm>
            <a:off x="936000" y="2304000"/>
            <a:ext cx="6840000" cy="151200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200" b="1" strike="noStrike" spc="-1">
                <a:solidFill>
                  <a:srgbClr val="000000"/>
                </a:solidFill>
                <a:latin typeface="Verdana"/>
                <a:ea typeface="Times New Roman"/>
              </a:rPr>
              <a:t>Il pourra, par exemple, travailler en tant que : </a:t>
            </a:r>
            <a:r>
              <a:t/>
            </a:r>
            <a:br/>
            <a:r>
              <a:t/>
            </a:r>
            <a:br/>
            <a:endParaRPr lang="fr-FR" sz="3200" b="0" strike="noStrike" spc="-1">
              <a:latin typeface="Arial"/>
            </a:endParaRPr>
          </a:p>
        </p:txBody>
      </p:sp>
      <p:pic>
        <p:nvPicPr>
          <p:cNvPr id="57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 5"/>
          <p:cNvPicPr/>
          <p:nvPr/>
        </p:nvPicPr>
        <p:blipFill>
          <a:blip r:embed="rId2"/>
          <a:stretch/>
        </p:blipFill>
        <p:spPr>
          <a:xfrm>
            <a:off x="0" y="-428652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60" name="CustomShape 1"/>
          <p:cNvSpPr/>
          <p:nvPr/>
        </p:nvSpPr>
        <p:spPr>
          <a:xfrm>
            <a:off x="720000" y="1296000"/>
            <a:ext cx="7775280" cy="259200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00864B"/>
                </a:solidFill>
                <a:latin typeface="Verdana"/>
                <a:ea typeface="Times New Roman"/>
              </a:rPr>
              <a:t>- chef </a:t>
            </a:r>
            <a:r>
              <a:rPr lang="fr-FR" sz="2000" b="1" strike="noStrike" spc="-1" dirty="0" smtClean="0">
                <a:solidFill>
                  <a:srgbClr val="00864B"/>
                </a:solidFill>
                <a:latin typeface="Verdana"/>
                <a:ea typeface="Times New Roman"/>
              </a:rPr>
              <a:t>d'équipe</a:t>
            </a:r>
            <a:endParaRPr lang="fr-FR" sz="2000" b="0" strike="noStrike" spc="-1" dirty="0">
              <a:solidFill>
                <a:srgbClr val="00864B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000" b="0" strike="noStrike" spc="-1" dirty="0">
              <a:solidFill>
                <a:srgbClr val="00864B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00864B"/>
                </a:solidFill>
                <a:latin typeface="Verdana"/>
                <a:ea typeface="Times New Roman"/>
              </a:rPr>
              <a:t>- assistant conducteur de </a:t>
            </a:r>
            <a:r>
              <a:rPr lang="fr-FR" sz="2000" b="1" strike="noStrike" spc="-1" dirty="0" smtClean="0">
                <a:solidFill>
                  <a:srgbClr val="00864B"/>
                </a:solidFill>
                <a:latin typeface="Verdana"/>
                <a:ea typeface="Times New Roman"/>
              </a:rPr>
              <a:t>travaux </a:t>
            </a:r>
            <a:endParaRPr lang="fr-FR" sz="2000" b="0" strike="noStrike" spc="-1" dirty="0">
              <a:solidFill>
                <a:srgbClr val="00864B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000" b="0" strike="noStrike" spc="-1" dirty="0">
              <a:solidFill>
                <a:srgbClr val="00864B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00864B"/>
                </a:solidFill>
                <a:latin typeface="Verdana"/>
                <a:ea typeface="Times New Roman"/>
              </a:rPr>
              <a:t>- </a:t>
            </a:r>
            <a:r>
              <a:rPr lang="fr-FR" sz="2000" b="1" strike="noStrike" spc="-1" dirty="0" smtClean="0">
                <a:solidFill>
                  <a:srgbClr val="00864B"/>
                </a:solidFill>
                <a:latin typeface="Verdana"/>
                <a:ea typeface="Times New Roman"/>
              </a:rPr>
              <a:t>artisan</a:t>
            </a:r>
            <a:endParaRPr lang="fr-FR" sz="2000" b="0" strike="noStrike" spc="-1" dirty="0">
              <a:solidFill>
                <a:srgbClr val="00864B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000" b="0" strike="noStrike" spc="-1" dirty="0">
              <a:solidFill>
                <a:srgbClr val="00864B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00864B"/>
                </a:solidFill>
                <a:latin typeface="Verdana"/>
                <a:ea typeface="Times New Roman"/>
              </a:rPr>
              <a:t>- chef </a:t>
            </a:r>
            <a:r>
              <a:rPr lang="fr-FR" sz="2000" b="1" strike="noStrike" spc="-1" dirty="0" smtClean="0">
                <a:solidFill>
                  <a:srgbClr val="00864B"/>
                </a:solidFill>
                <a:latin typeface="Verdana"/>
                <a:ea typeface="Times New Roman"/>
              </a:rPr>
              <a:t>d'entreprise...</a:t>
            </a:r>
            <a:r>
              <a:t/>
            </a:r>
            <a:br/>
            <a:endParaRPr lang="fr-FR" sz="2000" b="0" strike="noStrike" spc="-1" dirty="0">
              <a:solidFill>
                <a:srgbClr val="00864B"/>
              </a:solidFill>
              <a:latin typeface="Arial"/>
            </a:endParaRPr>
          </a:p>
        </p:txBody>
      </p:sp>
      <p:pic>
        <p:nvPicPr>
          <p:cNvPr id="61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 5"/>
          <p:cNvPicPr/>
          <p:nvPr/>
        </p:nvPicPr>
        <p:blipFill>
          <a:blip r:embed="rId2"/>
          <a:stretch/>
        </p:blipFill>
        <p:spPr>
          <a:xfrm>
            <a:off x="0" y="-428652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64" name="CustomShape 1"/>
          <p:cNvSpPr/>
          <p:nvPr/>
        </p:nvSpPr>
        <p:spPr>
          <a:xfrm>
            <a:off x="1008000" y="2160000"/>
            <a:ext cx="7631280" cy="194400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400" b="1" i="1" strike="noStrike" spc="-1">
                <a:solidFill>
                  <a:srgbClr val="000000"/>
                </a:solidFill>
                <a:latin typeface="Verdana"/>
                <a:ea typeface="Times New Roman"/>
              </a:rPr>
              <a:t>Il peut aussi </a:t>
            </a:r>
            <a:r>
              <a:rPr lang="fr-FR" sz="2400" b="1" i="1" strike="noStrike" spc="-1">
                <a:solidFill>
                  <a:srgbClr val="CE181E"/>
                </a:solidFill>
                <a:latin typeface="Verdana"/>
                <a:ea typeface="Times New Roman"/>
              </a:rPr>
              <a:t>poursuivre ses études</a:t>
            </a:r>
            <a:r>
              <a:rPr lang="fr-FR" sz="2400" b="1" i="1" strike="noStrike" spc="-1">
                <a:solidFill>
                  <a:srgbClr val="000000"/>
                </a:solidFill>
                <a:latin typeface="Verdana"/>
                <a:ea typeface="Times New Roman"/>
              </a:rPr>
              <a:t> 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1" i="1" strike="noStrike" spc="-1">
                <a:solidFill>
                  <a:srgbClr val="000000"/>
                </a:solidFill>
                <a:latin typeface="Verdana"/>
                <a:ea typeface="Times New Roman"/>
              </a:rPr>
              <a:t>et </a:t>
            </a:r>
            <a:r>
              <a:rPr lang="fr-FR" sz="2400" b="1" i="1" strike="noStrike" spc="-1">
                <a:solidFill>
                  <a:srgbClr val="CE181E"/>
                </a:solidFill>
                <a:latin typeface="Verdana"/>
                <a:ea typeface="Times New Roman"/>
              </a:rPr>
              <a:t>s'orienter</a:t>
            </a:r>
            <a:r>
              <a:rPr lang="fr-FR" sz="2400" b="1" i="1" strike="noStrike" spc="-1">
                <a:solidFill>
                  <a:srgbClr val="000000"/>
                </a:solidFill>
                <a:latin typeface="Verdana"/>
                <a:ea typeface="Times New Roman"/>
              </a:rPr>
              <a:t> vers un :</a:t>
            </a:r>
            <a:r>
              <a:t/>
            </a:r>
            <a:br/>
            <a:endParaRPr lang="fr-FR" sz="2400" b="0" strike="noStrike" spc="-1">
              <a:latin typeface="Arial"/>
            </a:endParaRPr>
          </a:p>
        </p:txBody>
      </p:sp>
      <p:pic>
        <p:nvPicPr>
          <p:cNvPr id="65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 5"/>
          <p:cNvPicPr/>
          <p:nvPr/>
        </p:nvPicPr>
        <p:blipFill>
          <a:blip r:embed="rId2"/>
          <a:stretch/>
        </p:blipFill>
        <p:spPr>
          <a:xfrm>
            <a:off x="857224" y="-428652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68" name="CustomShape 1"/>
          <p:cNvSpPr/>
          <p:nvPr/>
        </p:nvSpPr>
        <p:spPr>
          <a:xfrm>
            <a:off x="1008000" y="1428736"/>
            <a:ext cx="7631280" cy="3071834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3600" b="1" i="1" strike="noStrike" spc="-1" dirty="0">
                <a:solidFill>
                  <a:srgbClr val="CE181E"/>
                </a:solidFill>
                <a:latin typeface="Verdana"/>
                <a:ea typeface="Times New Roman"/>
              </a:rPr>
              <a:t>A-</a:t>
            </a:r>
            <a:r>
              <a:rPr lang="fr-FR" sz="2400" b="1" i="1" strike="noStrike" spc="-1" dirty="0">
                <a:solidFill>
                  <a:srgbClr val="CE181E"/>
                </a:solidFill>
                <a:latin typeface="Verdana"/>
                <a:ea typeface="Times New Roman"/>
              </a:rPr>
              <a:t> BTS de :</a:t>
            </a:r>
            <a:r>
              <a:rPr lang="fr-FR" sz="2400" b="1" i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 </a:t>
            </a:r>
            <a:r>
              <a:t/>
            </a:r>
            <a:br/>
            <a:r>
              <a:t/>
            </a:r>
            <a:br/>
            <a:r>
              <a:rPr lang="fr-FR" sz="2400" b="1" i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- Système Constructif Bois et </a:t>
            </a:r>
            <a:r>
              <a:rPr lang="fr-FR" sz="2400" b="1" i="1" strike="noStrike" spc="-1" dirty="0" smtClean="0">
                <a:solidFill>
                  <a:srgbClr val="000000"/>
                </a:solidFill>
                <a:latin typeface="Verdana"/>
                <a:ea typeface="Times New Roman"/>
              </a:rPr>
              <a:t>Habitat</a:t>
            </a:r>
            <a:endParaRPr lang="fr-FR" sz="2400" b="0" strike="noStrike" spc="-1" dirty="0">
              <a:latin typeface="Verdana"/>
            </a:endParaRPr>
          </a:p>
          <a:p>
            <a:pPr>
              <a:lnSpc>
                <a:spcPct val="100000"/>
              </a:lnSpc>
            </a:pPr>
            <a:r>
              <a:t/>
            </a:r>
            <a:br/>
            <a:r>
              <a:rPr lang="fr-FR" sz="2400" b="1" i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- Charpente </a:t>
            </a:r>
            <a:r>
              <a:rPr lang="fr-FR" sz="2400" b="1" i="1" strike="noStrike" spc="-1" dirty="0" smtClean="0">
                <a:solidFill>
                  <a:srgbClr val="000000"/>
                </a:solidFill>
                <a:latin typeface="Verdana"/>
                <a:ea typeface="Times New Roman"/>
              </a:rPr>
              <a:t>Couverture</a:t>
            </a:r>
            <a:endParaRPr lang="fr-FR" sz="2400" b="0" strike="noStrike" spc="-1" dirty="0">
              <a:latin typeface="Verdana"/>
            </a:endParaRPr>
          </a:p>
          <a:p>
            <a:pPr>
              <a:lnSpc>
                <a:spcPct val="100000"/>
              </a:lnSpc>
            </a:pPr>
            <a:r>
              <a:t/>
            </a:r>
            <a:br/>
            <a:r>
              <a:rPr lang="fr-FR" sz="2400" b="1" i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- Technico-commercial des produits de la filière </a:t>
            </a:r>
            <a:r>
              <a:rPr lang="fr-FR" sz="2400" b="1" i="1" strike="noStrike" spc="-1" dirty="0" smtClean="0">
                <a:solidFill>
                  <a:srgbClr val="000000"/>
                </a:solidFill>
                <a:latin typeface="Verdana"/>
                <a:ea typeface="Times New Roman"/>
              </a:rPr>
              <a:t>forêt-bois</a:t>
            </a:r>
            <a:endParaRPr lang="fr-FR" sz="2400" b="0" strike="noStrike" spc="-1" dirty="0">
              <a:latin typeface="Verdana"/>
            </a:endParaRPr>
          </a:p>
        </p:txBody>
      </p:sp>
      <p:pic>
        <p:nvPicPr>
          <p:cNvPr id="69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 5"/>
          <p:cNvPicPr/>
          <p:nvPr/>
        </p:nvPicPr>
        <p:blipFill>
          <a:blip r:embed="rId2"/>
          <a:stretch/>
        </p:blipFill>
        <p:spPr>
          <a:xfrm>
            <a:off x="0" y="-357214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72" name="CustomShape 1"/>
          <p:cNvSpPr/>
          <p:nvPr/>
        </p:nvSpPr>
        <p:spPr>
          <a:xfrm>
            <a:off x="936000" y="2448000"/>
            <a:ext cx="7631280" cy="1728000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endParaRPr lang="fr-FR" sz="2400" b="0" strike="noStrike" spc="-1" dirty="0">
              <a:latin typeface="Verdana"/>
            </a:endParaRPr>
          </a:p>
          <a:p>
            <a:pPr>
              <a:lnSpc>
                <a:spcPct val="100000"/>
              </a:lnSpc>
            </a:pPr>
            <a:r>
              <a:rPr lang="fr-FR" sz="4200" b="1" strike="noStrike" spc="-1" dirty="0">
                <a:solidFill>
                  <a:srgbClr val="CE181E"/>
                </a:solidFill>
                <a:latin typeface="Verdana"/>
                <a:ea typeface="Times New Roman"/>
              </a:rPr>
              <a:t>B-</a:t>
            </a:r>
            <a:r>
              <a:rPr lang="fr-FR" sz="2600" b="1" strike="noStrike" spc="-1" dirty="0">
                <a:solidFill>
                  <a:srgbClr val="CE181E"/>
                </a:solidFill>
                <a:latin typeface="Verdana"/>
                <a:ea typeface="Times New Roman"/>
              </a:rPr>
              <a:t> Diplôme d’Ingénieur du Bois : </a:t>
            </a:r>
            <a:endParaRPr lang="fr-FR" sz="2600" b="0" strike="noStrike" spc="-1" dirty="0">
              <a:latin typeface="Verdana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Verdana"/>
            </a:endParaRPr>
          </a:p>
          <a:p>
            <a:pPr>
              <a:lnSpc>
                <a:spcPct val="100000"/>
              </a:lnSpc>
            </a:pPr>
            <a:r>
              <a:rPr lang="fr-FR" sz="2600" b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c’est 5 </a:t>
            </a:r>
            <a:r>
              <a:rPr lang="fr-FR" sz="2600" b="1" strike="noStrike" spc="-1" dirty="0" smtClean="0">
                <a:solidFill>
                  <a:srgbClr val="000000"/>
                </a:solidFill>
                <a:latin typeface="Verdana"/>
                <a:ea typeface="Times New Roman"/>
              </a:rPr>
              <a:t>années </a:t>
            </a:r>
            <a:r>
              <a:rPr lang="fr-FR" sz="2600" b="1" strike="noStrike" spc="-1" dirty="0">
                <a:solidFill>
                  <a:srgbClr val="000000"/>
                </a:solidFill>
                <a:latin typeface="Verdana"/>
                <a:ea typeface="Times New Roman"/>
              </a:rPr>
              <a:t>d’études après le </a:t>
            </a:r>
            <a:r>
              <a:rPr lang="fr-FR" sz="2600" b="1" strike="noStrike" spc="-1" dirty="0" smtClean="0">
                <a:solidFill>
                  <a:srgbClr val="000000"/>
                </a:solidFill>
                <a:latin typeface="Verdana"/>
                <a:ea typeface="Times New Roman"/>
              </a:rPr>
              <a:t>BAC </a:t>
            </a:r>
            <a:r>
              <a:t/>
            </a:r>
            <a:br/>
            <a:r>
              <a:t/>
            </a:r>
            <a:br/>
            <a:endParaRPr lang="fr-FR" sz="2600" b="0" strike="noStrike" spc="-1" dirty="0">
              <a:latin typeface="Verdana"/>
            </a:endParaRPr>
          </a:p>
        </p:txBody>
      </p:sp>
      <p:pic>
        <p:nvPicPr>
          <p:cNvPr id="73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 5"/>
          <p:cNvPicPr/>
          <p:nvPr/>
        </p:nvPicPr>
        <p:blipFill>
          <a:blip r:embed="rId2"/>
          <a:stretch/>
        </p:blipFill>
        <p:spPr>
          <a:xfrm>
            <a:off x="0" y="-357214"/>
            <a:ext cx="9531720" cy="8084160"/>
          </a:xfrm>
          <a:prstGeom prst="rect">
            <a:avLst/>
          </a:prstGeom>
          <a:ln>
            <a:noFill/>
          </a:ln>
        </p:spPr>
      </p:pic>
      <p:sp>
        <p:nvSpPr>
          <p:cNvPr id="72" name="CustomShape 1"/>
          <p:cNvSpPr/>
          <p:nvPr/>
        </p:nvSpPr>
        <p:spPr>
          <a:xfrm>
            <a:off x="928662" y="1785926"/>
            <a:ext cx="7350776" cy="1942314"/>
          </a:xfrm>
          <a:prstGeom prst="rect">
            <a:avLst/>
          </a:prstGeom>
          <a:solidFill>
            <a:srgbClr val="E8B54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55000" lnSpcReduction="20000"/>
          </a:bodyPr>
          <a:lstStyle/>
          <a:p>
            <a:pPr>
              <a:lnSpc>
                <a:spcPct val="100000"/>
              </a:lnSpc>
            </a:pPr>
            <a:endParaRPr lang="fr-FR" sz="2400" b="0" strike="noStrike" spc="-1" dirty="0">
              <a:latin typeface="Verdana"/>
            </a:endParaRPr>
          </a:p>
          <a:p>
            <a:pPr algn="ctr">
              <a:lnSpc>
                <a:spcPct val="100000"/>
              </a:lnSpc>
            </a:pPr>
            <a:endParaRPr lang="fr-FR" sz="4700" b="1" spc="-1" dirty="0" smtClean="0">
              <a:solidFill>
                <a:srgbClr val="CE181E"/>
              </a:solidFill>
              <a:latin typeface="Verdana"/>
              <a:ea typeface="Times New Roman"/>
            </a:endParaRPr>
          </a:p>
          <a:p>
            <a:pPr algn="ctr">
              <a:lnSpc>
                <a:spcPct val="100000"/>
              </a:lnSpc>
            </a:pPr>
            <a:r>
              <a:rPr lang="fr-FR" sz="7700" b="1" spc="-1" dirty="0" smtClean="0">
                <a:solidFill>
                  <a:srgbClr val="CE181E"/>
                </a:solidFill>
                <a:latin typeface="Verdana"/>
                <a:ea typeface="Times New Roman"/>
              </a:rPr>
              <a:t>Fin de la présentation</a:t>
            </a:r>
            <a:r>
              <a:rPr lang="fr-FR" sz="7700" b="1" strike="noStrike" spc="-1" dirty="0" smtClean="0">
                <a:solidFill>
                  <a:srgbClr val="CE181E"/>
                </a:solidFill>
                <a:latin typeface="Verdana"/>
                <a:ea typeface="Times New Roman"/>
              </a:rPr>
              <a:t> </a:t>
            </a:r>
            <a:endParaRPr lang="fr-FR" sz="7700" b="0" strike="noStrike" spc="-1" dirty="0">
              <a:latin typeface="Verdana"/>
            </a:endParaRPr>
          </a:p>
          <a:p>
            <a:pPr>
              <a:lnSpc>
                <a:spcPct val="100000"/>
              </a:lnSpc>
            </a:pPr>
            <a:endParaRPr lang="fr-FR" sz="2600" b="0" strike="noStrike" spc="-1" dirty="0">
              <a:latin typeface="Verdana"/>
            </a:endParaRPr>
          </a:p>
          <a:p>
            <a:pPr>
              <a:lnSpc>
                <a:spcPct val="100000"/>
              </a:lnSpc>
            </a:pPr>
            <a:r>
              <a:t/>
            </a:r>
            <a:br/>
            <a:r>
              <a:t/>
            </a:r>
            <a:br/>
            <a:endParaRPr lang="fr-FR" sz="2600" b="0" strike="noStrike" spc="-1" dirty="0">
              <a:latin typeface="Verdana"/>
            </a:endParaRPr>
          </a:p>
        </p:txBody>
      </p:sp>
      <p:pic>
        <p:nvPicPr>
          <p:cNvPr id="73" name="Image 6"/>
          <p:cNvPicPr/>
          <p:nvPr/>
        </p:nvPicPr>
        <p:blipFill>
          <a:blip r:embed="rId3"/>
          <a:stretch/>
        </p:blipFill>
        <p:spPr>
          <a:xfrm>
            <a:off x="4464000" y="4698360"/>
            <a:ext cx="4825080" cy="250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221</TotalTime>
  <Words>468</Words>
  <Application>LibreOffice/6.0.7.3$Windows_X86_64 LibreOffice_project/dc89aa7a9eabfd848af146d5086077aeed2ae4a5</Application>
  <PresentationFormat>Affichage à l'écran (4:3)</PresentationFormat>
  <Paragraphs>317</Paragraphs>
  <Slides>45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46" baseType="lpstr">
      <vt:lpstr>Office Theme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orientation</dc:title>
  <dc:creator>Invité</dc:creator>
  <cp:lastModifiedBy>mamybozz@orange.fr</cp:lastModifiedBy>
  <cp:revision>26</cp:revision>
  <dcterms:created xsi:type="dcterms:W3CDTF">2018-11-12T13:38:53Z</dcterms:created>
  <dcterms:modified xsi:type="dcterms:W3CDTF">2018-11-21T00:11:42Z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Hewlett-Packard Company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Affichage à l'écran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10</vt:i4>
  </property>
</Properties>
</file>