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72" r:id="rId3"/>
    <p:sldId id="257" r:id="rId4"/>
    <p:sldId id="258" r:id="rId5"/>
    <p:sldId id="259" r:id="rId6"/>
    <p:sldId id="261" r:id="rId7"/>
    <p:sldId id="262" r:id="rId8"/>
    <p:sldId id="263" r:id="rId9"/>
    <p:sldId id="273" r:id="rId10"/>
    <p:sldId id="264" r:id="rId11"/>
    <p:sldId id="275" r:id="rId12"/>
    <p:sldId id="265" r:id="rId13"/>
    <p:sldId id="266"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4BF08A5A-99A4-4D45-A03B-0043DB3B6518}">
          <p14:sldIdLst>
            <p14:sldId id="256"/>
            <p14:sldId id="272"/>
            <p14:sldId id="257"/>
            <p14:sldId id="258"/>
            <p14:sldId id="259"/>
            <p14:sldId id="261"/>
            <p14:sldId id="262"/>
            <p14:sldId id="263"/>
            <p14:sldId id="273"/>
            <p14:sldId id="264"/>
            <p14:sldId id="275"/>
            <p14:sldId id="265"/>
            <p14:sldId id="266"/>
            <p14:sldId id="269"/>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ba C" initials="bC" lastIdx="1" clrIdx="0">
    <p:extLst>
      <p:ext uri="{19B8F6BF-5375-455C-9EA6-DF929625EA0E}">
        <p15:presenceInfo xmlns:p15="http://schemas.microsoft.com/office/powerpoint/2012/main" userId="603a21a88364282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69" d="100"/>
          <a:sy n="69" d="100"/>
        </p:scale>
        <p:origin x="84"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11-11T22:16:06.421" idx="1">
    <p:pos x="10" y="10"/>
    <p:text>La semaine École-Entreprise permet aux élèves de :
    développer le goût d'entreprendre et prendre conscience des valeurs positives de l'entreprise, lieu de création de richesses et de développement personnel
    motiver et accroître leur désir d'apprendre, pour faciliter leur intégration dans la vie active
    mieux s'informer et s'orienter en ayant une vision plus claire des enjeux et du fonctionnement d'une entreprise
Le thème retenu pour la 19e édition de la Semaine École-Entreprise qui se déroule du 19 novembre au 24 novembre 2018 est : "L'entreprise du futur : quels métiers, quelles transformations et quels apprentissages ?".</p:text>
    <p:extLst>
      <p:ext uri="{C676402C-5697-4E1C-873F-D02D1690AC5C}">
        <p15:threadingInfo xmlns:p15="http://schemas.microsoft.com/office/powerpoint/2012/main" timeZoneBias="240"/>
      </p:ext>
    </p:extLst>
  </p:cm>
</p:cmLst>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292B1115-A2C5-40AA-B2B0-528490D4B6DC}" type="datetimeFigureOut">
              <a:rPr lang="fr-FR" smtClean="0"/>
              <a:t>03/12/2018</a:t>
            </a:fld>
            <a:endParaRPr lang="fr-FR"/>
          </a:p>
        </p:txBody>
      </p:sp>
      <p:sp>
        <p:nvSpPr>
          <p:cNvPr id="5" name="Footer Placeholder 4"/>
          <p:cNvSpPr>
            <a:spLocks noGrp="1"/>
          </p:cNvSpPr>
          <p:nvPr>
            <p:ph type="ftr" sz="quarter" idx="11"/>
          </p:nvPr>
        </p:nvSpPr>
        <p:spPr>
          <a:xfrm>
            <a:off x="2692397" y="5037663"/>
            <a:ext cx="5214635" cy="279400"/>
          </a:xfrm>
        </p:spPr>
        <p:txBody>
          <a:bodyPr/>
          <a:lstStyle/>
          <a:p>
            <a:endParaRPr lang="fr-FR"/>
          </a:p>
        </p:txBody>
      </p:sp>
      <p:sp>
        <p:nvSpPr>
          <p:cNvPr id="6" name="Slide Number Placeholder 5"/>
          <p:cNvSpPr>
            <a:spLocks noGrp="1"/>
          </p:cNvSpPr>
          <p:nvPr>
            <p:ph type="sldNum" sz="quarter" idx="12"/>
          </p:nvPr>
        </p:nvSpPr>
        <p:spPr>
          <a:xfrm>
            <a:off x="8956900" y="5037663"/>
            <a:ext cx="551167" cy="279400"/>
          </a:xfrm>
        </p:spPr>
        <p:txBody>
          <a:bodyPr/>
          <a:lstStyle/>
          <a:p>
            <a:fld id="{6DC98887-0D0F-419B-8C3A-88DAA3877C50}" type="slidenum">
              <a:rPr lang="fr-FR" smtClean="0"/>
              <a:t>‹N°›</a:t>
            </a:fld>
            <a:endParaRPr lang="fr-F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3517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92B1115-A2C5-40AA-B2B0-528490D4B6DC}" type="datetimeFigureOut">
              <a:rPr lang="fr-FR" smtClean="0"/>
              <a:t>03/12/2018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DC98887-0D0F-419B-8C3A-88DAA3877C50}" type="slidenum">
              <a:rPr lang="fr-FR" smtClean="0"/>
              <a:t>‹N°›</a:t>
            </a:fld>
            <a:endParaRPr lang="fr-FR"/>
          </a:p>
        </p:txBody>
      </p:sp>
    </p:spTree>
    <p:extLst>
      <p:ext uri="{BB962C8B-B14F-4D97-AF65-F5344CB8AC3E}">
        <p14:creationId xmlns:p14="http://schemas.microsoft.com/office/powerpoint/2010/main" val="401593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292B1115-A2C5-40AA-B2B0-528490D4B6DC}" type="datetimeFigureOut">
              <a:rPr lang="fr-FR" smtClean="0"/>
              <a:t>03/12/2018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DC98887-0D0F-419B-8C3A-88DAA3877C50}" type="slidenum">
              <a:rPr lang="fr-FR" smtClean="0"/>
              <a:t>‹N°›</a:t>
            </a:fld>
            <a:endParaRPr lang="fr-F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11743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92B1115-A2C5-40AA-B2B0-528490D4B6DC}" type="datetimeFigureOut">
              <a:rPr lang="fr-FR" smtClean="0"/>
              <a:t>03/12/2018</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DC98887-0D0F-419B-8C3A-88DAA3877C50}" type="slidenum">
              <a:rPr lang="fr-FR" smtClean="0"/>
              <a:t>‹N°›</a:t>
            </a:fld>
            <a:endParaRPr lang="fr-FR"/>
          </a:p>
        </p:txBody>
      </p:sp>
    </p:spTree>
    <p:extLst>
      <p:ext uri="{BB962C8B-B14F-4D97-AF65-F5344CB8AC3E}">
        <p14:creationId xmlns:p14="http://schemas.microsoft.com/office/powerpoint/2010/main" val="3943448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92B1115-A2C5-40AA-B2B0-528490D4B6DC}" type="datetimeFigureOut">
              <a:rPr lang="fr-FR" smtClean="0"/>
              <a:t>03/12/2018</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6DC98887-0D0F-419B-8C3A-88DAA3877C50}" type="slidenum">
              <a:rPr lang="fr-FR" smtClean="0"/>
              <a:t>‹N°›</a:t>
            </a:fld>
            <a:endParaRPr lang="fr-F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704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92B1115-A2C5-40AA-B2B0-528490D4B6DC}" type="datetimeFigureOut">
              <a:rPr lang="fr-FR" smtClean="0"/>
              <a:t>03/12/2018</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6DC98887-0D0F-419B-8C3A-88DAA3877C50}" type="slidenum">
              <a:rPr lang="fr-FR" smtClean="0"/>
              <a:t>‹N°›</a:t>
            </a:fld>
            <a:endParaRPr lang="fr-F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57996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2B1115-A2C5-40AA-B2B0-528490D4B6DC}" type="datetimeFigureOut">
              <a:rPr lang="fr-FR" smtClean="0"/>
              <a:t>03/12/2018</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6DC98887-0D0F-419B-8C3A-88DAA3877C50}" type="slidenum">
              <a:rPr lang="fr-FR" smtClean="0"/>
              <a:t>‹N°›</a:t>
            </a:fld>
            <a:endParaRPr lang="fr-FR"/>
          </a:p>
        </p:txBody>
      </p:sp>
    </p:spTree>
    <p:extLst>
      <p:ext uri="{BB962C8B-B14F-4D97-AF65-F5344CB8AC3E}">
        <p14:creationId xmlns:p14="http://schemas.microsoft.com/office/powerpoint/2010/main" val="2823642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292B1115-A2C5-40AA-B2B0-528490D4B6DC}" type="datetimeFigureOut">
              <a:rPr lang="fr-FR" smtClean="0"/>
              <a:t>03/12/2018</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DC98887-0D0F-419B-8C3A-88DAA3877C50}" type="slidenum">
              <a:rPr lang="fr-FR" smtClean="0"/>
              <a:t>‹N°›</a:t>
            </a:fld>
            <a:endParaRPr lang="fr-F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6836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292B1115-A2C5-40AA-B2B0-528490D4B6DC}" type="datetimeFigureOut">
              <a:rPr lang="fr-FR" smtClean="0"/>
              <a:t>03/12/2018</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DC98887-0D0F-419B-8C3A-88DAA3877C50}" type="slidenum">
              <a:rPr lang="fr-FR" smtClean="0"/>
              <a:t>‹N°›</a:t>
            </a:fld>
            <a:endParaRPr lang="fr-FR"/>
          </a:p>
        </p:txBody>
      </p:sp>
    </p:spTree>
    <p:extLst>
      <p:ext uri="{BB962C8B-B14F-4D97-AF65-F5344CB8AC3E}">
        <p14:creationId xmlns:p14="http://schemas.microsoft.com/office/powerpoint/2010/main" val="891551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292B1115-A2C5-40AA-B2B0-528490D4B6DC}" type="datetimeFigureOut">
              <a:rPr lang="fr-FR" smtClean="0"/>
              <a:t>03/12/2018</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DC98887-0D0F-419B-8C3A-88DAA3877C50}" type="slidenum">
              <a:rPr lang="fr-FR" smtClean="0"/>
              <a:t>‹N°›</a:t>
            </a:fld>
            <a:endParaRPr lang="fr-FR"/>
          </a:p>
        </p:txBody>
      </p:sp>
    </p:spTree>
    <p:extLst>
      <p:ext uri="{BB962C8B-B14F-4D97-AF65-F5344CB8AC3E}">
        <p14:creationId xmlns:p14="http://schemas.microsoft.com/office/powerpoint/2010/main" val="787842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292B1115-A2C5-40AA-B2B0-528490D4B6DC}" type="datetimeFigureOut">
              <a:rPr lang="fr-FR" smtClean="0"/>
              <a:t>03/12/2018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DC98887-0D0F-419B-8C3A-88DAA3877C50}" type="slidenum">
              <a:rPr lang="fr-FR" smtClean="0"/>
              <a:t>‹N°›</a:t>
            </a:fld>
            <a:endParaRPr lang="fr-F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09952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292B1115-A2C5-40AA-B2B0-528490D4B6DC}" type="datetimeFigureOut">
              <a:rPr lang="fr-FR" smtClean="0"/>
              <a:t>03/12/2018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DC98887-0D0F-419B-8C3A-88DAA3877C50}" type="slidenum">
              <a:rPr lang="fr-FR" smtClean="0"/>
              <a:t>‹N°›</a:t>
            </a:fld>
            <a:endParaRPr lang="fr-F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628276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292B1115-A2C5-40AA-B2B0-528490D4B6DC}" type="datetimeFigureOut">
              <a:rPr lang="fr-FR" smtClean="0"/>
              <a:t>03/12/2018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DC98887-0D0F-419B-8C3A-88DAA3877C50}" type="slidenum">
              <a:rPr lang="fr-FR" smtClean="0"/>
              <a:t>‹N°›</a:t>
            </a:fld>
            <a:endParaRPr lang="fr-FR"/>
          </a:p>
        </p:txBody>
      </p:sp>
    </p:spTree>
    <p:extLst>
      <p:ext uri="{BB962C8B-B14F-4D97-AF65-F5344CB8AC3E}">
        <p14:creationId xmlns:p14="http://schemas.microsoft.com/office/powerpoint/2010/main" val="18708528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292B1115-A2C5-40AA-B2B0-528490D4B6DC}" type="datetimeFigureOut">
              <a:rPr lang="fr-FR" smtClean="0"/>
              <a:t>03/12/2018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DC98887-0D0F-419B-8C3A-88DAA3877C50}" type="slidenum">
              <a:rPr lang="fr-FR" smtClean="0"/>
              <a:t>‹N°›</a:t>
            </a:fld>
            <a:endParaRPr lang="fr-F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64957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a:t>Modifiez le style du titre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292B1115-A2C5-40AA-B2B0-528490D4B6DC}" type="datetimeFigureOut">
              <a:rPr lang="fr-FR" smtClean="0"/>
              <a:t>03/12/2018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DC98887-0D0F-419B-8C3A-88DAA3877C50}" type="slidenum">
              <a:rPr lang="fr-FR" smtClean="0"/>
              <a:t>‹N°›</a:t>
            </a:fld>
            <a:endParaRPr lang="fr-F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759995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92B1115-A2C5-40AA-B2B0-528490D4B6DC}" type="datetimeFigureOut">
              <a:rPr lang="fr-FR" smtClean="0"/>
              <a:t>03/12/2018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DC98887-0D0F-419B-8C3A-88DAA3877C50}" type="slidenum">
              <a:rPr lang="fr-FR" smtClean="0"/>
              <a:t>‹N°›</a:t>
            </a:fld>
            <a:endParaRPr lang="fr-F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50363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92B1115-A2C5-40AA-B2B0-528490D4B6DC}" type="datetimeFigureOut">
              <a:rPr lang="fr-FR" smtClean="0"/>
              <a:t>03/12/2018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DC98887-0D0F-419B-8C3A-88DAA3877C50}" type="slidenum">
              <a:rPr lang="fr-FR" smtClean="0"/>
              <a:t>‹N°›</a:t>
            </a:fld>
            <a:endParaRPr lang="fr-F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31006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92B1115-A2C5-40AA-B2B0-528490D4B6DC}" type="datetimeFigureOut">
              <a:rPr lang="fr-FR" smtClean="0"/>
              <a:t>03/12/2018</a:t>
            </a:fld>
            <a:endParaRPr lang="fr-F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fr-F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C98887-0D0F-419B-8C3A-88DAA3877C50}" type="slidenum">
              <a:rPr lang="fr-FR" smtClean="0"/>
              <a:t>‹N°›</a:t>
            </a:fld>
            <a:endParaRPr lang="fr-FR"/>
          </a:p>
        </p:txBody>
      </p:sp>
    </p:spTree>
    <p:extLst>
      <p:ext uri="{BB962C8B-B14F-4D97-AF65-F5344CB8AC3E}">
        <p14:creationId xmlns:p14="http://schemas.microsoft.com/office/powerpoint/2010/main" val="8658676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8.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8.xml"/><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4DCA58-A6E6-45BD-8054-4BDEB2652B91}"/>
              </a:ext>
            </a:extLst>
          </p:cNvPr>
          <p:cNvSpPr>
            <a:spLocks noGrp="1"/>
          </p:cNvSpPr>
          <p:nvPr>
            <p:ph type="ctrTitle"/>
          </p:nvPr>
        </p:nvSpPr>
        <p:spPr>
          <a:xfrm>
            <a:off x="2615091" y="1934847"/>
            <a:ext cx="6961815" cy="3636048"/>
          </a:xfrm>
        </p:spPr>
        <p:txBody>
          <a:bodyPr/>
          <a:lstStyle/>
          <a:p>
            <a:r>
              <a:rPr lang="fr-FR" sz="4800" b="1" dirty="0">
                <a:solidFill>
                  <a:srgbClr val="FF0000"/>
                </a:solidFill>
              </a:rPr>
              <a:t>SEMAINE</a:t>
            </a:r>
            <a:br>
              <a:rPr lang="fr-FR" sz="4800" dirty="0"/>
            </a:br>
            <a:r>
              <a:rPr lang="fr-FR" sz="4800" dirty="0"/>
              <a:t> </a:t>
            </a:r>
            <a:r>
              <a:rPr lang="fr-FR" sz="4800" b="1" dirty="0">
                <a:solidFill>
                  <a:srgbClr val="FF0000"/>
                </a:solidFill>
              </a:rPr>
              <a:t>ECOLE-ENTREPRISE</a:t>
            </a:r>
            <a:br>
              <a:rPr lang="fr-FR" dirty="0"/>
            </a:br>
            <a:r>
              <a:rPr lang="fr-FR" sz="4400" dirty="0"/>
              <a:t>sections</a:t>
            </a:r>
            <a:r>
              <a:rPr lang="fr-FR" dirty="0"/>
              <a:t> </a:t>
            </a:r>
            <a:br>
              <a:rPr lang="fr-FR" dirty="0"/>
            </a:br>
            <a:r>
              <a:rPr lang="fr-FR" sz="4000" dirty="0">
                <a:solidFill>
                  <a:srgbClr val="0070C0"/>
                </a:solidFill>
                <a:effectLst>
                  <a:outerShdw blurRad="38100" dist="38100" dir="2700000" algn="tl">
                    <a:srgbClr val="000000">
                      <a:alpha val="43137"/>
                    </a:srgbClr>
                  </a:outerShdw>
                </a:effectLst>
              </a:rPr>
              <a:t>TECHNICIEN</a:t>
            </a:r>
            <a:br>
              <a:rPr lang="fr-FR" sz="4000" dirty="0">
                <a:solidFill>
                  <a:srgbClr val="0070C0"/>
                </a:solidFill>
                <a:effectLst>
                  <a:outerShdw blurRad="38100" dist="38100" dir="2700000" algn="tl">
                    <a:srgbClr val="000000">
                      <a:alpha val="43137"/>
                    </a:srgbClr>
                  </a:outerShdw>
                </a:effectLst>
              </a:rPr>
            </a:br>
            <a:r>
              <a:rPr lang="fr-FR" sz="4000" dirty="0">
                <a:solidFill>
                  <a:srgbClr val="0070C0"/>
                </a:solidFill>
                <a:effectLst>
                  <a:outerShdw blurRad="38100" dist="38100" dir="2700000" algn="tl">
                    <a:srgbClr val="000000">
                      <a:alpha val="43137"/>
                    </a:srgbClr>
                  </a:outerShdw>
                </a:effectLst>
              </a:rPr>
              <a:t>CONSTRUCTEUR BOIS et CAP CHARPENTE</a:t>
            </a:r>
            <a:endParaRPr lang="fr-FR" dirty="0">
              <a:solidFill>
                <a:srgbClr val="0070C0"/>
              </a:solidFill>
              <a:effectLst>
                <a:outerShdw blurRad="38100" dist="38100" dir="2700000" algn="tl">
                  <a:srgbClr val="000000">
                    <a:alpha val="43137"/>
                  </a:srgbClr>
                </a:outerShdw>
              </a:effectLst>
            </a:endParaRPr>
          </a:p>
        </p:txBody>
      </p:sp>
      <p:pic>
        <p:nvPicPr>
          <p:cNvPr id="1026" name="Image 5">
            <a:extLst>
              <a:ext uri="{FF2B5EF4-FFF2-40B4-BE49-F238E27FC236}">
                <a16:creationId xmlns:a16="http://schemas.microsoft.com/office/drawing/2014/main" id="{A135282C-342E-4CCF-92F2-7689DCDEB1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444" y="150536"/>
            <a:ext cx="2662173" cy="1200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a:extLst>
              <a:ext uri="{FF2B5EF4-FFF2-40B4-BE49-F238E27FC236}">
                <a16:creationId xmlns:a16="http://schemas.microsoft.com/office/drawing/2014/main" id="{02AC2322-A02A-49D2-B41D-71998C11A0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9260" y="150536"/>
            <a:ext cx="1023748" cy="84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Image 2" descr="nouveau logo">
            <a:extLst>
              <a:ext uri="{FF2B5EF4-FFF2-40B4-BE49-F238E27FC236}">
                <a16:creationId xmlns:a16="http://schemas.microsoft.com/office/drawing/2014/main" id="{BB0B9204-4DB7-47FF-BC12-A652D0E50C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1043" t="11421" b="8566"/>
          <a:stretch>
            <a:fillRect/>
          </a:stretch>
        </p:blipFill>
        <p:spPr bwMode="auto">
          <a:xfrm>
            <a:off x="10293011" y="150536"/>
            <a:ext cx="1756545" cy="1545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93F67D6F-D17D-4013-8418-2506CA512E65}"/>
              </a:ext>
            </a:extLst>
          </p:cNvPr>
          <p:cNvSpPr/>
          <p:nvPr/>
        </p:nvSpPr>
        <p:spPr>
          <a:xfrm>
            <a:off x="2860804" y="5724939"/>
            <a:ext cx="6470391" cy="98252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i="1" dirty="0">
                <a:solidFill>
                  <a:srgbClr val="C00000"/>
                </a:solidFill>
              </a:rPr>
              <a:t>Mercredi 21 Novembre 2018</a:t>
            </a:r>
          </a:p>
          <a:p>
            <a:pPr algn="ctr"/>
            <a:r>
              <a:rPr lang="fr-FR" sz="2000" b="1" i="1" dirty="0"/>
              <a:t>LDM PAUL LACAVE</a:t>
            </a:r>
          </a:p>
          <a:p>
            <a:pPr algn="ctr"/>
            <a:r>
              <a:rPr lang="fr-FR" sz="2000" b="1" i="1" dirty="0"/>
              <a:t>Capesterre Belle Eau</a:t>
            </a:r>
          </a:p>
        </p:txBody>
      </p:sp>
      <p:sp>
        <p:nvSpPr>
          <p:cNvPr id="7" name="Ellipse 6">
            <a:extLst>
              <a:ext uri="{FF2B5EF4-FFF2-40B4-BE49-F238E27FC236}">
                <a16:creationId xmlns:a16="http://schemas.microsoft.com/office/drawing/2014/main" id="{A664A31C-3744-4346-9C2E-DB1DACEA7A88}"/>
              </a:ext>
            </a:extLst>
          </p:cNvPr>
          <p:cNvSpPr/>
          <p:nvPr/>
        </p:nvSpPr>
        <p:spPr>
          <a:xfrm rot="20407535">
            <a:off x="8158205" y="1632093"/>
            <a:ext cx="1699615" cy="46523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b="1" dirty="0">
                <a:effectLst>
                  <a:outerShdw blurRad="38100" dist="38100" dir="2700000" algn="tl">
                    <a:srgbClr val="000000">
                      <a:alpha val="43137"/>
                    </a:srgbClr>
                  </a:outerShdw>
                </a:effectLst>
              </a:rPr>
              <a:t>19 </a:t>
            </a:r>
            <a:r>
              <a:rPr lang="fr-FR" b="1" dirty="0" err="1">
                <a:effectLst>
                  <a:outerShdw blurRad="38100" dist="38100" dir="2700000" algn="tl">
                    <a:srgbClr val="000000">
                      <a:alpha val="43137"/>
                    </a:srgbClr>
                  </a:outerShdw>
                </a:effectLst>
              </a:rPr>
              <a:t>ème</a:t>
            </a:r>
            <a:r>
              <a:rPr lang="fr-FR" b="1" dirty="0">
                <a:effectLst>
                  <a:outerShdw blurRad="38100" dist="38100" dir="2700000" algn="tl">
                    <a:srgbClr val="000000">
                      <a:alpha val="43137"/>
                    </a:srgbClr>
                  </a:outerShdw>
                </a:effectLst>
              </a:rPr>
              <a:t> édition</a:t>
            </a:r>
          </a:p>
        </p:txBody>
      </p:sp>
    </p:spTree>
    <p:extLst>
      <p:ext uri="{BB962C8B-B14F-4D97-AF65-F5344CB8AC3E}">
        <p14:creationId xmlns:p14="http://schemas.microsoft.com/office/powerpoint/2010/main" val="2960364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D828CA-CFC4-441B-B0D6-52270858C29D}"/>
              </a:ext>
            </a:extLst>
          </p:cNvPr>
          <p:cNvSpPr>
            <a:spLocks noGrp="1"/>
          </p:cNvSpPr>
          <p:nvPr>
            <p:ph type="title"/>
          </p:nvPr>
        </p:nvSpPr>
        <p:spPr/>
        <p:txBody>
          <a:bodyPr/>
          <a:lstStyle/>
          <a:p>
            <a:pPr algn="r"/>
            <a:r>
              <a:rPr lang="fr-FR" dirty="0"/>
              <a:t>THEME de la 19</a:t>
            </a:r>
            <a:r>
              <a:rPr lang="fr-FR" baseline="30000" dirty="0"/>
              <a:t>ème</a:t>
            </a:r>
            <a:r>
              <a:rPr lang="fr-FR" dirty="0"/>
              <a:t> édition </a:t>
            </a:r>
          </a:p>
        </p:txBody>
      </p:sp>
      <p:sp>
        <p:nvSpPr>
          <p:cNvPr id="3" name="Espace réservé du contenu 2">
            <a:extLst>
              <a:ext uri="{FF2B5EF4-FFF2-40B4-BE49-F238E27FC236}">
                <a16:creationId xmlns:a16="http://schemas.microsoft.com/office/drawing/2014/main" id="{6AAC5A67-2ED1-4ACB-A6B0-028648037657}"/>
              </a:ext>
            </a:extLst>
          </p:cNvPr>
          <p:cNvSpPr>
            <a:spLocks noGrp="1"/>
          </p:cNvSpPr>
          <p:nvPr>
            <p:ph idx="1"/>
          </p:nvPr>
        </p:nvSpPr>
        <p:spPr/>
        <p:txBody>
          <a:bodyPr>
            <a:normAutofit lnSpcReduction="10000"/>
          </a:bodyPr>
          <a:lstStyle/>
          <a:p>
            <a:pPr marL="0" indent="0" algn="ctr">
              <a:buNone/>
            </a:pPr>
            <a:r>
              <a:rPr lang="fr-FR" sz="4400" b="1" dirty="0">
                <a:solidFill>
                  <a:srgbClr val="C00000"/>
                </a:solidFill>
              </a:rPr>
              <a:t>"L'entreprise du futur : </a:t>
            </a:r>
          </a:p>
          <a:p>
            <a:pPr marL="0" indent="0" algn="ctr">
              <a:buNone/>
            </a:pPr>
            <a:r>
              <a:rPr lang="fr-FR" sz="4400" b="1" dirty="0">
                <a:solidFill>
                  <a:srgbClr val="C00000"/>
                </a:solidFill>
              </a:rPr>
              <a:t>Quels métiers, </a:t>
            </a:r>
          </a:p>
          <a:p>
            <a:pPr marL="0" indent="0" algn="ctr">
              <a:buNone/>
            </a:pPr>
            <a:r>
              <a:rPr lang="fr-FR" sz="4400" b="1" dirty="0">
                <a:solidFill>
                  <a:srgbClr val="C00000"/>
                </a:solidFill>
              </a:rPr>
              <a:t>quelles transformations et </a:t>
            </a:r>
          </a:p>
          <a:p>
            <a:pPr marL="0" indent="0" algn="ctr">
              <a:buNone/>
            </a:pPr>
            <a:r>
              <a:rPr lang="fr-FR" sz="4400" b="1" dirty="0">
                <a:solidFill>
                  <a:srgbClr val="C00000"/>
                </a:solidFill>
              </a:rPr>
              <a:t>quels apprentissages ?"</a:t>
            </a:r>
          </a:p>
        </p:txBody>
      </p:sp>
      <p:pic>
        <p:nvPicPr>
          <p:cNvPr id="4" name="Image 3">
            <a:extLst>
              <a:ext uri="{FF2B5EF4-FFF2-40B4-BE49-F238E27FC236}">
                <a16:creationId xmlns:a16="http://schemas.microsoft.com/office/drawing/2014/main" id="{13A5FFAE-F9FD-4E72-9DC6-1393E24EFEAF}"/>
              </a:ext>
            </a:extLst>
          </p:cNvPr>
          <p:cNvPicPr>
            <a:picLocks noChangeAspect="1"/>
          </p:cNvPicPr>
          <p:nvPr/>
        </p:nvPicPr>
        <p:blipFill>
          <a:blip r:embed="rId2"/>
          <a:stretch>
            <a:fillRect/>
          </a:stretch>
        </p:blipFill>
        <p:spPr>
          <a:xfrm>
            <a:off x="734724" y="862444"/>
            <a:ext cx="3324225" cy="1485900"/>
          </a:xfrm>
          <a:prstGeom prst="rect">
            <a:avLst/>
          </a:prstGeom>
        </p:spPr>
      </p:pic>
    </p:spTree>
    <p:extLst>
      <p:ext uri="{BB962C8B-B14F-4D97-AF65-F5344CB8AC3E}">
        <p14:creationId xmlns:p14="http://schemas.microsoft.com/office/powerpoint/2010/main" val="3350519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53D05E-CBA5-4C25-BD67-52A21ADBA813}"/>
              </a:ext>
            </a:extLst>
          </p:cNvPr>
          <p:cNvSpPr>
            <a:spLocks noGrp="1"/>
          </p:cNvSpPr>
          <p:nvPr>
            <p:ph type="title"/>
          </p:nvPr>
        </p:nvSpPr>
        <p:spPr/>
        <p:txBody>
          <a:bodyPr/>
          <a:lstStyle/>
          <a:p>
            <a:r>
              <a:rPr lang="fr-FR" b="1" dirty="0"/>
              <a:t>Objectif</a:t>
            </a:r>
          </a:p>
        </p:txBody>
      </p:sp>
      <p:sp>
        <p:nvSpPr>
          <p:cNvPr id="3" name="Espace réservé du contenu 2">
            <a:extLst>
              <a:ext uri="{FF2B5EF4-FFF2-40B4-BE49-F238E27FC236}">
                <a16:creationId xmlns:a16="http://schemas.microsoft.com/office/drawing/2014/main" id="{19B05D62-5A62-497C-A56F-443E07E6BCBA}"/>
              </a:ext>
            </a:extLst>
          </p:cNvPr>
          <p:cNvSpPr>
            <a:spLocks noGrp="1"/>
          </p:cNvSpPr>
          <p:nvPr>
            <p:ph idx="1"/>
          </p:nvPr>
        </p:nvSpPr>
        <p:spPr/>
        <p:txBody>
          <a:bodyPr>
            <a:normAutofit/>
          </a:bodyPr>
          <a:lstStyle/>
          <a:p>
            <a:pPr marL="0" indent="0" algn="ctr">
              <a:buNone/>
            </a:pPr>
            <a:r>
              <a:rPr lang="fr-FR" sz="4000" b="1" dirty="0">
                <a:solidFill>
                  <a:srgbClr val="FF0000"/>
                </a:solidFill>
              </a:rPr>
              <a:t>Rapprocher </a:t>
            </a:r>
          </a:p>
          <a:p>
            <a:pPr marL="0" indent="0" algn="ctr">
              <a:buNone/>
            </a:pPr>
            <a:r>
              <a:rPr lang="fr-FR" sz="4000" b="1" dirty="0">
                <a:solidFill>
                  <a:srgbClr val="FF0000"/>
                </a:solidFill>
              </a:rPr>
              <a:t>le monde éducatif</a:t>
            </a:r>
          </a:p>
          <a:p>
            <a:pPr marL="0" indent="0" algn="ctr">
              <a:buNone/>
            </a:pPr>
            <a:r>
              <a:rPr lang="fr-FR" sz="4000" b="1" dirty="0">
                <a:solidFill>
                  <a:srgbClr val="FF0000"/>
                </a:solidFill>
              </a:rPr>
              <a:t> de celui de l’entreprise</a:t>
            </a:r>
          </a:p>
        </p:txBody>
      </p:sp>
    </p:spTree>
    <p:extLst>
      <p:ext uri="{BB962C8B-B14F-4D97-AF65-F5344CB8AC3E}">
        <p14:creationId xmlns:p14="http://schemas.microsoft.com/office/powerpoint/2010/main" val="8650841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AC7CBF-07E6-4BA2-943B-A351FA4A7DB2}"/>
              </a:ext>
            </a:extLst>
          </p:cNvPr>
          <p:cNvSpPr>
            <a:spLocks noGrp="1"/>
          </p:cNvSpPr>
          <p:nvPr>
            <p:ph type="title"/>
          </p:nvPr>
        </p:nvSpPr>
        <p:spPr/>
        <p:txBody>
          <a:bodyPr/>
          <a:lstStyle/>
          <a:p>
            <a:r>
              <a:rPr lang="fr-FR" dirty="0"/>
              <a:t>Déroulement </a:t>
            </a:r>
          </a:p>
        </p:txBody>
      </p:sp>
      <p:sp>
        <p:nvSpPr>
          <p:cNvPr id="3" name="Espace réservé du contenu 2">
            <a:extLst>
              <a:ext uri="{FF2B5EF4-FFF2-40B4-BE49-F238E27FC236}">
                <a16:creationId xmlns:a16="http://schemas.microsoft.com/office/drawing/2014/main" id="{7B051536-C51C-4D6C-8A60-267F5A92FA17}"/>
              </a:ext>
            </a:extLst>
          </p:cNvPr>
          <p:cNvSpPr>
            <a:spLocks noGrp="1"/>
          </p:cNvSpPr>
          <p:nvPr>
            <p:ph idx="1"/>
          </p:nvPr>
        </p:nvSpPr>
        <p:spPr>
          <a:xfrm>
            <a:off x="1295401" y="2425149"/>
            <a:ext cx="9601196" cy="3710608"/>
          </a:xfrm>
        </p:spPr>
        <p:txBody>
          <a:bodyPr>
            <a:normAutofit fontScale="62500" lnSpcReduction="20000"/>
          </a:bodyPr>
          <a:lstStyle/>
          <a:p>
            <a:r>
              <a:rPr lang="fr-FR" sz="4000" dirty="0"/>
              <a:t>8h : Mot d’accueil de la Direction-Présentation de l’Equipe pédagogique,</a:t>
            </a:r>
          </a:p>
          <a:p>
            <a:r>
              <a:rPr lang="fr-FR" sz="4000" dirty="0"/>
              <a:t>8h15: Présentation de la section par les élèves du lycée,</a:t>
            </a:r>
          </a:p>
          <a:p>
            <a:r>
              <a:rPr lang="fr-FR" sz="4000" dirty="0"/>
              <a:t>8h30: Echanges collégiens/lycéens,</a:t>
            </a:r>
          </a:p>
          <a:p>
            <a:pPr lvl="0">
              <a:buClr>
                <a:srgbClr val="83992A"/>
              </a:buClr>
            </a:pPr>
            <a:r>
              <a:rPr lang="fr-FR" sz="4400" dirty="0">
                <a:solidFill>
                  <a:prstClr val="black">
                    <a:lumMod val="85000"/>
                    <a:lumOff val="15000"/>
                  </a:prstClr>
                </a:solidFill>
              </a:rPr>
              <a:t>8h45: Témoignage d’ancien élève du lycée,</a:t>
            </a:r>
            <a:endParaRPr lang="fr-FR" sz="3600" dirty="0"/>
          </a:p>
          <a:p>
            <a:r>
              <a:rPr lang="fr-FR" sz="4000" dirty="0"/>
              <a:t>9h: Présentation des entreprises,</a:t>
            </a:r>
          </a:p>
          <a:p>
            <a:r>
              <a:rPr lang="fr-FR" sz="4000" dirty="0"/>
              <a:t>10h: Echanges élèves /Professionnels</a:t>
            </a:r>
          </a:p>
          <a:p>
            <a:r>
              <a:rPr lang="fr-FR" sz="4000" dirty="0"/>
              <a:t>10h15: Visite de l’atelier Charpente du Lycée</a:t>
            </a:r>
          </a:p>
          <a:p>
            <a:r>
              <a:rPr lang="fr-FR" sz="4000" dirty="0"/>
              <a:t>11h: clôture de la matinée</a:t>
            </a:r>
            <a:endParaRPr lang="fr-FR" dirty="0"/>
          </a:p>
        </p:txBody>
      </p:sp>
    </p:spTree>
    <p:extLst>
      <p:ext uri="{BB962C8B-B14F-4D97-AF65-F5344CB8AC3E}">
        <p14:creationId xmlns:p14="http://schemas.microsoft.com/office/powerpoint/2010/main" val="899369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CF31F1-31E8-4215-891C-42EB849C7A66}"/>
              </a:ext>
            </a:extLst>
          </p:cNvPr>
          <p:cNvSpPr>
            <a:spLocks noGrp="1"/>
          </p:cNvSpPr>
          <p:nvPr>
            <p:ph type="title"/>
          </p:nvPr>
        </p:nvSpPr>
        <p:spPr/>
        <p:txBody>
          <a:bodyPr>
            <a:normAutofit fontScale="90000"/>
          </a:bodyPr>
          <a:lstStyle/>
          <a:p>
            <a:r>
              <a:rPr lang="fr-FR" b="1" dirty="0">
                <a:solidFill>
                  <a:srgbClr val="0070C0"/>
                </a:solidFill>
              </a:rPr>
              <a:t>LE BAC PRO </a:t>
            </a:r>
            <a:br>
              <a:rPr lang="fr-FR" b="1" dirty="0">
                <a:solidFill>
                  <a:srgbClr val="0070C0"/>
                </a:solidFill>
              </a:rPr>
            </a:br>
            <a:r>
              <a:rPr lang="fr-FR" b="1" dirty="0">
                <a:solidFill>
                  <a:srgbClr val="0070C0"/>
                </a:solidFill>
              </a:rPr>
              <a:t>TECHNICIEN CONSTRUCTEUR BOIS (TCB)</a:t>
            </a:r>
          </a:p>
        </p:txBody>
      </p:sp>
      <p:sp>
        <p:nvSpPr>
          <p:cNvPr id="3" name="Espace réservé du contenu 2">
            <a:extLst>
              <a:ext uri="{FF2B5EF4-FFF2-40B4-BE49-F238E27FC236}">
                <a16:creationId xmlns:a16="http://schemas.microsoft.com/office/drawing/2014/main" id="{31E42A1E-C036-4B90-868C-8A6931A7C772}"/>
              </a:ext>
            </a:extLst>
          </p:cNvPr>
          <p:cNvSpPr>
            <a:spLocks noGrp="1"/>
          </p:cNvSpPr>
          <p:nvPr>
            <p:ph idx="1"/>
          </p:nvPr>
        </p:nvSpPr>
        <p:spPr/>
        <p:txBody>
          <a:bodyPr/>
          <a:lstStyle/>
          <a:p>
            <a:endParaRPr lang="fr-FR" dirty="0"/>
          </a:p>
          <a:p>
            <a:endParaRPr lang="fr-FR" dirty="0"/>
          </a:p>
        </p:txBody>
      </p:sp>
      <p:sp>
        <p:nvSpPr>
          <p:cNvPr id="5" name="ZoneTexte 4">
            <a:extLst>
              <a:ext uri="{FF2B5EF4-FFF2-40B4-BE49-F238E27FC236}">
                <a16:creationId xmlns:a16="http://schemas.microsoft.com/office/drawing/2014/main" id="{2EDA1AC3-9C54-482E-B6B6-977261468961}"/>
              </a:ext>
            </a:extLst>
          </p:cNvPr>
          <p:cNvSpPr txBox="1"/>
          <p:nvPr/>
        </p:nvSpPr>
        <p:spPr>
          <a:xfrm>
            <a:off x="1590261" y="2751452"/>
            <a:ext cx="3949148" cy="2612575"/>
          </a:xfrm>
          <a:prstGeom prst="rect">
            <a:avLst/>
          </a:prstGeom>
          <a:noFill/>
        </p:spPr>
        <p:txBody>
          <a:bodyPr wrap="square" rtlCol="0">
            <a:spAutoFit/>
          </a:bodyPr>
          <a:lstStyle/>
          <a:p>
            <a:pPr>
              <a:lnSpc>
                <a:spcPct val="150000"/>
              </a:lnSpc>
            </a:pPr>
            <a:r>
              <a:rPr lang="fr-FR" sz="2800" i="1" dirty="0">
                <a:solidFill>
                  <a:srgbClr val="333333"/>
                </a:solidFill>
                <a:latin typeface="Arial Unicode MS" panose="020B0604020202020204" pitchFamily="34" charset="-128"/>
                <a:ea typeface="Arial Unicode MS" panose="020B0604020202020204" pitchFamily="34" charset="-128"/>
                <a:cs typeface="Arial Unicode MS" panose="020B0604020202020204" pitchFamily="34" charset="-128"/>
              </a:rPr>
              <a:t>forme des </a:t>
            </a:r>
            <a:r>
              <a:rPr lang="fr-FR" sz="2800" b="1" i="1" dirty="0">
                <a:solidFill>
                  <a:srgbClr val="333333"/>
                </a:solidFill>
                <a:latin typeface="Arial Unicode MS" panose="020B0604020202020204" pitchFamily="34" charset="-128"/>
                <a:ea typeface="Arial Unicode MS" panose="020B0604020202020204" pitchFamily="34" charset="-128"/>
                <a:cs typeface="Arial Unicode MS" panose="020B0604020202020204" pitchFamily="34" charset="-128"/>
              </a:rPr>
              <a:t>créateurs de structures, d'ossatures et de charpentes en bois</a:t>
            </a:r>
            <a:r>
              <a:rPr lang="fr-FR" sz="2800" i="1" dirty="0">
                <a:solidFill>
                  <a:srgbClr val="333333"/>
                </a:solidFill>
                <a:latin typeface="Arial Unicode MS" panose="020B0604020202020204" pitchFamily="34" charset="-128"/>
                <a:ea typeface="Arial Unicode MS" panose="020B0604020202020204" pitchFamily="34" charset="-128"/>
                <a:cs typeface="Arial Unicode MS" panose="020B0604020202020204" pitchFamily="34" charset="-128"/>
              </a:rPr>
              <a:t>.</a:t>
            </a:r>
            <a:endParaRPr lang="fr-FR" dirty="0"/>
          </a:p>
        </p:txBody>
      </p:sp>
      <p:pic>
        <p:nvPicPr>
          <p:cNvPr id="7" name="Image 6">
            <a:extLst>
              <a:ext uri="{FF2B5EF4-FFF2-40B4-BE49-F238E27FC236}">
                <a16:creationId xmlns:a16="http://schemas.microsoft.com/office/drawing/2014/main" id="{86C8AC58-1A14-4A65-8E15-D0F787AE55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2556931"/>
            <a:ext cx="4916555" cy="3687417"/>
          </a:xfrm>
          <a:prstGeom prst="rect">
            <a:avLst/>
          </a:prstGeom>
        </p:spPr>
      </p:pic>
    </p:spTree>
    <p:extLst>
      <p:ext uri="{BB962C8B-B14F-4D97-AF65-F5344CB8AC3E}">
        <p14:creationId xmlns:p14="http://schemas.microsoft.com/office/powerpoint/2010/main" val="2129437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523872F5-4736-44A4-A900-078C751A04B9}"/>
              </a:ext>
            </a:extLst>
          </p:cNvPr>
          <p:cNvPicPr>
            <a:picLocks noChangeAspect="1"/>
          </p:cNvPicPr>
          <p:nvPr/>
        </p:nvPicPr>
        <p:blipFill>
          <a:blip r:embed="rId2"/>
          <a:stretch>
            <a:fillRect/>
          </a:stretch>
        </p:blipFill>
        <p:spPr>
          <a:xfrm>
            <a:off x="1042019" y="672132"/>
            <a:ext cx="4311861" cy="3233895"/>
          </a:xfrm>
          <a:prstGeom prst="rect">
            <a:avLst/>
          </a:prstGeom>
        </p:spPr>
      </p:pic>
      <p:pic>
        <p:nvPicPr>
          <p:cNvPr id="5" name="Espace réservé du contenu 4">
            <a:extLst>
              <a:ext uri="{FF2B5EF4-FFF2-40B4-BE49-F238E27FC236}">
                <a16:creationId xmlns:a16="http://schemas.microsoft.com/office/drawing/2014/main" id="{66A7C599-2FBF-43EA-AE82-9E3D35D366CD}"/>
              </a:ext>
            </a:extLst>
          </p:cNvPr>
          <p:cNvPicPr>
            <a:picLocks noGrp="1" noChangeAspect="1"/>
          </p:cNvPicPr>
          <p:nvPr>
            <p:ph idx="1"/>
          </p:nvPr>
        </p:nvPicPr>
        <p:blipFill>
          <a:blip r:embed="rId3"/>
          <a:stretch>
            <a:fillRect/>
          </a:stretch>
        </p:blipFill>
        <p:spPr>
          <a:xfrm>
            <a:off x="5741939" y="672132"/>
            <a:ext cx="5273497" cy="2804403"/>
          </a:xfrm>
          <a:prstGeom prst="rect">
            <a:avLst/>
          </a:prstGeom>
        </p:spPr>
      </p:pic>
      <p:sp>
        <p:nvSpPr>
          <p:cNvPr id="4" name="Espace réservé du texte 3">
            <a:extLst>
              <a:ext uri="{FF2B5EF4-FFF2-40B4-BE49-F238E27FC236}">
                <a16:creationId xmlns:a16="http://schemas.microsoft.com/office/drawing/2014/main" id="{893EF1F5-EF73-48F8-890C-E013E620F2A0}"/>
              </a:ext>
            </a:extLst>
          </p:cNvPr>
          <p:cNvSpPr>
            <a:spLocks noGrp="1"/>
          </p:cNvSpPr>
          <p:nvPr>
            <p:ph type="body" sz="half" idx="2"/>
          </p:nvPr>
        </p:nvSpPr>
        <p:spPr>
          <a:xfrm>
            <a:off x="790227" y="3968924"/>
            <a:ext cx="5796102" cy="2216944"/>
          </a:xfrm>
        </p:spPr>
        <p:txBody>
          <a:bodyPr>
            <a:normAutofit lnSpcReduction="10000"/>
          </a:bodyPr>
          <a:lstStyle/>
          <a:p>
            <a:pPr marL="285750" lvl="0" indent="-285750" algn="l">
              <a:lnSpc>
                <a:spcPct val="150000"/>
              </a:lnSpc>
              <a:buClr>
                <a:srgbClr val="83992A"/>
              </a:buClr>
              <a:buFont typeface="Arial"/>
              <a:buChar char="•"/>
            </a:pPr>
            <a:r>
              <a:rPr lang="fr-FR" sz="2400" i="1" dirty="0">
                <a:solidFill>
                  <a:srgbClr val="333333"/>
                </a:solidFill>
                <a:latin typeface="Arial Unicode MS" panose="020B0604020202020204" pitchFamily="34" charset="-128"/>
                <a:ea typeface="Arial Unicode MS" panose="020B0604020202020204" pitchFamily="34" charset="-128"/>
                <a:cs typeface="Arial Unicode MS" panose="020B0604020202020204" pitchFamily="34" charset="-128"/>
              </a:rPr>
              <a:t>A partir de documents techniques et concepts, le technicien travaille en amont, dans un atelier, pour préparer la construction de l'ouvrage</a:t>
            </a:r>
            <a:endParaRPr lang="fr-FR" sz="2000" dirty="0">
              <a:solidFill>
                <a:prstClr val="black">
                  <a:lumMod val="85000"/>
                  <a:lumOff val="15000"/>
                </a:prstClr>
              </a:solidFill>
            </a:endParaRPr>
          </a:p>
        </p:txBody>
      </p:sp>
      <p:pic>
        <p:nvPicPr>
          <p:cNvPr id="7" name="Image 6">
            <a:extLst>
              <a:ext uri="{FF2B5EF4-FFF2-40B4-BE49-F238E27FC236}">
                <a16:creationId xmlns:a16="http://schemas.microsoft.com/office/drawing/2014/main" id="{6F29D6F7-1E76-46D5-8627-7BAA1ECAC20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38121" y="3520445"/>
            <a:ext cx="4459357" cy="2665423"/>
          </a:xfrm>
          <a:prstGeom prst="rect">
            <a:avLst/>
          </a:prstGeom>
        </p:spPr>
      </p:pic>
    </p:spTree>
    <p:extLst>
      <p:ext uri="{BB962C8B-B14F-4D97-AF65-F5344CB8AC3E}">
        <p14:creationId xmlns:p14="http://schemas.microsoft.com/office/powerpoint/2010/main" val="833579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B37C8A-EFEA-4552-B9C0-AC394844261B}"/>
              </a:ext>
            </a:extLst>
          </p:cNvPr>
          <p:cNvSpPr>
            <a:spLocks noGrp="1"/>
          </p:cNvSpPr>
          <p:nvPr>
            <p:ph type="title"/>
          </p:nvPr>
        </p:nvSpPr>
        <p:spPr/>
        <p:txBody>
          <a:bodyPr/>
          <a:lstStyle/>
          <a:p>
            <a:endParaRPr lang="fr-FR" dirty="0"/>
          </a:p>
        </p:txBody>
      </p:sp>
      <p:pic>
        <p:nvPicPr>
          <p:cNvPr id="7" name="Espace réservé du contenu 6">
            <a:extLst>
              <a:ext uri="{FF2B5EF4-FFF2-40B4-BE49-F238E27FC236}">
                <a16:creationId xmlns:a16="http://schemas.microsoft.com/office/drawing/2014/main" id="{4DD58684-20E2-4355-A5E7-20F09C72D0C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3811" y="687639"/>
            <a:ext cx="4404624" cy="3303468"/>
          </a:xfrm>
        </p:spPr>
      </p:pic>
      <p:sp>
        <p:nvSpPr>
          <p:cNvPr id="4" name="Espace réservé du texte 3">
            <a:extLst>
              <a:ext uri="{FF2B5EF4-FFF2-40B4-BE49-F238E27FC236}">
                <a16:creationId xmlns:a16="http://schemas.microsoft.com/office/drawing/2014/main" id="{70C87487-A874-41C2-9AE6-0416E8E21B3A}"/>
              </a:ext>
            </a:extLst>
          </p:cNvPr>
          <p:cNvSpPr>
            <a:spLocks noGrp="1"/>
          </p:cNvSpPr>
          <p:nvPr>
            <p:ph type="body" sz="half" idx="2"/>
          </p:nvPr>
        </p:nvSpPr>
        <p:spPr>
          <a:xfrm>
            <a:off x="834887" y="4097867"/>
            <a:ext cx="5658680" cy="2382414"/>
          </a:xfrm>
        </p:spPr>
        <p:txBody>
          <a:bodyPr>
            <a:normAutofit fontScale="70000" lnSpcReduction="20000"/>
          </a:bodyPr>
          <a:lstStyle/>
          <a:p>
            <a:pPr lvl="0" algn="l">
              <a:lnSpc>
                <a:spcPct val="150000"/>
              </a:lnSpc>
              <a:buClr>
                <a:srgbClr val="83992A"/>
              </a:buClr>
            </a:pPr>
            <a:r>
              <a:rPr lang="fr-FR" sz="3400" i="1" dirty="0">
                <a:solidFill>
                  <a:srgbClr val="333333"/>
                </a:solidFill>
                <a:latin typeface="Arial Unicode MS" panose="020B0604020202020204" pitchFamily="34" charset="-128"/>
                <a:ea typeface="Arial Unicode MS" panose="020B0604020202020204" pitchFamily="34" charset="-128"/>
                <a:cs typeface="Arial Unicode MS" panose="020B0604020202020204" pitchFamily="34" charset="-128"/>
              </a:rPr>
              <a:t>…….en respectant les normes liées à la construction bois.</a:t>
            </a:r>
          </a:p>
          <a:p>
            <a:pPr marL="285750" lvl="0" indent="-285750" algn="l">
              <a:lnSpc>
                <a:spcPct val="150000"/>
              </a:lnSpc>
              <a:buClr>
                <a:srgbClr val="83992A"/>
              </a:buClr>
              <a:buFont typeface="Arial"/>
              <a:buChar char="•"/>
            </a:pPr>
            <a:r>
              <a:rPr lang="fr-FR" sz="3400" i="1" dirty="0">
                <a:solidFill>
                  <a:srgbClr val="333333"/>
                </a:solidFill>
                <a:latin typeface="Arial Unicode MS" panose="020B0604020202020204" pitchFamily="34" charset="-128"/>
                <a:ea typeface="Arial Unicode MS" panose="020B0604020202020204" pitchFamily="34" charset="-128"/>
                <a:cs typeface="Arial Unicode MS" panose="020B0604020202020204" pitchFamily="34" charset="-128"/>
              </a:rPr>
              <a:t> Il se charge ensuite d'organiser le chantier</a:t>
            </a:r>
            <a:endParaRPr lang="fr-FR" sz="3400" dirty="0">
              <a:solidFill>
                <a:prstClr val="black">
                  <a:lumMod val="85000"/>
                  <a:lumOff val="15000"/>
                </a:prstClr>
              </a:solidFill>
            </a:endParaRPr>
          </a:p>
          <a:p>
            <a:endParaRPr lang="fr-FR" dirty="0"/>
          </a:p>
        </p:txBody>
      </p:sp>
      <p:pic>
        <p:nvPicPr>
          <p:cNvPr id="5" name="Image 4">
            <a:extLst>
              <a:ext uri="{FF2B5EF4-FFF2-40B4-BE49-F238E27FC236}">
                <a16:creationId xmlns:a16="http://schemas.microsoft.com/office/drawing/2014/main" id="{266F67CE-3B89-44CE-A430-B05399FCBD55}"/>
              </a:ext>
            </a:extLst>
          </p:cNvPr>
          <p:cNvPicPr>
            <a:picLocks noChangeAspect="1"/>
          </p:cNvPicPr>
          <p:nvPr/>
        </p:nvPicPr>
        <p:blipFill>
          <a:blip r:embed="rId3"/>
          <a:stretch>
            <a:fillRect/>
          </a:stretch>
        </p:blipFill>
        <p:spPr>
          <a:xfrm>
            <a:off x="6819967" y="615777"/>
            <a:ext cx="4311859" cy="5749145"/>
          </a:xfrm>
          <a:prstGeom prst="rect">
            <a:avLst/>
          </a:prstGeom>
        </p:spPr>
      </p:pic>
    </p:spTree>
    <p:extLst>
      <p:ext uri="{BB962C8B-B14F-4D97-AF65-F5344CB8AC3E}">
        <p14:creationId xmlns:p14="http://schemas.microsoft.com/office/powerpoint/2010/main" val="3728781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22FEAD2-9D57-4421-BE7F-E5C1D6E0B598}"/>
              </a:ext>
            </a:extLst>
          </p:cNvPr>
          <p:cNvSpPr>
            <a:spLocks noGrp="1"/>
          </p:cNvSpPr>
          <p:nvPr>
            <p:ph idx="1"/>
          </p:nvPr>
        </p:nvSpPr>
        <p:spPr>
          <a:xfrm>
            <a:off x="7245929" y="616226"/>
            <a:ext cx="4073235" cy="4008783"/>
          </a:xfrm>
        </p:spPr>
        <p:txBody>
          <a:bodyPr>
            <a:normAutofit/>
          </a:bodyPr>
          <a:lstStyle/>
          <a:p>
            <a:pPr marL="0" lvl="0" indent="0" algn="ctr" defTabSz="914400">
              <a:lnSpc>
                <a:spcPct val="150000"/>
              </a:lnSpc>
              <a:spcBef>
                <a:spcPts val="0"/>
              </a:spcBef>
              <a:spcAft>
                <a:spcPts val="0"/>
              </a:spcAft>
              <a:buClrTx/>
              <a:buSzTx/>
              <a:buNone/>
            </a:pPr>
            <a:r>
              <a:rPr lang="fr-FR" b="1" i="1" dirty="0">
                <a:solidFill>
                  <a:prstClr val="black"/>
                </a:solidFill>
                <a:latin typeface="Segoe UI Light"/>
              </a:rPr>
              <a:t>Ouvert aux élèves de troisième et </a:t>
            </a:r>
          </a:p>
          <a:p>
            <a:pPr marL="0" lvl="0" indent="0" algn="ctr" defTabSz="914400">
              <a:lnSpc>
                <a:spcPct val="150000"/>
              </a:lnSpc>
              <a:spcBef>
                <a:spcPts val="0"/>
              </a:spcBef>
              <a:spcAft>
                <a:spcPts val="0"/>
              </a:spcAft>
              <a:buClrTx/>
              <a:buSzTx/>
              <a:buNone/>
            </a:pPr>
            <a:r>
              <a:rPr lang="fr-FR" b="1" i="1" dirty="0">
                <a:solidFill>
                  <a:prstClr val="black"/>
                </a:solidFill>
                <a:latin typeface="Segoe UI Light"/>
              </a:rPr>
              <a:t>aux titulaires de CAP, </a:t>
            </a:r>
          </a:p>
          <a:p>
            <a:pPr marL="0" lvl="0" indent="0" algn="ctr" defTabSz="914400">
              <a:lnSpc>
                <a:spcPct val="150000"/>
              </a:lnSpc>
              <a:spcBef>
                <a:spcPts val="0"/>
              </a:spcBef>
              <a:spcAft>
                <a:spcPts val="0"/>
              </a:spcAft>
              <a:buClrTx/>
              <a:buSzTx/>
              <a:buNone/>
            </a:pPr>
            <a:r>
              <a:rPr lang="fr-FR" b="1" i="1" dirty="0">
                <a:solidFill>
                  <a:prstClr val="black"/>
                </a:solidFill>
                <a:latin typeface="Segoe UI Light"/>
              </a:rPr>
              <a:t>le Bac pro TCB </a:t>
            </a:r>
          </a:p>
          <a:p>
            <a:pPr marL="0" lvl="0" indent="0" algn="ctr" defTabSz="914400">
              <a:lnSpc>
                <a:spcPct val="150000"/>
              </a:lnSpc>
              <a:spcBef>
                <a:spcPts val="0"/>
              </a:spcBef>
              <a:spcAft>
                <a:spcPts val="0"/>
              </a:spcAft>
              <a:buClrTx/>
              <a:buSzTx/>
              <a:buNone/>
            </a:pPr>
            <a:r>
              <a:rPr lang="fr-FR" b="1" i="1" dirty="0">
                <a:solidFill>
                  <a:prstClr val="black"/>
                </a:solidFill>
                <a:latin typeface="Segoe UI Light"/>
              </a:rPr>
              <a:t>est un diplôme qualifiant, qui permet d'accéder rapidement au monde du travail</a:t>
            </a:r>
            <a:endParaRPr lang="fr-FR" b="1" i="1" dirty="0">
              <a:solidFill>
                <a:prstClr val="white"/>
              </a:solidFill>
              <a:latin typeface="Segoe UI"/>
            </a:endParaRPr>
          </a:p>
          <a:p>
            <a:endParaRPr lang="fr-FR" dirty="0"/>
          </a:p>
        </p:txBody>
      </p:sp>
      <p:sp>
        <p:nvSpPr>
          <p:cNvPr id="4" name="Espace réservé du texte 3">
            <a:extLst>
              <a:ext uri="{FF2B5EF4-FFF2-40B4-BE49-F238E27FC236}">
                <a16:creationId xmlns:a16="http://schemas.microsoft.com/office/drawing/2014/main" id="{26253E6A-FD8D-424A-9F26-B7747F4DDB53}"/>
              </a:ext>
            </a:extLst>
          </p:cNvPr>
          <p:cNvSpPr>
            <a:spLocks noGrp="1"/>
          </p:cNvSpPr>
          <p:nvPr>
            <p:ph type="body" sz="half" idx="2"/>
          </p:nvPr>
        </p:nvSpPr>
        <p:spPr>
          <a:xfrm>
            <a:off x="872836" y="2863544"/>
            <a:ext cx="6054436" cy="3823854"/>
          </a:xfrm>
        </p:spPr>
        <p:txBody>
          <a:bodyPr>
            <a:normAutofit/>
          </a:bodyPr>
          <a:lstStyle/>
          <a:p>
            <a:pPr>
              <a:lnSpc>
                <a:spcPct val="150000"/>
              </a:lnSpc>
            </a:pPr>
            <a:r>
              <a:rPr lang="fr-FR" sz="2800" b="1" dirty="0"/>
              <a:t>Le technicien constructeur exerce son activité dans les entreprises artisanales ou industrielles, dans les domaines du bâtiment, de l'habitat et de l'environnement.</a:t>
            </a:r>
          </a:p>
        </p:txBody>
      </p:sp>
      <p:pic>
        <p:nvPicPr>
          <p:cNvPr id="6" name="Image 5">
            <a:extLst>
              <a:ext uri="{FF2B5EF4-FFF2-40B4-BE49-F238E27FC236}">
                <a16:creationId xmlns:a16="http://schemas.microsoft.com/office/drawing/2014/main" id="{FE2DFDE8-33DC-45D4-AD9A-F87256496F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200" y="639889"/>
            <a:ext cx="2964873" cy="2223655"/>
          </a:xfrm>
          <a:prstGeom prst="rect">
            <a:avLst/>
          </a:prstGeom>
        </p:spPr>
      </p:pic>
      <p:pic>
        <p:nvPicPr>
          <p:cNvPr id="2" name="Image 1">
            <a:extLst>
              <a:ext uri="{FF2B5EF4-FFF2-40B4-BE49-F238E27FC236}">
                <a16:creationId xmlns:a16="http://schemas.microsoft.com/office/drawing/2014/main" id="{9C082768-A65B-4C92-BE12-64D638F59C50}"/>
              </a:ext>
            </a:extLst>
          </p:cNvPr>
          <p:cNvPicPr>
            <a:picLocks noChangeAspect="1"/>
          </p:cNvPicPr>
          <p:nvPr/>
        </p:nvPicPr>
        <p:blipFill rotWithShape="1">
          <a:blip r:embed="rId3"/>
          <a:srcRect l="12718" t="16233" r="28912" b="5700"/>
          <a:stretch/>
        </p:blipFill>
        <p:spPr>
          <a:xfrm>
            <a:off x="7023651" y="4306325"/>
            <a:ext cx="2584175" cy="1944146"/>
          </a:xfrm>
          <a:prstGeom prst="rect">
            <a:avLst/>
          </a:prstGeom>
        </p:spPr>
      </p:pic>
    </p:spTree>
    <p:extLst>
      <p:ext uri="{BB962C8B-B14F-4D97-AF65-F5344CB8AC3E}">
        <p14:creationId xmlns:p14="http://schemas.microsoft.com/office/powerpoint/2010/main" val="12857688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7E27F1-6E63-448D-BBD7-CB25937D0E3C}"/>
              </a:ext>
            </a:extLst>
          </p:cNvPr>
          <p:cNvSpPr>
            <a:spLocks noGrp="1"/>
          </p:cNvSpPr>
          <p:nvPr>
            <p:ph type="title"/>
          </p:nvPr>
        </p:nvSpPr>
        <p:spPr>
          <a:xfrm>
            <a:off x="1295402" y="681496"/>
            <a:ext cx="9601196" cy="1303867"/>
          </a:xfrm>
        </p:spPr>
        <p:txBody>
          <a:bodyPr/>
          <a:lstStyle/>
          <a:p>
            <a:r>
              <a:rPr lang="fr-FR" b="1" dirty="0">
                <a:solidFill>
                  <a:srgbClr val="00B050"/>
                </a:solidFill>
              </a:rPr>
              <a:t>COMPETENCES PARTICULIERES</a:t>
            </a:r>
          </a:p>
        </p:txBody>
      </p:sp>
      <p:pic>
        <p:nvPicPr>
          <p:cNvPr id="4" name="Image 3">
            <a:extLst>
              <a:ext uri="{FF2B5EF4-FFF2-40B4-BE49-F238E27FC236}">
                <a16:creationId xmlns:a16="http://schemas.microsoft.com/office/drawing/2014/main" id="{DD88C80A-7A17-4BDB-B894-F165E8935C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041" y="2546575"/>
            <a:ext cx="5796747" cy="3173741"/>
          </a:xfrm>
          <a:prstGeom prst="rect">
            <a:avLst/>
          </a:prstGeom>
          <a:gradFill flip="none" rotWithShape="1">
            <a:gsLst>
              <a:gs pos="0">
                <a:srgbClr val="CEB966">
                  <a:shade val="30000"/>
                  <a:satMod val="115000"/>
                </a:srgbClr>
              </a:gs>
              <a:gs pos="50000">
                <a:srgbClr val="CEB966">
                  <a:shade val="67500"/>
                  <a:satMod val="115000"/>
                </a:srgbClr>
              </a:gs>
              <a:gs pos="100000">
                <a:srgbClr val="CEB966">
                  <a:shade val="100000"/>
                  <a:satMod val="115000"/>
                </a:srgbClr>
              </a:gs>
            </a:gsLst>
            <a:lin ang="10800000" scaled="1"/>
            <a:tileRect/>
          </a:gradFill>
          <a:ln>
            <a:solidFill>
              <a:srgbClr val="000000"/>
            </a:solidFill>
          </a:ln>
        </p:spPr>
      </p:pic>
      <p:sp>
        <p:nvSpPr>
          <p:cNvPr id="3" name="Espace réservé du contenu 2">
            <a:extLst>
              <a:ext uri="{FF2B5EF4-FFF2-40B4-BE49-F238E27FC236}">
                <a16:creationId xmlns:a16="http://schemas.microsoft.com/office/drawing/2014/main" id="{3C481A55-D109-475E-81D7-4F655CC45260}"/>
              </a:ext>
            </a:extLst>
          </p:cNvPr>
          <p:cNvSpPr>
            <a:spLocks noGrp="1"/>
          </p:cNvSpPr>
          <p:nvPr>
            <p:ph idx="1"/>
          </p:nvPr>
        </p:nvSpPr>
        <p:spPr>
          <a:xfrm>
            <a:off x="3806456" y="1850065"/>
            <a:ext cx="7740503" cy="4326439"/>
          </a:xfrm>
          <a:solidFill>
            <a:schemeClr val="bg1"/>
          </a:solidFill>
        </p:spPr>
        <p:txBody>
          <a:bodyPr>
            <a:normAutofit fontScale="92500" lnSpcReduction="10000"/>
          </a:bodyPr>
          <a:lstStyle/>
          <a:p>
            <a:r>
              <a:rPr lang="fr-FR" sz="2800" b="1" dirty="0"/>
              <a:t>Le constructeur bois est un adroit travailleur manuel. </a:t>
            </a:r>
          </a:p>
          <a:p>
            <a:r>
              <a:rPr lang="fr-FR" sz="2800" b="1" dirty="0"/>
              <a:t>Il ne craint pas le travail en hauteur et n'a pas le vertige.</a:t>
            </a:r>
          </a:p>
          <a:p>
            <a:r>
              <a:rPr lang="fr-FR" sz="2800" b="1" dirty="0"/>
              <a:t>Goût pour le dessin; </a:t>
            </a:r>
          </a:p>
          <a:p>
            <a:r>
              <a:rPr lang="fr-FR" sz="2800" b="1" dirty="0"/>
              <a:t>Sens de la vision dans l'espace; </a:t>
            </a:r>
          </a:p>
          <a:p>
            <a:r>
              <a:rPr lang="fr-FR" sz="2800" b="1" dirty="0"/>
              <a:t>Sens de l'équilibre; </a:t>
            </a:r>
          </a:p>
          <a:p>
            <a:r>
              <a:rPr lang="fr-FR" sz="2800" b="1" dirty="0"/>
              <a:t>Bonne maîtrise de la géométrie; </a:t>
            </a:r>
          </a:p>
          <a:p>
            <a:r>
              <a:rPr lang="fr-FR" sz="2800" b="1" dirty="0"/>
              <a:t>Certaine dextérité</a:t>
            </a:r>
          </a:p>
        </p:txBody>
      </p:sp>
    </p:spTree>
    <p:extLst>
      <p:ext uri="{BB962C8B-B14F-4D97-AF65-F5344CB8AC3E}">
        <p14:creationId xmlns:p14="http://schemas.microsoft.com/office/powerpoint/2010/main" val="19615384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0F730C71-6738-49A5-AC28-04445ACCC1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189" y="2906416"/>
            <a:ext cx="5043697" cy="3345109"/>
          </a:xfrm>
          <a:prstGeom prst="rect">
            <a:avLst/>
          </a:prstGeom>
          <a:gradFill flip="none" rotWithShape="1">
            <a:gsLst>
              <a:gs pos="0">
                <a:srgbClr val="CEB966">
                  <a:shade val="30000"/>
                  <a:satMod val="115000"/>
                </a:srgbClr>
              </a:gs>
              <a:gs pos="50000">
                <a:srgbClr val="CEB966">
                  <a:shade val="67500"/>
                  <a:satMod val="115000"/>
                </a:srgbClr>
              </a:gs>
              <a:gs pos="100000">
                <a:srgbClr val="CEB966">
                  <a:shade val="100000"/>
                  <a:satMod val="115000"/>
                </a:srgbClr>
              </a:gs>
            </a:gsLst>
            <a:lin ang="10800000" scaled="1"/>
            <a:tileRect/>
          </a:gradFill>
          <a:ln>
            <a:solidFill>
              <a:srgbClr val="000000"/>
            </a:solidFill>
          </a:ln>
        </p:spPr>
      </p:pic>
      <p:sp>
        <p:nvSpPr>
          <p:cNvPr id="2" name="Titre 1">
            <a:extLst>
              <a:ext uri="{FF2B5EF4-FFF2-40B4-BE49-F238E27FC236}">
                <a16:creationId xmlns:a16="http://schemas.microsoft.com/office/drawing/2014/main" id="{9C8B80D1-0892-46CC-826D-AAEF3EF1291B}"/>
              </a:ext>
            </a:extLst>
          </p:cNvPr>
          <p:cNvSpPr>
            <a:spLocks noGrp="1"/>
          </p:cNvSpPr>
          <p:nvPr>
            <p:ph type="title"/>
          </p:nvPr>
        </p:nvSpPr>
        <p:spPr>
          <a:xfrm>
            <a:off x="879446" y="1039674"/>
            <a:ext cx="3718455" cy="1778003"/>
          </a:xfrm>
        </p:spPr>
        <p:txBody>
          <a:bodyPr>
            <a:normAutofit/>
          </a:bodyPr>
          <a:lstStyle/>
          <a:p>
            <a:r>
              <a:rPr lang="fr-FR" sz="3200" b="1" dirty="0">
                <a:solidFill>
                  <a:srgbClr val="00B050"/>
                </a:solidFill>
              </a:rPr>
              <a:t>ORGANISATION </a:t>
            </a:r>
            <a:br>
              <a:rPr lang="fr-FR" sz="3200" b="1" dirty="0">
                <a:solidFill>
                  <a:srgbClr val="00B050"/>
                </a:solidFill>
              </a:rPr>
            </a:br>
            <a:r>
              <a:rPr lang="fr-FR" sz="3200" b="1" dirty="0">
                <a:solidFill>
                  <a:srgbClr val="00B050"/>
                </a:solidFill>
              </a:rPr>
              <a:t>DU</a:t>
            </a:r>
            <a:br>
              <a:rPr lang="fr-FR" sz="3200" b="1" dirty="0">
                <a:solidFill>
                  <a:srgbClr val="00B050"/>
                </a:solidFill>
              </a:rPr>
            </a:br>
            <a:r>
              <a:rPr lang="fr-FR" sz="3200" b="1" dirty="0">
                <a:solidFill>
                  <a:srgbClr val="00B050"/>
                </a:solidFill>
              </a:rPr>
              <a:t> BAC PRO TCB</a:t>
            </a:r>
          </a:p>
        </p:txBody>
      </p:sp>
      <p:sp>
        <p:nvSpPr>
          <p:cNvPr id="4" name="Espace réservé du texte 3">
            <a:extLst>
              <a:ext uri="{FF2B5EF4-FFF2-40B4-BE49-F238E27FC236}">
                <a16:creationId xmlns:a16="http://schemas.microsoft.com/office/drawing/2014/main" id="{362285A4-CEB5-4371-8B1E-81EC5DE95935}"/>
              </a:ext>
            </a:extLst>
          </p:cNvPr>
          <p:cNvSpPr>
            <a:spLocks noGrp="1"/>
          </p:cNvSpPr>
          <p:nvPr>
            <p:ph type="body" sz="half" idx="2"/>
          </p:nvPr>
        </p:nvSpPr>
        <p:spPr>
          <a:xfrm>
            <a:off x="3025348" y="3068125"/>
            <a:ext cx="2852934" cy="3165823"/>
          </a:xfrm>
        </p:spPr>
        <p:txBody>
          <a:bodyPr>
            <a:normAutofit fontScale="92500" lnSpcReduction="20000"/>
          </a:bodyPr>
          <a:lstStyle/>
          <a:p>
            <a:pPr>
              <a:lnSpc>
                <a:spcPct val="150000"/>
              </a:lnSpc>
            </a:pPr>
            <a:r>
              <a:rPr lang="fr-FR" sz="2300" b="1" dirty="0">
                <a:solidFill>
                  <a:srgbClr val="FF0000"/>
                </a:solidFill>
                <a:latin typeface="Verdana" panose="020B0604030504040204" pitchFamily="34" charset="0"/>
                <a:ea typeface="Times New Roman" panose="02020603050405020304" pitchFamily="18" charset="0"/>
                <a:cs typeface="Times New Roman" panose="02020603050405020304" pitchFamily="18" charset="0"/>
              </a:rPr>
              <a:t>La formation dure </a:t>
            </a:r>
          </a:p>
          <a:p>
            <a:pPr>
              <a:lnSpc>
                <a:spcPct val="150000"/>
              </a:lnSpc>
            </a:pPr>
            <a:r>
              <a:rPr lang="fr-FR" sz="2300" b="1" dirty="0">
                <a:solidFill>
                  <a:srgbClr val="FF0000"/>
                </a:solidFill>
                <a:latin typeface="Verdana" panose="020B0604030504040204" pitchFamily="34" charset="0"/>
                <a:ea typeface="Times New Roman" panose="02020603050405020304" pitchFamily="18" charset="0"/>
                <a:cs typeface="Times New Roman" panose="02020603050405020304" pitchFamily="18" charset="0"/>
              </a:rPr>
              <a:t>trois ans </a:t>
            </a:r>
          </a:p>
          <a:p>
            <a:pPr>
              <a:lnSpc>
                <a:spcPct val="150000"/>
              </a:lnSpc>
            </a:pPr>
            <a:r>
              <a:rPr lang="fr-FR" sz="2300" dirty="0">
                <a:solidFill>
                  <a:srgbClr val="FF0000"/>
                </a:solidFill>
                <a:latin typeface="Verdana" panose="020B0604030504040204" pitchFamily="34" charset="0"/>
                <a:ea typeface="Times New Roman" panose="02020603050405020304" pitchFamily="18" charset="0"/>
                <a:cs typeface="Times New Roman" panose="02020603050405020304" pitchFamily="18" charset="0"/>
              </a:rPr>
              <a:t>dont </a:t>
            </a:r>
          </a:p>
          <a:p>
            <a:pPr>
              <a:lnSpc>
                <a:spcPct val="150000"/>
              </a:lnSpc>
            </a:pPr>
            <a:r>
              <a:rPr lang="fr-FR" sz="2300" b="1" dirty="0">
                <a:solidFill>
                  <a:srgbClr val="FF0000"/>
                </a:solidFill>
                <a:latin typeface="Verdana" panose="020B0604030504040204" pitchFamily="34" charset="0"/>
                <a:ea typeface="Times New Roman" panose="02020603050405020304" pitchFamily="18" charset="0"/>
                <a:cs typeface="Times New Roman" panose="02020603050405020304" pitchFamily="18" charset="0"/>
              </a:rPr>
              <a:t>22 semaines</a:t>
            </a:r>
          </a:p>
          <a:p>
            <a:pPr>
              <a:lnSpc>
                <a:spcPct val="150000"/>
              </a:lnSpc>
            </a:pPr>
            <a:r>
              <a:rPr lang="fr-FR" sz="2300" b="1" dirty="0">
                <a:solidFill>
                  <a:srgbClr val="FF0000"/>
                </a:solidFill>
                <a:latin typeface="Verdana" panose="020B0604030504040204" pitchFamily="34" charset="0"/>
                <a:ea typeface="Times New Roman" panose="02020603050405020304" pitchFamily="18" charset="0"/>
                <a:cs typeface="Times New Roman" panose="02020603050405020304" pitchFamily="18" charset="0"/>
              </a:rPr>
              <a:t>en entreprise</a:t>
            </a:r>
            <a:r>
              <a:rPr lang="fr-FR" sz="2300" dirty="0">
                <a:solidFill>
                  <a:srgbClr val="FF0000"/>
                </a:solidFill>
                <a:latin typeface="Verdana" panose="020B0604030504040204" pitchFamily="34" charset="0"/>
                <a:ea typeface="Times New Roman" panose="02020603050405020304" pitchFamily="18" charset="0"/>
                <a:cs typeface="Times New Roman" panose="02020603050405020304" pitchFamily="18" charset="0"/>
              </a:rPr>
              <a:t>.</a:t>
            </a:r>
            <a:endParaRPr lang="fr-FR" dirty="0">
              <a:solidFill>
                <a:srgbClr val="FF0000"/>
              </a:solidFill>
            </a:endParaRPr>
          </a:p>
        </p:txBody>
      </p:sp>
      <p:pic>
        <p:nvPicPr>
          <p:cNvPr id="5" name="Image 4">
            <a:extLst>
              <a:ext uri="{FF2B5EF4-FFF2-40B4-BE49-F238E27FC236}">
                <a16:creationId xmlns:a16="http://schemas.microsoft.com/office/drawing/2014/main" id="{4C160899-8B99-40E3-AF83-2D5DDABDFC97}"/>
              </a:ext>
            </a:extLst>
          </p:cNvPr>
          <p:cNvPicPr>
            <a:picLocks noChangeAspect="1"/>
          </p:cNvPicPr>
          <p:nvPr/>
        </p:nvPicPr>
        <p:blipFill rotWithShape="1">
          <a:blip r:embed="rId3"/>
          <a:srcRect b="43020"/>
          <a:stretch/>
        </p:blipFill>
        <p:spPr>
          <a:xfrm>
            <a:off x="8189844" y="638658"/>
            <a:ext cx="1823046" cy="5612868"/>
          </a:xfrm>
          <a:prstGeom prst="rect">
            <a:avLst/>
          </a:prstGeom>
        </p:spPr>
      </p:pic>
      <p:pic>
        <p:nvPicPr>
          <p:cNvPr id="7" name="Image 6">
            <a:extLst>
              <a:ext uri="{FF2B5EF4-FFF2-40B4-BE49-F238E27FC236}">
                <a16:creationId xmlns:a16="http://schemas.microsoft.com/office/drawing/2014/main" id="{35BFD3E2-62E7-4A79-8F5A-19A955EE86C6}"/>
              </a:ext>
            </a:extLst>
          </p:cNvPr>
          <p:cNvPicPr>
            <a:picLocks noChangeAspect="1"/>
          </p:cNvPicPr>
          <p:nvPr/>
        </p:nvPicPr>
        <p:blipFill rotWithShape="1">
          <a:blip r:embed="rId4"/>
          <a:srcRect t="56922"/>
          <a:stretch/>
        </p:blipFill>
        <p:spPr>
          <a:xfrm>
            <a:off x="9960034" y="2358887"/>
            <a:ext cx="1657059" cy="3846532"/>
          </a:xfrm>
          <a:prstGeom prst="rect">
            <a:avLst/>
          </a:prstGeom>
        </p:spPr>
      </p:pic>
      <p:sp>
        <p:nvSpPr>
          <p:cNvPr id="8" name="Rectangle 7">
            <a:extLst>
              <a:ext uri="{FF2B5EF4-FFF2-40B4-BE49-F238E27FC236}">
                <a16:creationId xmlns:a16="http://schemas.microsoft.com/office/drawing/2014/main" id="{6CD62EAF-2EE5-4798-99BF-BB4E18EDA4F1}"/>
              </a:ext>
            </a:extLst>
          </p:cNvPr>
          <p:cNvSpPr/>
          <p:nvPr/>
        </p:nvSpPr>
        <p:spPr>
          <a:xfrm>
            <a:off x="5450244" y="1039674"/>
            <a:ext cx="2852934" cy="1569660"/>
          </a:xfrm>
          <a:prstGeom prst="rect">
            <a:avLst/>
          </a:prstGeom>
        </p:spPr>
        <p:txBody>
          <a:bodyPr wrap="square">
            <a:spAutoFit/>
          </a:bodyPr>
          <a:lstStyle/>
          <a:p>
            <a:pPr lvl="0" algn="ctr" defTabSz="914400">
              <a:spcBef>
                <a:spcPts val="576"/>
              </a:spcBef>
              <a:spcAft>
                <a:spcPts val="1200"/>
              </a:spcAft>
              <a:defRPr/>
            </a:pPr>
            <a:r>
              <a:rPr lang="fr-FR" sz="2400" b="1" i="1" dirty="0">
                <a:latin typeface="Verdana" panose="020B0604030504040204" pitchFamily="34" charset="0"/>
                <a:ea typeface="Times New Roman" panose="02020603050405020304" pitchFamily="18" charset="0"/>
                <a:cs typeface="Times New Roman" panose="02020603050405020304" pitchFamily="18" charset="0"/>
              </a:rPr>
              <a:t>Au programme des enseignements professionnels:</a:t>
            </a:r>
          </a:p>
        </p:txBody>
      </p:sp>
      <p:pic>
        <p:nvPicPr>
          <p:cNvPr id="9" name="Image 8">
            <a:extLst>
              <a:ext uri="{FF2B5EF4-FFF2-40B4-BE49-F238E27FC236}">
                <a16:creationId xmlns:a16="http://schemas.microsoft.com/office/drawing/2014/main" id="{B40D272C-6302-470A-8A12-BEAA3D7392CD}"/>
              </a:ext>
            </a:extLst>
          </p:cNvPr>
          <p:cNvPicPr>
            <a:picLocks noChangeAspect="1"/>
          </p:cNvPicPr>
          <p:nvPr/>
        </p:nvPicPr>
        <p:blipFill rotWithShape="1">
          <a:blip r:embed="rId5"/>
          <a:srcRect l="24815" t="11207" r="26086" b="11691"/>
          <a:stretch/>
        </p:blipFill>
        <p:spPr>
          <a:xfrm>
            <a:off x="5870106" y="3405904"/>
            <a:ext cx="2319738" cy="2049051"/>
          </a:xfrm>
          <a:prstGeom prst="rect">
            <a:avLst/>
          </a:prstGeom>
        </p:spPr>
      </p:pic>
    </p:spTree>
    <p:extLst>
      <p:ext uri="{BB962C8B-B14F-4D97-AF65-F5344CB8AC3E}">
        <p14:creationId xmlns:p14="http://schemas.microsoft.com/office/powerpoint/2010/main" val="994041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835770-1958-4DE4-9D22-0794FCF0B645}"/>
              </a:ext>
            </a:extLst>
          </p:cNvPr>
          <p:cNvSpPr>
            <a:spLocks noGrp="1"/>
          </p:cNvSpPr>
          <p:nvPr>
            <p:ph type="title"/>
          </p:nvPr>
        </p:nvSpPr>
        <p:spPr/>
        <p:txBody>
          <a:bodyPr/>
          <a:lstStyle/>
          <a:p>
            <a:endParaRPr lang="fr-FR" dirty="0"/>
          </a:p>
        </p:txBody>
      </p:sp>
      <p:sp>
        <p:nvSpPr>
          <p:cNvPr id="5" name="Espace réservé du texte 4">
            <a:extLst>
              <a:ext uri="{FF2B5EF4-FFF2-40B4-BE49-F238E27FC236}">
                <a16:creationId xmlns:a16="http://schemas.microsoft.com/office/drawing/2014/main" id="{48A5AB55-2662-417D-B7E9-A2E41981A7D8}"/>
              </a:ext>
            </a:extLst>
          </p:cNvPr>
          <p:cNvSpPr>
            <a:spLocks noGrp="1"/>
          </p:cNvSpPr>
          <p:nvPr>
            <p:ph type="body" sz="quarter" idx="3"/>
          </p:nvPr>
        </p:nvSpPr>
        <p:spPr/>
        <p:txBody>
          <a:bodyPr/>
          <a:lstStyle/>
          <a:p>
            <a:endParaRPr lang="fr-FR"/>
          </a:p>
        </p:txBody>
      </p:sp>
      <p:graphicFrame>
        <p:nvGraphicFramePr>
          <p:cNvPr id="7" name="Espace réservé du contenu 6">
            <a:extLst>
              <a:ext uri="{FF2B5EF4-FFF2-40B4-BE49-F238E27FC236}">
                <a16:creationId xmlns:a16="http://schemas.microsoft.com/office/drawing/2014/main" id="{74BC8A62-87A6-4CC4-9ECC-24E2C515015D}"/>
              </a:ext>
            </a:extLst>
          </p:cNvPr>
          <p:cNvGraphicFramePr>
            <a:graphicFrameLocks noGrp="1"/>
          </p:cNvGraphicFramePr>
          <p:nvPr>
            <p:ph sz="quarter" idx="4"/>
            <p:extLst>
              <p:ext uri="{D42A27DB-BD31-4B8C-83A1-F6EECF244321}">
                <p14:modId xmlns:p14="http://schemas.microsoft.com/office/powerpoint/2010/main" val="1172379895"/>
              </p:ext>
            </p:extLst>
          </p:nvPr>
        </p:nvGraphicFramePr>
        <p:xfrm>
          <a:off x="636104" y="622852"/>
          <a:ext cx="10933044" cy="5618922"/>
        </p:xfrm>
        <a:graphic>
          <a:graphicData uri="http://schemas.openxmlformats.org/drawingml/2006/table">
            <a:tbl>
              <a:tblPr firstRow="1" bandRow="1">
                <a:tableStyleId>{7DF18680-E054-41AD-8BC1-D1AEF772440D}</a:tableStyleId>
              </a:tblPr>
              <a:tblGrid>
                <a:gridCol w="4626834">
                  <a:extLst>
                    <a:ext uri="{9D8B030D-6E8A-4147-A177-3AD203B41FA5}">
                      <a16:colId xmlns:a16="http://schemas.microsoft.com/office/drawing/2014/main" val="2868804940"/>
                    </a:ext>
                  </a:extLst>
                </a:gridCol>
                <a:gridCol w="6306210">
                  <a:extLst>
                    <a:ext uri="{9D8B030D-6E8A-4147-A177-3AD203B41FA5}">
                      <a16:colId xmlns:a16="http://schemas.microsoft.com/office/drawing/2014/main" val="654473081"/>
                    </a:ext>
                  </a:extLst>
                </a:gridCol>
              </a:tblGrid>
              <a:tr h="1270365">
                <a:tc>
                  <a:txBody>
                    <a:bodyPr/>
                    <a:lstStyle/>
                    <a:p>
                      <a:pPr marL="0" marR="0" lvl="0" indent="0" algn="ctr" defTabSz="914400" rtl="0" eaLnBrk="1" fontAlgn="auto" latinLnBrk="0" hangingPunct="1">
                        <a:lnSpc>
                          <a:spcPct val="100000"/>
                        </a:lnSpc>
                        <a:spcBef>
                          <a:spcPts val="576"/>
                        </a:spcBef>
                        <a:spcAft>
                          <a:spcPts val="1200"/>
                        </a:spcAft>
                        <a:buClrTx/>
                        <a:buSzTx/>
                        <a:buFont typeface="Arial"/>
                        <a:buNone/>
                        <a:tabLst/>
                        <a:defRPr/>
                      </a:pPr>
                      <a:r>
                        <a:rPr kumimoji="0" lang="fr-FR" sz="2400" b="1" i="1" u="none" strike="noStrike" kern="1200" cap="none" spc="0" normalizeH="0" baseline="0" noProof="0" dirty="0">
                          <a:ln>
                            <a:noFill/>
                          </a:ln>
                          <a:solidFill>
                            <a:schemeClr val="bg1"/>
                          </a:solidFill>
                          <a:effectLst/>
                          <a:uLnTx/>
                          <a:uFillTx/>
                          <a:latin typeface="Verdana" panose="020B0604030504040204" pitchFamily="34" charset="0"/>
                          <a:ea typeface="Times New Roman" panose="02020603050405020304" pitchFamily="18" charset="0"/>
                          <a:cs typeface="Times New Roman" panose="02020603050405020304" pitchFamily="18" charset="0"/>
                        </a:rPr>
                        <a:t>Au programme des enseignements professionnels:</a:t>
                      </a:r>
                    </a:p>
                  </a:txBody>
                  <a:tcPr/>
                </a:tc>
                <a:tc>
                  <a:txBody>
                    <a:bodyPr/>
                    <a:lstStyle/>
                    <a:p>
                      <a:pPr algn="ctr"/>
                      <a:endParaRPr lang="fr-FR" sz="2400" i="1" dirty="0">
                        <a:latin typeface="Verdana" panose="020B0604030504040204" pitchFamily="34" charset="0"/>
                        <a:ea typeface="Verdana" panose="020B0604030504040204" pitchFamily="34" charset="0"/>
                      </a:endParaRPr>
                    </a:p>
                    <a:p>
                      <a:pPr algn="ctr"/>
                      <a:r>
                        <a:rPr lang="fr-FR" sz="2400" i="1" dirty="0">
                          <a:latin typeface="Verdana" panose="020B0604030504040204" pitchFamily="34" charset="0"/>
                          <a:ea typeface="Verdana" panose="020B0604030504040204" pitchFamily="34" charset="0"/>
                        </a:rPr>
                        <a:t>Travaux  des élèves</a:t>
                      </a:r>
                    </a:p>
                  </a:txBody>
                  <a:tcPr/>
                </a:tc>
                <a:extLst>
                  <a:ext uri="{0D108BD9-81ED-4DB2-BD59-A6C34878D82A}">
                    <a16:rowId xmlns:a16="http://schemas.microsoft.com/office/drawing/2014/main" val="568709702"/>
                  </a:ext>
                </a:extLst>
              </a:tr>
              <a:tr h="1026064">
                <a:tc>
                  <a:txBody>
                    <a:bodyPr/>
                    <a:lstStyle/>
                    <a:p>
                      <a:pPr marL="342900" marR="0" lvl="0" indent="-342900" algn="just" defTabSz="914400" rtl="0" eaLnBrk="1" fontAlgn="auto" latinLnBrk="0" hangingPunct="1">
                        <a:lnSpc>
                          <a:spcPct val="100000"/>
                        </a:lnSpc>
                        <a:spcBef>
                          <a:spcPts val="575"/>
                        </a:spcBef>
                        <a:spcAft>
                          <a:spcPts val="1200"/>
                        </a:spcAft>
                        <a:buClrTx/>
                        <a:buSzTx/>
                        <a:buFont typeface="Arial" panose="020B0604020202020204" pitchFamily="34" charset="0"/>
                        <a:buChar char="•"/>
                        <a:tabLst/>
                        <a:defRPr/>
                      </a:pPr>
                      <a:r>
                        <a:rPr kumimoji="0" lang="fr-FR" sz="1900" b="1" i="1" u="none" strike="noStrike" kern="1200" cap="none" spc="0" normalizeH="0" baseline="0" noProof="0" dirty="0">
                          <a:ln>
                            <a:noFill/>
                          </a:ln>
                          <a:solidFill>
                            <a:prstClr val="black">
                              <a:lumMod val="95000"/>
                              <a:lumOff val="5000"/>
                            </a:prstClr>
                          </a:solidFill>
                          <a:effectLst/>
                          <a:uLnTx/>
                          <a:uFillTx/>
                          <a:latin typeface="Arial"/>
                          <a:ea typeface="Times New Roman"/>
                          <a:cs typeface="+mn-cs"/>
                        </a:rPr>
                        <a:t>analyse technique d'un ouvrage, c’est-à-dire savoir déchiffrer une fiche technique:</a:t>
                      </a:r>
                      <a:endParaRPr kumimoji="0" lang="fr-FR" sz="2400" b="0" i="0" u="none" strike="noStrike" kern="1200" cap="none" spc="0" normalizeH="0" baseline="0" noProof="0" dirty="0">
                        <a:ln>
                          <a:noFill/>
                        </a:ln>
                        <a:solidFill>
                          <a:prstClr val="black">
                            <a:lumMod val="85000"/>
                            <a:lumOff val="15000"/>
                          </a:prstClr>
                        </a:solidFill>
                        <a:effectLst/>
                        <a:uLnTx/>
                        <a:uFillTx/>
                        <a:latin typeface="+mn-lt"/>
                        <a:ea typeface="+mn-ea"/>
                        <a:cs typeface="+mn-cs"/>
                      </a:endParaRPr>
                    </a:p>
                  </a:txBody>
                  <a:tcPr/>
                </a:tc>
                <a:tc>
                  <a:txBody>
                    <a:bodyPr/>
                    <a:lstStyle/>
                    <a:p>
                      <a:pPr marL="0" marR="0" lvl="0" indent="0" algn="just" defTabSz="914400" rtl="0" eaLnBrk="1" fontAlgn="auto" latinLnBrk="0" hangingPunct="1">
                        <a:lnSpc>
                          <a:spcPct val="150000"/>
                        </a:lnSpc>
                        <a:spcBef>
                          <a:spcPts val="575"/>
                        </a:spcBef>
                        <a:spcAft>
                          <a:spcPts val="1200"/>
                        </a:spcAft>
                        <a:buClrTx/>
                        <a:buSzTx/>
                        <a:buFont typeface="Arial"/>
                        <a:buNone/>
                        <a:tabLst/>
                        <a:defRPr/>
                      </a:pPr>
                      <a:r>
                        <a:rPr kumimoji="0" lang="fr-FR" sz="1900" b="1" i="1" u="none" strike="noStrike" kern="1200" cap="none" spc="0" normalizeH="0" baseline="0" noProof="0" dirty="0">
                          <a:ln>
                            <a:noFill/>
                          </a:ln>
                          <a:solidFill>
                            <a:srgbClr val="0070C0"/>
                          </a:solidFill>
                          <a:effectLst/>
                          <a:uLnTx/>
                          <a:uFillTx/>
                          <a:latin typeface="Arial"/>
                          <a:ea typeface="Times New Roman"/>
                          <a:cs typeface="+mn-cs"/>
                        </a:rPr>
                        <a:t>fiche de débit (quantité de bois, longueur, etc….) et plans</a:t>
                      </a:r>
                    </a:p>
                  </a:txBody>
                  <a:tcPr/>
                </a:tc>
                <a:extLst>
                  <a:ext uri="{0D108BD9-81ED-4DB2-BD59-A6C34878D82A}">
                    <a16:rowId xmlns:a16="http://schemas.microsoft.com/office/drawing/2014/main" val="2730805352"/>
                  </a:ext>
                </a:extLst>
              </a:tr>
              <a:tr h="716617">
                <a:tc>
                  <a:txBody>
                    <a:bodyPr/>
                    <a:lstStyle/>
                    <a:p>
                      <a:pPr marL="342900" marR="0" lvl="0" indent="-342900" algn="l" defTabSz="457200" rtl="0" eaLnBrk="1" fontAlgn="auto" latinLnBrk="0" hangingPunct="1">
                        <a:lnSpc>
                          <a:spcPct val="100000"/>
                        </a:lnSpc>
                        <a:spcBef>
                          <a:spcPct val="20000"/>
                        </a:spcBef>
                        <a:spcAft>
                          <a:spcPts val="600"/>
                        </a:spcAft>
                        <a:buClr>
                          <a:srgbClr val="83992A"/>
                        </a:buClr>
                        <a:buSzPct val="115000"/>
                        <a:buFont typeface="Arial" panose="020B0604020202020204" pitchFamily="34" charset="0"/>
                        <a:buChar char="•"/>
                        <a:tabLst/>
                        <a:defRPr/>
                      </a:pPr>
                      <a:r>
                        <a:rPr kumimoji="0" lang="fr-FR" sz="1900" b="1" i="1" u="none" strike="noStrike" kern="1200" cap="none" spc="0" normalizeH="0" baseline="0" noProof="0" dirty="0">
                          <a:ln>
                            <a:noFill/>
                          </a:ln>
                          <a:solidFill>
                            <a:prstClr val="black">
                              <a:lumMod val="95000"/>
                              <a:lumOff val="5000"/>
                            </a:prstClr>
                          </a:solidFill>
                          <a:effectLst/>
                          <a:uLnTx/>
                          <a:uFillTx/>
                          <a:latin typeface="Arial"/>
                          <a:ea typeface="Times New Roman"/>
                          <a:cs typeface="+mn-cs"/>
                        </a:rPr>
                        <a:t>Préparation d'une fabrication et d'une mise en œuvre sur chantier:</a:t>
                      </a:r>
                      <a:endParaRPr lang="fr-FR" dirty="0"/>
                    </a:p>
                  </a:txBody>
                  <a:tcPr/>
                </a:tc>
                <a:tc>
                  <a:txBody>
                    <a:bodyPr/>
                    <a:lstStyle/>
                    <a:p>
                      <a:pPr marL="0" marR="0" lvl="0" indent="0" algn="l" defTabSz="457200" rtl="0" eaLnBrk="1" fontAlgn="auto" latinLnBrk="0" hangingPunct="1">
                        <a:lnSpc>
                          <a:spcPct val="100000"/>
                        </a:lnSpc>
                        <a:spcBef>
                          <a:spcPct val="20000"/>
                        </a:spcBef>
                        <a:spcAft>
                          <a:spcPts val="600"/>
                        </a:spcAft>
                        <a:buClr>
                          <a:srgbClr val="83992A"/>
                        </a:buClr>
                        <a:buSzPct val="115000"/>
                        <a:buFont typeface="Arial"/>
                        <a:buNone/>
                        <a:tabLst/>
                        <a:defRPr/>
                      </a:pPr>
                      <a:r>
                        <a:rPr kumimoji="0" lang="fr-FR" sz="1900" b="1" i="1" u="none" strike="noStrike" kern="1200" cap="none" spc="0" normalizeH="0" baseline="0" noProof="0" dirty="0">
                          <a:ln>
                            <a:noFill/>
                          </a:ln>
                          <a:solidFill>
                            <a:srgbClr val="0070C0"/>
                          </a:solidFill>
                          <a:effectLst/>
                          <a:uLnTx/>
                          <a:uFillTx/>
                          <a:latin typeface="Arial"/>
                          <a:ea typeface="Times New Roman"/>
                          <a:cs typeface="+mn-cs"/>
                        </a:rPr>
                        <a:t>plan et préparation des outils électriques  et le bois à décharger</a:t>
                      </a:r>
                    </a:p>
                  </a:txBody>
                  <a:tcPr/>
                </a:tc>
                <a:extLst>
                  <a:ext uri="{0D108BD9-81ED-4DB2-BD59-A6C34878D82A}">
                    <a16:rowId xmlns:a16="http://schemas.microsoft.com/office/drawing/2014/main" val="4216058043"/>
                  </a:ext>
                </a:extLst>
              </a:tr>
              <a:tr h="1335511">
                <a:tc>
                  <a:txBody>
                    <a:bodyPr/>
                    <a:lstStyle/>
                    <a:p>
                      <a:pPr marL="285750" marR="0" lvl="0" indent="-285750" algn="l" defTabSz="457200" rtl="0" eaLnBrk="1" fontAlgn="auto" latinLnBrk="0" hangingPunct="1">
                        <a:lnSpc>
                          <a:spcPct val="100000"/>
                        </a:lnSpc>
                        <a:spcBef>
                          <a:spcPct val="20000"/>
                        </a:spcBef>
                        <a:spcAft>
                          <a:spcPts val="600"/>
                        </a:spcAft>
                        <a:buClr>
                          <a:srgbClr val="83992A"/>
                        </a:buClr>
                        <a:buSzPct val="115000"/>
                        <a:buFont typeface="Arial"/>
                        <a:buChar char="•"/>
                        <a:tabLst/>
                        <a:defRPr/>
                      </a:pPr>
                      <a:r>
                        <a:rPr kumimoji="0" lang="fr-FR" sz="1900" b="1" i="1" u="none" strike="noStrike" kern="1200" cap="none" spc="0" normalizeH="0" baseline="0" noProof="0" dirty="0">
                          <a:ln>
                            <a:noFill/>
                          </a:ln>
                          <a:solidFill>
                            <a:prstClr val="black">
                              <a:lumMod val="95000"/>
                              <a:lumOff val="5000"/>
                            </a:prstClr>
                          </a:solidFill>
                          <a:effectLst/>
                          <a:uLnTx/>
                          <a:uFillTx/>
                          <a:latin typeface="Arial"/>
                          <a:ea typeface="Times New Roman"/>
                          <a:cs typeface="+mn-cs"/>
                        </a:rPr>
                        <a:t>Réalisation et suivi des ouvrages en entreprise:</a:t>
                      </a:r>
                      <a:endParaRPr kumimoji="0" lang="fr-FR" sz="1900" b="1" i="1" u="none" strike="noStrike" kern="1200" cap="none" spc="0" normalizeH="0" baseline="0" noProof="0" dirty="0">
                        <a:ln>
                          <a:noFill/>
                        </a:ln>
                        <a:solidFill>
                          <a:srgbClr val="FF0000"/>
                        </a:solidFill>
                        <a:effectLst/>
                        <a:uLnTx/>
                        <a:uFillTx/>
                        <a:latin typeface="Arial"/>
                        <a:ea typeface="Times New Roman"/>
                        <a:cs typeface="+mn-cs"/>
                      </a:endParaRPr>
                    </a:p>
                  </a:txBody>
                  <a:tcPr/>
                </a:tc>
                <a:tc>
                  <a:txBody>
                    <a:bodyPr/>
                    <a:lstStyle/>
                    <a:p>
                      <a:r>
                        <a:rPr kumimoji="0" lang="fr-FR" sz="1900" b="1" i="1" u="none" strike="noStrike" kern="1200" cap="none" spc="0" normalizeH="0" baseline="0" noProof="0" dirty="0">
                          <a:ln>
                            <a:noFill/>
                          </a:ln>
                          <a:solidFill>
                            <a:srgbClr val="0070C0"/>
                          </a:solidFill>
                          <a:effectLst/>
                          <a:uLnTx/>
                          <a:uFillTx/>
                          <a:latin typeface="Arial"/>
                          <a:ea typeface="Times New Roman"/>
                          <a:cs typeface="+mn-cs"/>
                        </a:rPr>
                        <a:t>en période de formation en entreprise nous sommes souvent amenés à fabriquer des charpentes ou rénover des toitures avec nos tuteurs.</a:t>
                      </a:r>
                      <a:endParaRPr lang="fr-FR" dirty="0">
                        <a:solidFill>
                          <a:srgbClr val="0070C0"/>
                        </a:solidFill>
                      </a:endParaRPr>
                    </a:p>
                  </a:txBody>
                  <a:tcPr/>
                </a:tc>
                <a:extLst>
                  <a:ext uri="{0D108BD9-81ED-4DB2-BD59-A6C34878D82A}">
                    <a16:rowId xmlns:a16="http://schemas.microsoft.com/office/drawing/2014/main" val="4000818034"/>
                  </a:ext>
                </a:extLst>
              </a:tr>
              <a:tr h="1270365">
                <a:tc>
                  <a:txBody>
                    <a:bodyPr/>
                    <a:lstStyle/>
                    <a:p>
                      <a:pPr marL="285750" marR="0" lvl="0" indent="-285750" algn="l" defTabSz="457200" rtl="0" eaLnBrk="1" fontAlgn="auto" latinLnBrk="0" hangingPunct="1">
                        <a:lnSpc>
                          <a:spcPct val="100000"/>
                        </a:lnSpc>
                        <a:spcBef>
                          <a:spcPct val="20000"/>
                        </a:spcBef>
                        <a:spcAft>
                          <a:spcPts val="600"/>
                        </a:spcAft>
                        <a:buClr>
                          <a:srgbClr val="83992A"/>
                        </a:buClr>
                        <a:buSzPct val="115000"/>
                        <a:buFont typeface="Arial"/>
                        <a:buChar char="•"/>
                        <a:tabLst/>
                        <a:defRPr/>
                      </a:pPr>
                      <a:r>
                        <a:rPr kumimoji="0" lang="fr-FR" sz="1800" b="1" i="1" u="none" strike="noStrike" kern="1200" cap="none" spc="0" normalizeH="0" baseline="0" noProof="0" dirty="0">
                          <a:ln>
                            <a:noFill/>
                          </a:ln>
                          <a:solidFill>
                            <a:prstClr val="black">
                              <a:lumMod val="95000"/>
                              <a:lumOff val="5000"/>
                            </a:prstClr>
                          </a:solidFill>
                          <a:effectLst/>
                          <a:uLnTx/>
                          <a:uFillTx/>
                          <a:latin typeface="Arial"/>
                          <a:ea typeface="Times New Roman"/>
                          <a:cs typeface="+mn-cs"/>
                        </a:rPr>
                        <a:t>Fabrication d'un ouvrage, </a:t>
                      </a:r>
                    </a:p>
                    <a:p>
                      <a:pPr marL="0" marR="0" lvl="0" indent="0" algn="l" defTabSz="457200" rtl="0" eaLnBrk="1" fontAlgn="auto" latinLnBrk="0" hangingPunct="1">
                        <a:lnSpc>
                          <a:spcPct val="100000"/>
                        </a:lnSpc>
                        <a:spcBef>
                          <a:spcPct val="20000"/>
                        </a:spcBef>
                        <a:spcAft>
                          <a:spcPts val="600"/>
                        </a:spcAft>
                        <a:buClr>
                          <a:srgbClr val="83992A"/>
                        </a:buClr>
                        <a:buSzPct val="115000"/>
                        <a:buFont typeface="Arial"/>
                        <a:buNone/>
                        <a:tabLst/>
                        <a:defRPr/>
                      </a:pPr>
                      <a:r>
                        <a:rPr kumimoji="0" lang="fr-FR" sz="1800" b="1" i="1" u="none" strike="noStrike" kern="1200" cap="none" spc="0" normalizeH="0" baseline="0" noProof="0" dirty="0">
                          <a:ln>
                            <a:noFill/>
                          </a:ln>
                          <a:solidFill>
                            <a:prstClr val="black">
                              <a:lumMod val="95000"/>
                              <a:lumOff val="5000"/>
                            </a:prstClr>
                          </a:solidFill>
                          <a:effectLst/>
                          <a:uLnTx/>
                          <a:uFillTx/>
                          <a:latin typeface="Arial"/>
                          <a:ea typeface="Times New Roman"/>
                          <a:cs typeface="+mn-cs"/>
                        </a:rPr>
                        <a:t>Mise en œuvre d'un ouvrage sur chantier. </a:t>
                      </a:r>
                      <a:endParaRPr kumimoji="0" lang="fr-FR" sz="1900" b="1" i="1" u="none" strike="noStrike" kern="1200" cap="none" spc="0" normalizeH="0" baseline="0" noProof="0" dirty="0">
                        <a:ln>
                          <a:noFill/>
                        </a:ln>
                        <a:solidFill>
                          <a:srgbClr val="FF0000"/>
                        </a:solidFill>
                        <a:effectLst/>
                        <a:uLnTx/>
                        <a:uFillTx/>
                        <a:latin typeface="Arial"/>
                        <a:ea typeface="Times New Roman"/>
                        <a:cs typeface="+mn-cs"/>
                      </a:endParaRPr>
                    </a:p>
                  </a:txBody>
                  <a:tcPr/>
                </a:tc>
                <a:tc>
                  <a:txBody>
                    <a:bodyPr/>
                    <a:lstStyle/>
                    <a:p>
                      <a:r>
                        <a:rPr kumimoji="0" lang="fr-FR" sz="1800" b="1" i="1" u="none" strike="noStrike" kern="1200" cap="none" spc="0" normalizeH="0" baseline="0" noProof="0" dirty="0">
                          <a:ln>
                            <a:noFill/>
                          </a:ln>
                          <a:solidFill>
                            <a:srgbClr val="0070C0"/>
                          </a:solidFill>
                          <a:effectLst/>
                          <a:uLnTx/>
                          <a:uFillTx/>
                          <a:latin typeface="Arial"/>
                          <a:ea typeface="Times New Roman"/>
                          <a:cs typeface="+mn-cs"/>
                        </a:rPr>
                        <a:t>C’est un travail que nous pouvons effectuer aussi bien en atelier au lycée que directement sur le chantier.  Encadrement de portes, escaliers, portes et fenêtres, abri de jardin, deck, chaises, tables, tabouret.</a:t>
                      </a:r>
                      <a:endParaRPr lang="fr-FR" dirty="0">
                        <a:solidFill>
                          <a:srgbClr val="0070C0"/>
                        </a:solidFill>
                      </a:endParaRPr>
                    </a:p>
                  </a:txBody>
                  <a:tcPr/>
                </a:tc>
                <a:extLst>
                  <a:ext uri="{0D108BD9-81ED-4DB2-BD59-A6C34878D82A}">
                    <a16:rowId xmlns:a16="http://schemas.microsoft.com/office/drawing/2014/main" val="1263299723"/>
                  </a:ext>
                </a:extLst>
              </a:tr>
            </a:tbl>
          </a:graphicData>
        </a:graphic>
      </p:graphicFrame>
    </p:spTree>
    <p:extLst>
      <p:ext uri="{BB962C8B-B14F-4D97-AF65-F5344CB8AC3E}">
        <p14:creationId xmlns:p14="http://schemas.microsoft.com/office/powerpoint/2010/main" val="22095070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823D93-7D32-4FBC-A836-EAE5C6BB570C}"/>
              </a:ext>
            </a:extLst>
          </p:cNvPr>
          <p:cNvSpPr>
            <a:spLocks noGrp="1"/>
          </p:cNvSpPr>
          <p:nvPr>
            <p:ph type="title"/>
          </p:nvPr>
        </p:nvSpPr>
        <p:spPr>
          <a:xfrm>
            <a:off x="662609" y="1036330"/>
            <a:ext cx="4613981" cy="1467944"/>
          </a:xfrm>
        </p:spPr>
        <p:txBody>
          <a:bodyPr>
            <a:normAutofit/>
          </a:bodyPr>
          <a:lstStyle/>
          <a:p>
            <a:pPr lvl="0" defTabSz="914400">
              <a:lnSpc>
                <a:spcPct val="120000"/>
              </a:lnSpc>
              <a:spcBef>
                <a:spcPts val="576"/>
              </a:spcBef>
              <a:spcAft>
                <a:spcPts val="1200"/>
              </a:spcAft>
            </a:pPr>
            <a:r>
              <a:rPr lang="fr-FR" sz="3600" b="1" dirty="0">
                <a:ln>
                  <a:noFill/>
                </a:ln>
                <a:solidFill>
                  <a:srgbClr val="00B050"/>
                </a:solidFill>
                <a:latin typeface="+mn-lt"/>
                <a:ea typeface="Times New Roman" panose="02020603050405020304" pitchFamily="18" charset="0"/>
                <a:cs typeface="Times New Roman" panose="02020603050405020304" pitchFamily="18" charset="0"/>
              </a:rPr>
              <a:t>Au programme des matières générales :</a:t>
            </a:r>
            <a:r>
              <a:rPr lang="fr-FR" dirty="0">
                <a:ln>
                  <a:noFill/>
                </a:ln>
                <a:solidFill>
                  <a:srgbClr val="333333"/>
                </a:solidFill>
                <a:latin typeface="Verdana" panose="020B0604030504040204" pitchFamily="34" charset="0"/>
                <a:ea typeface="Times New Roman" panose="02020603050405020304" pitchFamily="18" charset="0"/>
                <a:cs typeface="Times New Roman" panose="02020603050405020304" pitchFamily="18" charset="0"/>
              </a:rPr>
              <a:t> </a:t>
            </a:r>
            <a:endParaRPr lang="fr-FR" sz="4400" dirty="0"/>
          </a:p>
        </p:txBody>
      </p:sp>
      <p:sp>
        <p:nvSpPr>
          <p:cNvPr id="3" name="Espace réservé du contenu 2">
            <a:extLst>
              <a:ext uri="{FF2B5EF4-FFF2-40B4-BE49-F238E27FC236}">
                <a16:creationId xmlns:a16="http://schemas.microsoft.com/office/drawing/2014/main" id="{CB747CEF-4BB5-4AC8-AFAC-89A74B2F820A}"/>
              </a:ext>
            </a:extLst>
          </p:cNvPr>
          <p:cNvSpPr>
            <a:spLocks noGrp="1"/>
          </p:cNvSpPr>
          <p:nvPr>
            <p:ph idx="1"/>
          </p:nvPr>
        </p:nvSpPr>
        <p:spPr>
          <a:xfrm>
            <a:off x="5012266" y="734291"/>
            <a:ext cx="6417734" cy="5500254"/>
          </a:xfrm>
        </p:spPr>
        <p:txBody>
          <a:bodyPr>
            <a:normAutofit/>
          </a:bodyPr>
          <a:lstStyle/>
          <a:p>
            <a:pPr lvl="0" defTabSz="914400">
              <a:lnSpc>
                <a:spcPct val="120000"/>
              </a:lnSpc>
              <a:spcBef>
                <a:spcPts val="576"/>
              </a:spcBef>
              <a:spcAft>
                <a:spcPts val="1200"/>
              </a:spcAft>
              <a:buClrTx/>
              <a:buSzTx/>
              <a:buFontTx/>
              <a:buChar char="-"/>
            </a:pPr>
            <a:endParaRPr lang="fr-FR" dirty="0">
              <a:solidFill>
                <a:srgbClr val="333333"/>
              </a:solidFill>
              <a:latin typeface="Verdana" panose="020B0604030504040204" pitchFamily="34" charset="0"/>
              <a:ea typeface="Times New Roman" panose="02020603050405020304" pitchFamily="18" charset="0"/>
              <a:cs typeface="Times New Roman" panose="02020603050405020304" pitchFamily="18" charset="0"/>
            </a:endParaRPr>
          </a:p>
          <a:p>
            <a:pPr lvl="0" defTabSz="914400">
              <a:lnSpc>
                <a:spcPct val="120000"/>
              </a:lnSpc>
              <a:spcBef>
                <a:spcPts val="576"/>
              </a:spcBef>
              <a:spcAft>
                <a:spcPts val="1200"/>
              </a:spcAft>
              <a:buClrTx/>
              <a:buSzTx/>
              <a:buFontTx/>
              <a:buChar char="-"/>
            </a:pPr>
            <a:endParaRPr lang="fr-FR" dirty="0">
              <a:solidFill>
                <a:srgbClr val="333333"/>
              </a:solidFill>
              <a:latin typeface="Verdana" panose="020B0604030504040204" pitchFamily="34" charset="0"/>
              <a:ea typeface="Times New Roman" panose="02020603050405020304" pitchFamily="18" charset="0"/>
              <a:cs typeface="Times New Roman" panose="02020603050405020304" pitchFamily="18" charset="0"/>
            </a:endParaRPr>
          </a:p>
          <a:p>
            <a:pPr lvl="0" defTabSz="914400">
              <a:lnSpc>
                <a:spcPct val="120000"/>
              </a:lnSpc>
              <a:spcBef>
                <a:spcPts val="576"/>
              </a:spcBef>
              <a:spcAft>
                <a:spcPts val="1200"/>
              </a:spcAft>
              <a:buClrTx/>
              <a:buSzTx/>
              <a:buFontTx/>
              <a:buChar char="-"/>
            </a:pPr>
            <a:endParaRPr lang="fr-FR" dirty="0">
              <a:solidFill>
                <a:srgbClr val="333333"/>
              </a:solidFill>
              <a:latin typeface="Verdana" panose="020B0604030504040204" pitchFamily="34" charset="0"/>
              <a:ea typeface="Times New Roman" panose="02020603050405020304" pitchFamily="18" charset="0"/>
              <a:cs typeface="Times New Roman" panose="02020603050405020304" pitchFamily="18" charset="0"/>
            </a:endParaRPr>
          </a:p>
          <a:p>
            <a:pPr lvl="0" defTabSz="914400">
              <a:lnSpc>
                <a:spcPct val="120000"/>
              </a:lnSpc>
              <a:spcBef>
                <a:spcPts val="576"/>
              </a:spcBef>
              <a:spcAft>
                <a:spcPts val="1200"/>
              </a:spcAft>
              <a:buClrTx/>
              <a:buSzTx/>
              <a:buFontTx/>
              <a:buChar char="-"/>
            </a:pPr>
            <a:endParaRPr lang="fr-FR" dirty="0">
              <a:solidFill>
                <a:srgbClr val="333333"/>
              </a:solidFill>
              <a:latin typeface="Verdana" panose="020B0604030504040204" pitchFamily="34" charset="0"/>
              <a:ea typeface="Times New Roman" panose="02020603050405020304" pitchFamily="18" charset="0"/>
              <a:cs typeface="Times New Roman" panose="02020603050405020304" pitchFamily="18" charset="0"/>
            </a:endParaRPr>
          </a:p>
          <a:p>
            <a:endParaRPr lang="fr-FR" dirty="0"/>
          </a:p>
        </p:txBody>
      </p:sp>
      <p:pic>
        <p:nvPicPr>
          <p:cNvPr id="6" name="Image 5">
            <a:extLst>
              <a:ext uri="{FF2B5EF4-FFF2-40B4-BE49-F238E27FC236}">
                <a16:creationId xmlns:a16="http://schemas.microsoft.com/office/drawing/2014/main" id="{09982151-D413-406F-AA5A-DBB1C18BC0A3}"/>
              </a:ext>
            </a:extLst>
          </p:cNvPr>
          <p:cNvPicPr>
            <a:picLocks noChangeAspect="1"/>
          </p:cNvPicPr>
          <p:nvPr/>
        </p:nvPicPr>
        <p:blipFill>
          <a:blip r:embed="rId2"/>
          <a:stretch>
            <a:fillRect/>
          </a:stretch>
        </p:blipFill>
        <p:spPr>
          <a:xfrm>
            <a:off x="7457759" y="734291"/>
            <a:ext cx="3972241" cy="4814283"/>
          </a:xfrm>
          <a:prstGeom prst="rect">
            <a:avLst/>
          </a:prstGeom>
        </p:spPr>
      </p:pic>
      <p:sp>
        <p:nvSpPr>
          <p:cNvPr id="4" name="Espace réservé du texte 3">
            <a:extLst>
              <a:ext uri="{FF2B5EF4-FFF2-40B4-BE49-F238E27FC236}">
                <a16:creationId xmlns:a16="http://schemas.microsoft.com/office/drawing/2014/main" id="{DE6951DC-3520-41F1-9E4E-3872F4F3B6FB}"/>
              </a:ext>
            </a:extLst>
          </p:cNvPr>
          <p:cNvSpPr>
            <a:spLocks noGrp="1"/>
          </p:cNvSpPr>
          <p:nvPr>
            <p:ph type="body" sz="half" idx="2"/>
          </p:nvPr>
        </p:nvSpPr>
        <p:spPr>
          <a:xfrm>
            <a:off x="762000" y="3031065"/>
            <a:ext cx="3890653" cy="3203480"/>
          </a:xfrm>
        </p:spPr>
        <p:txBody>
          <a:bodyPr>
            <a:normAutofit fontScale="47500" lnSpcReduction="20000"/>
          </a:bodyPr>
          <a:lstStyle/>
          <a:p>
            <a:pPr marL="285750" lvl="0" indent="-285750" algn="l" defTabSz="914400">
              <a:lnSpc>
                <a:spcPct val="120000"/>
              </a:lnSpc>
              <a:spcBef>
                <a:spcPts val="576"/>
              </a:spcBef>
              <a:spcAft>
                <a:spcPts val="1200"/>
              </a:spcAft>
              <a:buClrTx/>
              <a:buSzTx/>
              <a:buFontTx/>
              <a:buChar char="-"/>
            </a:pPr>
            <a:r>
              <a:rPr lang="fr-FR" sz="6200" b="1" dirty="0">
                <a:solidFill>
                  <a:srgbClr val="333333"/>
                </a:solidFill>
                <a:effectLst>
                  <a:outerShdw blurRad="38100" dist="38100" dir="2700000" algn="tl">
                    <a:srgbClr val="000000">
                      <a:alpha val="43137"/>
                    </a:srgbClr>
                  </a:outerShdw>
                </a:effectLst>
                <a:latin typeface="Verdana" panose="020B0604030504040204" pitchFamily="34" charset="0"/>
                <a:ea typeface="Times New Roman" panose="02020603050405020304" pitchFamily="18" charset="0"/>
                <a:cs typeface="Times New Roman" panose="02020603050405020304" pitchFamily="18" charset="0"/>
              </a:rPr>
              <a:t>Mathématiques: </a:t>
            </a:r>
          </a:p>
          <a:p>
            <a:pPr lvl="0" algn="l" defTabSz="914400">
              <a:lnSpc>
                <a:spcPct val="120000"/>
              </a:lnSpc>
              <a:spcBef>
                <a:spcPts val="576"/>
              </a:spcBef>
              <a:spcAft>
                <a:spcPts val="1200"/>
              </a:spcAft>
              <a:buClrTx/>
              <a:buSzTx/>
            </a:pPr>
            <a:r>
              <a:rPr lang="fr-FR" sz="3800" dirty="0">
                <a:solidFill>
                  <a:srgbClr val="333333"/>
                </a:solidFill>
                <a:latin typeface="Verdana" panose="020B0604030504040204" pitchFamily="34" charset="0"/>
                <a:ea typeface="Times New Roman" panose="02020603050405020304" pitchFamily="18" charset="0"/>
                <a:cs typeface="Times New Roman" panose="02020603050405020304" pitchFamily="18" charset="0"/>
              </a:rPr>
              <a:t>Géométrie dans l’espace, Echelles, proportionnalité…..</a:t>
            </a:r>
          </a:p>
          <a:p>
            <a:pPr marL="285750" lvl="0" indent="-285750" algn="l" defTabSz="914400">
              <a:lnSpc>
                <a:spcPct val="120000"/>
              </a:lnSpc>
              <a:spcBef>
                <a:spcPts val="576"/>
              </a:spcBef>
              <a:spcAft>
                <a:spcPts val="1200"/>
              </a:spcAft>
              <a:buClrTx/>
              <a:buSzTx/>
              <a:buFontTx/>
              <a:buChar char="-"/>
            </a:pPr>
            <a:r>
              <a:rPr lang="fr-FR" sz="6200" b="1" dirty="0">
                <a:solidFill>
                  <a:srgbClr val="333333"/>
                </a:solidFill>
                <a:effectLst>
                  <a:outerShdw blurRad="38100" dist="38100" dir="2700000" algn="tl">
                    <a:srgbClr val="000000">
                      <a:alpha val="43137"/>
                    </a:srgbClr>
                  </a:outerShdw>
                </a:effectLst>
                <a:latin typeface="Verdana" panose="020B0604030504040204" pitchFamily="34" charset="0"/>
                <a:ea typeface="Times New Roman" panose="02020603050405020304" pitchFamily="18" charset="0"/>
                <a:cs typeface="Times New Roman" panose="02020603050405020304" pitchFamily="18" charset="0"/>
              </a:rPr>
              <a:t>Sciences physiques:</a:t>
            </a:r>
          </a:p>
          <a:p>
            <a:pPr algn="l">
              <a:lnSpc>
                <a:spcPct val="120000"/>
              </a:lnSpc>
            </a:pPr>
            <a:r>
              <a:rPr lang="fr-FR" sz="3800" dirty="0">
                <a:latin typeface="Verdana" panose="020B0604030504040204" pitchFamily="34" charset="0"/>
                <a:ea typeface="Verdana" panose="020B0604030504040204" pitchFamily="34" charset="0"/>
              </a:rPr>
              <a:t>Forces, contraintes….</a:t>
            </a:r>
          </a:p>
          <a:p>
            <a:endParaRPr lang="fr-FR" sz="2300" dirty="0">
              <a:latin typeface="Verdana" panose="020B0604030504040204" pitchFamily="34" charset="0"/>
              <a:ea typeface="Verdana" panose="020B0604030504040204" pitchFamily="34" charset="0"/>
            </a:endParaRPr>
          </a:p>
          <a:p>
            <a:endParaRPr lang="fr-FR" sz="2300" dirty="0">
              <a:latin typeface="Verdana" panose="020B0604030504040204" pitchFamily="34" charset="0"/>
              <a:ea typeface="Verdana" panose="020B0604030504040204" pitchFamily="34" charset="0"/>
            </a:endParaRPr>
          </a:p>
        </p:txBody>
      </p:sp>
      <p:pic>
        <p:nvPicPr>
          <p:cNvPr id="8" name="Image 7">
            <a:extLst>
              <a:ext uri="{FF2B5EF4-FFF2-40B4-BE49-F238E27FC236}">
                <a16:creationId xmlns:a16="http://schemas.microsoft.com/office/drawing/2014/main" id="{3B585557-D2DC-4DDE-84EC-F4E2891066A9}"/>
              </a:ext>
            </a:extLst>
          </p:cNvPr>
          <p:cNvPicPr>
            <a:picLocks noChangeAspect="1"/>
          </p:cNvPicPr>
          <p:nvPr/>
        </p:nvPicPr>
        <p:blipFill rotWithShape="1">
          <a:blip r:embed="rId3">
            <a:extLst>
              <a:ext uri="{28A0092B-C50C-407E-A947-70E740481C1C}">
                <a14:useLocalDpi xmlns:a14="http://schemas.microsoft.com/office/drawing/2010/main" val="0"/>
              </a:ext>
            </a:extLst>
          </a:blip>
          <a:srcRect l="30101" t="9166" r="16768" b="5555"/>
          <a:stretch/>
        </p:blipFill>
        <p:spPr>
          <a:xfrm rot="5400000">
            <a:off x="5633202" y="1278076"/>
            <a:ext cx="1467945" cy="1767099"/>
          </a:xfrm>
          <a:prstGeom prst="rect">
            <a:avLst/>
          </a:prstGeom>
        </p:spPr>
      </p:pic>
      <p:sp>
        <p:nvSpPr>
          <p:cNvPr id="9" name="ZoneTexte 8">
            <a:extLst>
              <a:ext uri="{FF2B5EF4-FFF2-40B4-BE49-F238E27FC236}">
                <a16:creationId xmlns:a16="http://schemas.microsoft.com/office/drawing/2014/main" id="{8E01E5BD-0B58-4A80-8FC3-80BC520FDF39}"/>
              </a:ext>
            </a:extLst>
          </p:cNvPr>
          <p:cNvSpPr txBox="1"/>
          <p:nvPr/>
        </p:nvSpPr>
        <p:spPr>
          <a:xfrm>
            <a:off x="4859688" y="3200400"/>
            <a:ext cx="2391036" cy="2693045"/>
          </a:xfrm>
          <a:prstGeom prst="rect">
            <a:avLst/>
          </a:prstGeom>
          <a:noFill/>
        </p:spPr>
        <p:txBody>
          <a:bodyPr wrap="square" rtlCol="0">
            <a:spAutoFit/>
          </a:bodyPr>
          <a:lstStyle/>
          <a:p>
            <a:pPr lvl="0" algn="ctr">
              <a:spcBef>
                <a:spcPct val="20000"/>
              </a:spcBef>
              <a:spcAft>
                <a:spcPts val="600"/>
              </a:spcAft>
              <a:buClr>
                <a:srgbClr val="83992A"/>
              </a:buClr>
              <a:buSzPct val="115000"/>
            </a:pPr>
            <a:r>
              <a:rPr lang="fr-FR" b="1" u="sng" dirty="0">
                <a:solidFill>
                  <a:srgbClr val="C0000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COMPETENCES</a:t>
            </a:r>
            <a:r>
              <a:rPr lang="fr-FR" dirty="0">
                <a:solidFill>
                  <a:srgbClr val="C00000"/>
                </a:solidFill>
                <a:latin typeface="Verdana" panose="020B0604030504040204" pitchFamily="34" charset="0"/>
                <a:ea typeface="Verdana" panose="020B0604030504040204" pitchFamily="34" charset="0"/>
              </a:rPr>
              <a:t>:</a:t>
            </a:r>
          </a:p>
          <a:p>
            <a:pPr lvl="0" algn="ctr">
              <a:spcBef>
                <a:spcPct val="20000"/>
              </a:spcBef>
              <a:spcAft>
                <a:spcPts val="600"/>
              </a:spcAft>
              <a:buClr>
                <a:srgbClr val="83992A"/>
              </a:buClr>
              <a:buSzPct val="115000"/>
            </a:pPr>
            <a:r>
              <a:rPr lang="fr-FR" b="1" dirty="0">
                <a:solidFill>
                  <a:srgbClr val="C00000"/>
                </a:solidFill>
                <a:latin typeface="Verdana" panose="020B0604030504040204" pitchFamily="34" charset="0"/>
                <a:ea typeface="Verdana" panose="020B0604030504040204" pitchFamily="34" charset="0"/>
              </a:rPr>
              <a:t>S’APPROPRIER</a:t>
            </a:r>
          </a:p>
          <a:p>
            <a:pPr lvl="0" algn="ctr">
              <a:spcBef>
                <a:spcPct val="20000"/>
              </a:spcBef>
              <a:spcAft>
                <a:spcPts val="600"/>
              </a:spcAft>
              <a:buClr>
                <a:srgbClr val="83992A"/>
              </a:buClr>
              <a:buSzPct val="115000"/>
            </a:pPr>
            <a:r>
              <a:rPr lang="fr-FR" b="1" dirty="0">
                <a:solidFill>
                  <a:srgbClr val="C00000"/>
                </a:solidFill>
                <a:latin typeface="Verdana" panose="020B0604030504040204" pitchFamily="34" charset="0"/>
                <a:ea typeface="Verdana" panose="020B0604030504040204" pitchFamily="34" charset="0"/>
              </a:rPr>
              <a:t>ANALYSER /RAISONNER</a:t>
            </a:r>
          </a:p>
          <a:p>
            <a:pPr lvl="0" algn="ctr">
              <a:spcBef>
                <a:spcPct val="20000"/>
              </a:spcBef>
              <a:spcAft>
                <a:spcPts val="600"/>
              </a:spcAft>
              <a:buClr>
                <a:srgbClr val="83992A"/>
              </a:buClr>
              <a:buSzPct val="115000"/>
            </a:pPr>
            <a:r>
              <a:rPr lang="fr-FR" b="1" dirty="0">
                <a:solidFill>
                  <a:srgbClr val="C00000"/>
                </a:solidFill>
                <a:latin typeface="Verdana" panose="020B0604030504040204" pitchFamily="34" charset="0"/>
                <a:ea typeface="Verdana" panose="020B0604030504040204" pitchFamily="34" charset="0"/>
              </a:rPr>
              <a:t> REALISER</a:t>
            </a:r>
          </a:p>
          <a:p>
            <a:pPr lvl="0" algn="ctr">
              <a:spcBef>
                <a:spcPct val="20000"/>
              </a:spcBef>
              <a:spcAft>
                <a:spcPts val="600"/>
              </a:spcAft>
              <a:buClr>
                <a:srgbClr val="83992A"/>
              </a:buClr>
              <a:buSzPct val="115000"/>
            </a:pPr>
            <a:r>
              <a:rPr lang="fr-FR" b="1" dirty="0">
                <a:solidFill>
                  <a:srgbClr val="C00000"/>
                </a:solidFill>
                <a:latin typeface="Verdana" panose="020B0604030504040204" pitchFamily="34" charset="0"/>
                <a:ea typeface="Verdana" panose="020B0604030504040204" pitchFamily="34" charset="0"/>
              </a:rPr>
              <a:t>VALIDER</a:t>
            </a:r>
          </a:p>
          <a:p>
            <a:pPr lvl="0" algn="ctr">
              <a:spcBef>
                <a:spcPct val="20000"/>
              </a:spcBef>
              <a:spcAft>
                <a:spcPts val="600"/>
              </a:spcAft>
              <a:buClr>
                <a:srgbClr val="83992A"/>
              </a:buClr>
              <a:buSzPct val="115000"/>
            </a:pPr>
            <a:r>
              <a:rPr lang="fr-FR" b="1" dirty="0">
                <a:solidFill>
                  <a:srgbClr val="C00000"/>
                </a:solidFill>
                <a:latin typeface="Verdana" panose="020B0604030504040204" pitchFamily="34" charset="0"/>
                <a:ea typeface="Verdana" panose="020B0604030504040204" pitchFamily="34" charset="0"/>
              </a:rPr>
              <a:t>COMMUNIQUER</a:t>
            </a:r>
          </a:p>
        </p:txBody>
      </p:sp>
    </p:spTree>
    <p:extLst>
      <p:ext uri="{BB962C8B-B14F-4D97-AF65-F5344CB8AC3E}">
        <p14:creationId xmlns:p14="http://schemas.microsoft.com/office/powerpoint/2010/main" val="1820647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26E5864-93FF-4843-BEC7-41B0F994C126}"/>
              </a:ext>
            </a:extLst>
          </p:cNvPr>
          <p:cNvSpPr>
            <a:spLocks noGrp="1"/>
          </p:cNvSpPr>
          <p:nvPr>
            <p:ph idx="1"/>
          </p:nvPr>
        </p:nvSpPr>
        <p:spPr>
          <a:xfrm>
            <a:off x="5418668" y="716719"/>
            <a:ext cx="5779419" cy="5432290"/>
          </a:xfrm>
        </p:spPr>
        <p:txBody>
          <a:bodyPr>
            <a:normAutofit/>
          </a:bodyPr>
          <a:lstStyle/>
          <a:p>
            <a:pPr lvl="0" defTabSz="914400">
              <a:lnSpc>
                <a:spcPct val="120000"/>
              </a:lnSpc>
              <a:spcBef>
                <a:spcPts val="576"/>
              </a:spcBef>
              <a:spcAft>
                <a:spcPts val="1200"/>
              </a:spcAft>
              <a:buClrTx/>
              <a:buSzTx/>
              <a:buFontTx/>
              <a:buChar char="-"/>
            </a:pPr>
            <a:r>
              <a:rPr lang="fr-FR" u="sng" dirty="0">
                <a:solidFill>
                  <a:srgbClr val="333333"/>
                </a:solidFill>
                <a:effectLst>
                  <a:outerShdw blurRad="38100" dist="38100" dir="2700000" algn="tl">
                    <a:srgbClr val="000000">
                      <a:alpha val="43137"/>
                    </a:srgbClr>
                  </a:outerShdw>
                </a:effectLst>
                <a:latin typeface="Verdana" panose="020B0604030504040204" pitchFamily="34" charset="0"/>
                <a:ea typeface="Times New Roman" panose="02020603050405020304" pitchFamily="18" charset="0"/>
                <a:cs typeface="Times New Roman" panose="02020603050405020304" pitchFamily="18" charset="0"/>
              </a:rPr>
              <a:t>Langue vivante</a:t>
            </a:r>
            <a:r>
              <a:rPr lang="fr-FR" dirty="0">
                <a:solidFill>
                  <a:srgbClr val="333333"/>
                </a:solidFill>
                <a:latin typeface="Verdana" panose="020B0604030504040204" pitchFamily="34" charset="0"/>
                <a:ea typeface="Times New Roman" panose="02020603050405020304" pitchFamily="18" charset="0"/>
                <a:cs typeface="Times New Roman" panose="02020603050405020304" pitchFamily="18" charset="0"/>
              </a:rPr>
              <a:t>:                      </a:t>
            </a:r>
            <a:r>
              <a:rPr lang="fr-FR" sz="2000" dirty="0">
                <a:solidFill>
                  <a:srgbClr val="FF0000"/>
                </a:solidFill>
                <a:latin typeface="Verdana" panose="020B0604030504040204" pitchFamily="34" charset="0"/>
                <a:ea typeface="Times New Roman" panose="02020603050405020304" pitchFamily="18" charset="0"/>
                <a:cs typeface="Times New Roman" panose="02020603050405020304" pitchFamily="18" charset="0"/>
              </a:rPr>
              <a:t>Noms des outils en Anglais</a:t>
            </a:r>
            <a:endParaRPr lang="fr-FR" sz="2100" dirty="0">
              <a:solidFill>
                <a:srgbClr val="FF0000"/>
              </a:solidFill>
              <a:latin typeface="Verdana" panose="020B0604030504040204" pitchFamily="34" charset="0"/>
              <a:ea typeface="Times New Roman" panose="02020603050405020304" pitchFamily="18" charset="0"/>
              <a:cs typeface="Times New Roman" panose="02020603050405020304" pitchFamily="18" charset="0"/>
            </a:endParaRPr>
          </a:p>
          <a:p>
            <a:pPr marL="0" lvl="0" indent="0" defTabSz="914400">
              <a:lnSpc>
                <a:spcPct val="120000"/>
              </a:lnSpc>
              <a:spcBef>
                <a:spcPts val="576"/>
              </a:spcBef>
              <a:spcAft>
                <a:spcPts val="1200"/>
              </a:spcAft>
              <a:buClrTx/>
              <a:buSzTx/>
              <a:buNone/>
            </a:pPr>
            <a:r>
              <a:rPr lang="fr-FR" sz="2100" dirty="0">
                <a:solidFill>
                  <a:srgbClr val="333333"/>
                </a:solidFill>
                <a:effectLst>
                  <a:outerShdw blurRad="38100" dist="38100" dir="2700000" algn="tl">
                    <a:srgbClr val="000000">
                      <a:alpha val="43137"/>
                    </a:srgbClr>
                  </a:outerShdw>
                </a:effectLst>
                <a:latin typeface="Verdana" panose="020B0604030504040204" pitchFamily="34" charset="0"/>
                <a:ea typeface="Times New Roman" panose="02020603050405020304" pitchFamily="18" charset="0"/>
                <a:cs typeface="Times New Roman" panose="02020603050405020304" pitchFamily="18" charset="0"/>
              </a:rPr>
              <a:t>-  </a:t>
            </a:r>
            <a:r>
              <a:rPr lang="fr-FR" sz="2100" u="sng" dirty="0">
                <a:solidFill>
                  <a:srgbClr val="333333"/>
                </a:solidFill>
                <a:effectLst>
                  <a:outerShdw blurRad="38100" dist="38100" dir="2700000" algn="tl">
                    <a:srgbClr val="000000">
                      <a:alpha val="43137"/>
                    </a:srgbClr>
                  </a:outerShdw>
                </a:effectLst>
                <a:latin typeface="Verdana" panose="020B0604030504040204" pitchFamily="34" charset="0"/>
                <a:ea typeface="Times New Roman" panose="02020603050405020304" pitchFamily="18" charset="0"/>
                <a:cs typeface="Times New Roman" panose="02020603050405020304" pitchFamily="18" charset="0"/>
              </a:rPr>
              <a:t>Arts appliqués: </a:t>
            </a:r>
            <a:r>
              <a:rPr lang="fr-FR" sz="2100" dirty="0">
                <a:solidFill>
                  <a:srgbClr val="FF0000"/>
                </a:solidFill>
                <a:latin typeface="Verdana" panose="020B0604030504040204" pitchFamily="34" charset="0"/>
                <a:ea typeface="Times New Roman" panose="02020603050405020304" pitchFamily="18" charset="0"/>
                <a:cs typeface="Times New Roman" panose="02020603050405020304" pitchFamily="18" charset="0"/>
              </a:rPr>
              <a:t>Dessin château , charpente, 3D, Maquette</a:t>
            </a:r>
          </a:p>
          <a:p>
            <a:pPr marL="0" lvl="0" indent="0" defTabSz="914400">
              <a:lnSpc>
                <a:spcPct val="120000"/>
              </a:lnSpc>
              <a:spcBef>
                <a:spcPts val="576"/>
              </a:spcBef>
              <a:spcAft>
                <a:spcPts val="1200"/>
              </a:spcAft>
              <a:buClrTx/>
              <a:buSzTx/>
              <a:buNone/>
            </a:pPr>
            <a:r>
              <a:rPr lang="fr-FR" sz="2100" dirty="0">
                <a:solidFill>
                  <a:srgbClr val="333333"/>
                </a:solidFill>
                <a:latin typeface="Verdana" panose="020B0604030504040204" pitchFamily="34" charset="0"/>
                <a:ea typeface="Times New Roman" panose="02020603050405020304" pitchFamily="18" charset="0"/>
                <a:cs typeface="Times New Roman" panose="02020603050405020304" pitchFamily="18" charset="0"/>
              </a:rPr>
              <a:t>- </a:t>
            </a:r>
            <a:r>
              <a:rPr lang="fr-FR" sz="2100" u="sng" dirty="0">
                <a:solidFill>
                  <a:srgbClr val="333333"/>
                </a:solidFill>
                <a:effectLst>
                  <a:outerShdw blurRad="38100" dist="38100" dir="2700000" algn="tl">
                    <a:srgbClr val="000000">
                      <a:alpha val="43137"/>
                    </a:srgbClr>
                  </a:outerShdw>
                </a:effectLst>
                <a:latin typeface="Verdana" panose="020B0604030504040204" pitchFamily="34" charset="0"/>
                <a:ea typeface="Times New Roman" panose="02020603050405020304" pitchFamily="18" charset="0"/>
                <a:cs typeface="Times New Roman" panose="02020603050405020304" pitchFamily="18" charset="0"/>
              </a:rPr>
              <a:t>Education physique et sportive</a:t>
            </a:r>
            <a:r>
              <a:rPr lang="fr-FR" sz="2100" dirty="0">
                <a:solidFill>
                  <a:srgbClr val="333333"/>
                </a:solidFill>
                <a:effectLst>
                  <a:outerShdw blurRad="38100" dist="38100" dir="2700000" algn="tl">
                    <a:srgbClr val="000000">
                      <a:alpha val="43137"/>
                    </a:srgbClr>
                  </a:outerShdw>
                </a:effectLst>
                <a:latin typeface="Verdana" panose="020B0604030504040204" pitchFamily="34" charset="0"/>
                <a:ea typeface="Times New Roman" panose="02020603050405020304" pitchFamily="18" charset="0"/>
                <a:cs typeface="Times New Roman" panose="02020603050405020304" pitchFamily="18" charset="0"/>
              </a:rPr>
              <a:t>: </a:t>
            </a:r>
            <a:r>
              <a:rPr lang="fr-FR" sz="2000" dirty="0">
                <a:solidFill>
                  <a:srgbClr val="FF0000"/>
                </a:solidFill>
                <a:latin typeface="Verdana" panose="020B0604030504040204" pitchFamily="34" charset="0"/>
                <a:ea typeface="Times New Roman" panose="02020603050405020304" pitchFamily="18" charset="0"/>
                <a:cs typeface="Times New Roman" panose="02020603050405020304" pitchFamily="18" charset="0"/>
              </a:rPr>
              <a:t>Musculation et gainage pour nous préparer à soulever les bois,</a:t>
            </a:r>
          </a:p>
          <a:p>
            <a:pPr marL="0" lvl="0" indent="0" defTabSz="914400">
              <a:lnSpc>
                <a:spcPct val="120000"/>
              </a:lnSpc>
              <a:spcBef>
                <a:spcPts val="576"/>
              </a:spcBef>
              <a:spcAft>
                <a:spcPts val="1200"/>
              </a:spcAft>
              <a:buClrTx/>
              <a:buSzTx/>
              <a:buNone/>
            </a:pPr>
            <a:r>
              <a:rPr lang="fr-FR" sz="2100" dirty="0">
                <a:solidFill>
                  <a:srgbClr val="333333"/>
                </a:solidFill>
                <a:latin typeface="Verdana" panose="020B0604030504040204" pitchFamily="34" charset="0"/>
                <a:ea typeface="Times New Roman" panose="02020603050405020304" pitchFamily="18" charset="0"/>
                <a:cs typeface="Times New Roman" panose="02020603050405020304" pitchFamily="18" charset="0"/>
              </a:rPr>
              <a:t>- </a:t>
            </a:r>
            <a:r>
              <a:rPr lang="fr-FR" sz="2100" u="sng" dirty="0">
                <a:solidFill>
                  <a:srgbClr val="333333"/>
                </a:solidFill>
                <a:effectLst>
                  <a:outerShdw blurRad="38100" dist="38100" dir="2700000" algn="tl">
                    <a:srgbClr val="000000">
                      <a:alpha val="43137"/>
                    </a:srgbClr>
                  </a:outerShdw>
                </a:effectLst>
                <a:latin typeface="Verdana" panose="020B0604030504040204" pitchFamily="34" charset="0"/>
                <a:ea typeface="Times New Roman" panose="02020603050405020304" pitchFamily="18" charset="0"/>
                <a:cs typeface="Times New Roman" panose="02020603050405020304" pitchFamily="18" charset="0"/>
              </a:rPr>
              <a:t>Prévention Santé Environnement:</a:t>
            </a:r>
            <a:r>
              <a:rPr lang="fr-FR" sz="2100" dirty="0">
                <a:solidFill>
                  <a:srgbClr val="333333"/>
                </a:solidFill>
                <a:latin typeface="Verdana" panose="020B0604030504040204" pitchFamily="34" charset="0"/>
                <a:ea typeface="Times New Roman" panose="02020603050405020304" pitchFamily="18" charset="0"/>
                <a:cs typeface="Times New Roman" panose="02020603050405020304" pitchFamily="18" charset="0"/>
              </a:rPr>
              <a:t> </a:t>
            </a:r>
            <a:r>
              <a:rPr lang="fr-FR" sz="2000" dirty="0">
                <a:solidFill>
                  <a:srgbClr val="FF0000"/>
                </a:solidFill>
                <a:latin typeface="Verdana" panose="020B0604030504040204" pitchFamily="34" charset="0"/>
                <a:ea typeface="Times New Roman" panose="02020603050405020304" pitchFamily="18" charset="0"/>
                <a:cs typeface="Times New Roman" panose="02020603050405020304" pitchFamily="18" charset="0"/>
              </a:rPr>
              <a:t>Risques liés au métiers</a:t>
            </a:r>
            <a:endParaRPr lang="en-US" sz="2000" dirty="0">
              <a:solidFill>
                <a:srgbClr val="FF0000"/>
              </a:solidFill>
              <a:latin typeface="Segoe UI"/>
            </a:endParaRPr>
          </a:p>
        </p:txBody>
      </p:sp>
      <p:sp>
        <p:nvSpPr>
          <p:cNvPr id="4" name="Espace réservé du texte 3">
            <a:extLst>
              <a:ext uri="{FF2B5EF4-FFF2-40B4-BE49-F238E27FC236}">
                <a16:creationId xmlns:a16="http://schemas.microsoft.com/office/drawing/2014/main" id="{30C99ABB-EE9C-470B-BBEF-D5FCE40F0A7E}"/>
              </a:ext>
            </a:extLst>
          </p:cNvPr>
          <p:cNvSpPr>
            <a:spLocks noGrp="1"/>
          </p:cNvSpPr>
          <p:nvPr>
            <p:ph type="body" sz="half" idx="2"/>
          </p:nvPr>
        </p:nvSpPr>
        <p:spPr>
          <a:xfrm>
            <a:off x="622024" y="4023692"/>
            <a:ext cx="4373217" cy="1449456"/>
          </a:xfrm>
        </p:spPr>
        <p:txBody>
          <a:bodyPr>
            <a:normAutofit fontScale="92500"/>
          </a:bodyPr>
          <a:lstStyle/>
          <a:p>
            <a:pPr lvl="0" algn="l" defTabSz="914400">
              <a:lnSpc>
                <a:spcPct val="120000"/>
              </a:lnSpc>
              <a:spcBef>
                <a:spcPts val="576"/>
              </a:spcBef>
              <a:spcAft>
                <a:spcPts val="1200"/>
              </a:spcAft>
              <a:buClrTx/>
              <a:buSzTx/>
            </a:pPr>
            <a:r>
              <a:rPr lang="fr-FR" sz="2200" dirty="0">
                <a:solidFill>
                  <a:srgbClr val="FF0000"/>
                </a:solidFill>
                <a:latin typeface="Verdana" panose="020B0604030504040204" pitchFamily="34" charset="0"/>
                <a:ea typeface="Times New Roman" panose="02020603050405020304" pitchFamily="18" charset="0"/>
                <a:cs typeface="Times New Roman" panose="02020603050405020304" pitchFamily="18" charset="0"/>
              </a:rPr>
              <a:t>cartographie des îles de </a:t>
            </a:r>
            <a:r>
              <a:rPr lang="fr-FR" sz="2200" dirty="0" err="1">
                <a:solidFill>
                  <a:srgbClr val="FF0000"/>
                </a:solidFill>
                <a:latin typeface="Verdana" panose="020B0604030504040204" pitchFamily="34" charset="0"/>
                <a:ea typeface="Times New Roman" panose="02020603050405020304" pitchFamily="18" charset="0"/>
                <a:cs typeface="Times New Roman" panose="02020603050405020304" pitchFamily="18" charset="0"/>
              </a:rPr>
              <a:t>guadeloupe</a:t>
            </a:r>
            <a:r>
              <a:rPr lang="fr-FR" sz="2200" dirty="0">
                <a:solidFill>
                  <a:srgbClr val="FF0000"/>
                </a:solidFill>
                <a:latin typeface="Verdana" panose="020B0604030504040204" pitchFamily="34" charset="0"/>
                <a:ea typeface="Times New Roman" panose="02020603050405020304" pitchFamily="18" charset="0"/>
                <a:cs typeface="Times New Roman" panose="02020603050405020304" pitchFamily="18" charset="0"/>
              </a:rPr>
              <a:t> (</a:t>
            </a:r>
            <a:r>
              <a:rPr lang="fr-FR" sz="2200" dirty="0" err="1">
                <a:solidFill>
                  <a:srgbClr val="FF0000"/>
                </a:solidFill>
                <a:latin typeface="Verdana" panose="020B0604030504040204" pitchFamily="34" charset="0"/>
                <a:ea typeface="Times New Roman" panose="02020603050405020304" pitchFamily="18" charset="0"/>
                <a:cs typeface="Times New Roman" panose="02020603050405020304" pitchFamily="18" charset="0"/>
              </a:rPr>
              <a:t>désirade</a:t>
            </a:r>
            <a:r>
              <a:rPr lang="fr-FR" sz="2200" dirty="0">
                <a:solidFill>
                  <a:srgbClr val="FF0000"/>
                </a:solidFill>
                <a:latin typeface="Verdana" panose="020B0604030504040204" pitchFamily="34" charset="0"/>
                <a:ea typeface="Times New Roman" panose="02020603050405020304" pitchFamily="18" charset="0"/>
                <a:cs typeface="Times New Roman" panose="02020603050405020304" pitchFamily="18" charset="0"/>
              </a:rPr>
              <a:t>, les saintes, marie galante, etc….)</a:t>
            </a:r>
          </a:p>
          <a:p>
            <a:endParaRPr lang="fr-FR" dirty="0"/>
          </a:p>
        </p:txBody>
      </p:sp>
      <p:sp>
        <p:nvSpPr>
          <p:cNvPr id="5" name="Titre 1">
            <a:extLst>
              <a:ext uri="{FF2B5EF4-FFF2-40B4-BE49-F238E27FC236}">
                <a16:creationId xmlns:a16="http://schemas.microsoft.com/office/drawing/2014/main" id="{A0FEBF7A-03A3-4301-ACB2-3B892AC8A060}"/>
              </a:ext>
            </a:extLst>
          </p:cNvPr>
          <p:cNvSpPr>
            <a:spLocks noGrp="1"/>
          </p:cNvSpPr>
          <p:nvPr>
            <p:ph type="title"/>
          </p:nvPr>
        </p:nvSpPr>
        <p:spPr>
          <a:xfrm>
            <a:off x="1293810" y="982131"/>
            <a:ext cx="3718455" cy="1210159"/>
          </a:xfrm>
        </p:spPr>
        <p:txBody>
          <a:bodyPr>
            <a:normAutofit fontScale="90000"/>
          </a:bodyPr>
          <a:lstStyle/>
          <a:p>
            <a:pPr lvl="0" defTabSz="914400">
              <a:lnSpc>
                <a:spcPct val="120000"/>
              </a:lnSpc>
              <a:spcBef>
                <a:spcPts val="576"/>
              </a:spcBef>
              <a:spcAft>
                <a:spcPts val="1200"/>
              </a:spcAft>
            </a:pPr>
            <a:r>
              <a:rPr lang="fr-FR" sz="3600" b="1" dirty="0">
                <a:ln>
                  <a:noFill/>
                </a:ln>
                <a:solidFill>
                  <a:srgbClr val="00B050"/>
                </a:solidFill>
                <a:latin typeface="+mn-lt"/>
                <a:ea typeface="Times New Roman" panose="02020603050405020304" pitchFamily="18" charset="0"/>
                <a:cs typeface="Times New Roman" panose="02020603050405020304" pitchFamily="18" charset="0"/>
              </a:rPr>
              <a:t>Au programme des matières générales :</a:t>
            </a:r>
            <a:r>
              <a:rPr lang="fr-FR" sz="3600" dirty="0">
                <a:ln>
                  <a:noFill/>
                </a:ln>
                <a:solidFill>
                  <a:srgbClr val="00B050"/>
                </a:solidFill>
                <a:latin typeface="+mn-lt"/>
                <a:ea typeface="Times New Roman" panose="02020603050405020304" pitchFamily="18" charset="0"/>
                <a:cs typeface="Times New Roman" panose="02020603050405020304" pitchFamily="18" charset="0"/>
              </a:rPr>
              <a:t> </a:t>
            </a:r>
            <a:endParaRPr lang="fr-FR" sz="6000" dirty="0">
              <a:solidFill>
                <a:srgbClr val="00B050"/>
              </a:solidFill>
              <a:latin typeface="+mn-lt"/>
            </a:endParaRPr>
          </a:p>
        </p:txBody>
      </p:sp>
      <p:pic>
        <p:nvPicPr>
          <p:cNvPr id="2" name="Image 1">
            <a:extLst>
              <a:ext uri="{FF2B5EF4-FFF2-40B4-BE49-F238E27FC236}">
                <a16:creationId xmlns:a16="http://schemas.microsoft.com/office/drawing/2014/main" id="{88FDB320-562E-4080-90F9-4C8DFE9A8C59}"/>
              </a:ext>
            </a:extLst>
          </p:cNvPr>
          <p:cNvPicPr>
            <a:picLocks noChangeAspect="1"/>
          </p:cNvPicPr>
          <p:nvPr/>
        </p:nvPicPr>
        <p:blipFill>
          <a:blip r:embed="rId2"/>
          <a:stretch>
            <a:fillRect/>
          </a:stretch>
        </p:blipFill>
        <p:spPr>
          <a:xfrm>
            <a:off x="993913" y="2261106"/>
            <a:ext cx="3701431" cy="1762586"/>
          </a:xfrm>
          <a:prstGeom prst="rect">
            <a:avLst/>
          </a:prstGeom>
        </p:spPr>
      </p:pic>
      <p:pic>
        <p:nvPicPr>
          <p:cNvPr id="7" name="Image 6">
            <a:extLst>
              <a:ext uri="{FF2B5EF4-FFF2-40B4-BE49-F238E27FC236}">
                <a16:creationId xmlns:a16="http://schemas.microsoft.com/office/drawing/2014/main" id="{EB8E181D-8D18-42D7-8051-2692C8DDD8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3" y="5315455"/>
            <a:ext cx="1090765" cy="833554"/>
          </a:xfrm>
          <a:prstGeom prst="rect">
            <a:avLst/>
          </a:prstGeom>
        </p:spPr>
      </p:pic>
    </p:spTree>
    <p:extLst>
      <p:ext uri="{BB962C8B-B14F-4D97-AF65-F5344CB8AC3E}">
        <p14:creationId xmlns:p14="http://schemas.microsoft.com/office/powerpoint/2010/main" val="4138459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47133FE9-6E23-4501-A875-1816778E230A}"/>
              </a:ext>
            </a:extLst>
          </p:cNvPr>
          <p:cNvPicPr>
            <a:picLocks noChangeAspect="1"/>
          </p:cNvPicPr>
          <p:nvPr/>
        </p:nvPicPr>
        <p:blipFill>
          <a:blip r:embed="rId2"/>
          <a:stretch>
            <a:fillRect/>
          </a:stretch>
        </p:blipFill>
        <p:spPr>
          <a:xfrm>
            <a:off x="881456" y="850912"/>
            <a:ext cx="10429087" cy="5156175"/>
          </a:xfrm>
          <a:prstGeom prst="rect">
            <a:avLst/>
          </a:prstGeom>
        </p:spPr>
      </p:pic>
      <p:sp>
        <p:nvSpPr>
          <p:cNvPr id="4" name="Espace réservé du texte 3">
            <a:extLst>
              <a:ext uri="{FF2B5EF4-FFF2-40B4-BE49-F238E27FC236}">
                <a16:creationId xmlns:a16="http://schemas.microsoft.com/office/drawing/2014/main" id="{DF25489D-9FE8-4800-9B73-702D079256CC}"/>
              </a:ext>
            </a:extLst>
          </p:cNvPr>
          <p:cNvSpPr>
            <a:spLocks noGrp="1"/>
          </p:cNvSpPr>
          <p:nvPr>
            <p:ph type="body" sz="half" idx="2"/>
          </p:nvPr>
        </p:nvSpPr>
        <p:spPr>
          <a:xfrm>
            <a:off x="3586437" y="4386464"/>
            <a:ext cx="3718455" cy="1868562"/>
          </a:xfrm>
        </p:spPr>
        <p:txBody>
          <a:bodyPr/>
          <a:lstStyle/>
          <a:p>
            <a:endParaRPr lang="fr-FR" dirty="0">
              <a:solidFill>
                <a:schemeClr val="bg1"/>
              </a:solidFill>
            </a:endParaRPr>
          </a:p>
          <a:p>
            <a:r>
              <a:rPr lang="fr-FR" sz="2000" dirty="0">
                <a:solidFill>
                  <a:schemeClr val="bg1"/>
                </a:solidFill>
              </a:rPr>
              <a:t>Visite à </a:t>
            </a:r>
            <a:r>
              <a:rPr lang="fr-FR" sz="2000" dirty="0" err="1">
                <a:solidFill>
                  <a:schemeClr val="bg1"/>
                </a:solidFill>
              </a:rPr>
              <a:t>Technobois</a:t>
            </a:r>
            <a:endParaRPr lang="fr-FR" sz="2000" dirty="0">
              <a:solidFill>
                <a:schemeClr val="bg1"/>
              </a:solidFill>
            </a:endParaRPr>
          </a:p>
          <a:p>
            <a:r>
              <a:rPr lang="fr-FR" sz="2000" dirty="0">
                <a:solidFill>
                  <a:schemeClr val="bg1"/>
                </a:solidFill>
              </a:rPr>
              <a:t>Semaine Ecole entreprise</a:t>
            </a:r>
          </a:p>
          <a:p>
            <a:r>
              <a:rPr lang="fr-FR" sz="2000" dirty="0">
                <a:solidFill>
                  <a:schemeClr val="bg1"/>
                </a:solidFill>
              </a:rPr>
              <a:t>**** FIN ***</a:t>
            </a:r>
          </a:p>
        </p:txBody>
      </p:sp>
      <p:sp>
        <p:nvSpPr>
          <p:cNvPr id="5" name="Rectangle 4">
            <a:extLst>
              <a:ext uri="{FF2B5EF4-FFF2-40B4-BE49-F238E27FC236}">
                <a16:creationId xmlns:a16="http://schemas.microsoft.com/office/drawing/2014/main" id="{C7605E89-03C1-42E5-9CEB-A8556DAB5804}"/>
              </a:ext>
            </a:extLst>
          </p:cNvPr>
          <p:cNvSpPr/>
          <p:nvPr/>
        </p:nvSpPr>
        <p:spPr>
          <a:xfrm>
            <a:off x="469102" y="1467472"/>
            <a:ext cx="10429087" cy="2585323"/>
          </a:xfrm>
          <a:prstGeom prst="rect">
            <a:avLst/>
          </a:prstGeom>
          <a:noFill/>
        </p:spPr>
        <p:txBody>
          <a:bodyPr wrap="square" lIns="91440" tIns="45720" rIns="91440" bIns="45720">
            <a:spAutoFit/>
          </a:bodyPr>
          <a:lstStyle/>
          <a:p>
            <a:pPr algn="ctr"/>
            <a:r>
              <a:rPr lang="fr-FR" sz="5400" b="1" cap="none" spc="0" dirty="0">
                <a:ln w="0"/>
                <a:solidFill>
                  <a:srgbClr val="FFC000"/>
                </a:solidFill>
                <a:effectLst>
                  <a:reflection blurRad="6350" stA="53000" endA="300" endPos="35500" dir="5400000" sy="-90000" algn="bl" rotWithShape="0"/>
                </a:effectLst>
              </a:rPr>
              <a:t>MERCI </a:t>
            </a:r>
            <a:r>
              <a:rPr lang="fr-FR" sz="5400" b="1" dirty="0">
                <a:ln w="0"/>
                <a:solidFill>
                  <a:srgbClr val="FFC000"/>
                </a:solidFill>
                <a:effectLst>
                  <a:reflection blurRad="6350" stA="53000" endA="300" endPos="35500" dir="5400000" sy="-90000" algn="bl" rotWithShape="0"/>
                </a:effectLst>
              </a:rPr>
              <a:t>POUR </a:t>
            </a:r>
          </a:p>
          <a:p>
            <a:pPr algn="ctr"/>
            <a:r>
              <a:rPr lang="fr-FR" sz="5400" b="1" cap="none" spc="0" dirty="0">
                <a:ln w="0"/>
                <a:solidFill>
                  <a:srgbClr val="FFC000"/>
                </a:solidFill>
                <a:effectLst>
                  <a:reflection blurRad="6350" stA="53000" endA="300" endPos="35500" dir="5400000" sy="-90000" algn="bl" rotWithShape="0"/>
                </a:effectLst>
              </a:rPr>
              <a:t>VOTRE </a:t>
            </a:r>
          </a:p>
          <a:p>
            <a:pPr algn="ctr"/>
            <a:r>
              <a:rPr lang="fr-FR" sz="5400" b="1" dirty="0">
                <a:ln w="0"/>
                <a:solidFill>
                  <a:srgbClr val="FFC000"/>
                </a:solidFill>
                <a:effectLst>
                  <a:reflection blurRad="6350" stA="53000" endA="300" endPos="35500" dir="5400000" sy="-90000" algn="bl" rotWithShape="0"/>
                </a:effectLst>
              </a:rPr>
              <a:t>PARTICIPATION!</a:t>
            </a:r>
            <a:endParaRPr lang="fr-FR" sz="5400" b="1" cap="none" spc="0" dirty="0">
              <a:ln w="0"/>
              <a:solidFill>
                <a:srgbClr val="FFC000"/>
              </a:solidFill>
              <a:effectLst>
                <a:reflection blurRad="6350" stA="53000" endA="300" endPos="35500" dir="5400000" sy="-90000" algn="bl" rotWithShape="0"/>
              </a:effectLst>
            </a:endParaRPr>
          </a:p>
        </p:txBody>
      </p:sp>
    </p:spTree>
    <p:extLst>
      <p:ext uri="{BB962C8B-B14F-4D97-AF65-F5344CB8AC3E}">
        <p14:creationId xmlns:p14="http://schemas.microsoft.com/office/powerpoint/2010/main" val="184242878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que">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que">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que">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597</TotalTime>
  <Words>526</Words>
  <Application>Microsoft Office PowerPoint</Application>
  <PresentationFormat>Grand écran</PresentationFormat>
  <Paragraphs>87</Paragraphs>
  <Slides>14</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14</vt:i4>
      </vt:variant>
    </vt:vector>
  </HeadingPairs>
  <TitlesOfParts>
    <vt:vector size="22" baseType="lpstr">
      <vt:lpstr>Arial</vt:lpstr>
      <vt:lpstr>Arial Unicode MS</vt:lpstr>
      <vt:lpstr>Garamond</vt:lpstr>
      <vt:lpstr>Segoe UI</vt:lpstr>
      <vt:lpstr>Segoe UI Light</vt:lpstr>
      <vt:lpstr>Times New Roman</vt:lpstr>
      <vt:lpstr>Verdana</vt:lpstr>
      <vt:lpstr>Organique</vt:lpstr>
      <vt:lpstr>SEMAINE  ECOLE-ENTREPRISE sections  TECHNICIEN CONSTRUCTEUR BOIS et CAP CHARPENTE</vt:lpstr>
      <vt:lpstr>THEME de la 19ème édition </vt:lpstr>
      <vt:lpstr>Objectif</vt:lpstr>
      <vt:lpstr>Déroulement </vt:lpstr>
      <vt:lpstr>LE BAC PRO  TECHNICIEN CONSTRUCTEUR BOIS (TCB)</vt:lpstr>
      <vt:lpstr>Présentation PowerPoint</vt:lpstr>
      <vt:lpstr>Présentation PowerPoint</vt:lpstr>
      <vt:lpstr>Présentation PowerPoint</vt:lpstr>
      <vt:lpstr>COMPETENCES PARTICULIERES</vt:lpstr>
      <vt:lpstr>ORGANISATION  DU  BAC PRO TCB</vt:lpstr>
      <vt:lpstr>Présentation PowerPoint</vt:lpstr>
      <vt:lpstr>Au programme des matières générales : </vt:lpstr>
      <vt:lpstr>Au programme des matières générales : </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SEMAINE  ECOLE ENTREPRISE</dc:title>
  <dc:creator>baba C</dc:creator>
  <cp:lastModifiedBy>baba C</cp:lastModifiedBy>
  <cp:revision>88</cp:revision>
  <dcterms:created xsi:type="dcterms:W3CDTF">2018-11-12T00:16:23Z</dcterms:created>
  <dcterms:modified xsi:type="dcterms:W3CDTF">2018-12-03T23:39:02Z</dcterms:modified>
</cp:coreProperties>
</file>