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88" r:id="rId2"/>
    <p:sldId id="256" r:id="rId3"/>
    <p:sldId id="257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1" r:id="rId14"/>
    <p:sldId id="262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0060"/>
    <a:srgbClr val="0A0078"/>
    <a:srgbClr val="00147B"/>
    <a:srgbClr val="01189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29"/>
  </p:normalViewPr>
  <p:slideViewPr>
    <p:cSldViewPr snapToGrid="0" snapToObjects="1">
      <p:cViewPr varScale="1">
        <p:scale>
          <a:sx n="64" d="100"/>
          <a:sy n="64" d="100"/>
        </p:scale>
        <p:origin x="-87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99E0D-E875-194B-9628-FD8C74F8C4F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F7809-E840-4A47-8295-DC25A05ABAB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34048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F7809-E840-4A47-8295-DC25A05ABABF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5636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9E306E5-6F64-534B-AD80-497110DF9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827FD4E8-0A02-9141-9646-D6854A6C2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2F88749-6DCF-EA40-9611-66965B245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8253CE5-7613-DD4B-ADE4-A9281A114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D3D07DF-C8F0-E34F-B421-470F106CA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28781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63C5B2D-9779-ED49-99FB-9A083F8E1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7646D06-B885-3244-8CB0-FA3F77477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6309B2E-21D3-A048-9C53-0E874D668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E31EDCA-07BC-EF4F-BABE-ACEF4943D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88E4DE8-5317-E646-B89B-32071E07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4251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EF030F4-4998-B148-848B-07A266C7E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E6ADD39A-5C30-3E42-91F8-3353B1AE4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12CF4F1-0EA7-0D4F-A37A-F1B598AD1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D8A223A-287D-9343-924E-D8488E53C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4C93DE8-00F3-454A-82C9-15CDDC768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53655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AF9C57B-D860-F74D-A79C-42A2F5DE7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02A88B9-5C02-E848-A05B-8AFE249C7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9E8A014F-63FB-274C-A026-AD56CC2F4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87E8E6B-6326-AD40-9AF3-AB8BC91BB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E32487A-7DB1-8741-890B-CFCCA1EEF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4DBE5684-AF9D-0D45-833F-1F146F97E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7814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66B90E6-0CFC-AB4A-B4D5-75041AC4B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D24A703-0512-2342-B466-248293427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4048555-923E-E64F-B2EF-D7A408A43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650C74DA-6EC3-6E4F-92AF-3E09AFFB00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5CE121B3-1A7D-E540-B91B-7D460A789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5A6C512A-C102-3A4B-A257-00A42B877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AE2949FA-32F4-D440-9614-B17C248B7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7763763E-8016-D44E-AE28-FF87C0CB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27668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965973E-7EDA-6C49-8EE7-0C89167A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EAE1A4D5-F7F2-BC4F-8061-D92166DC9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D9F3A08-795E-534C-8F0A-C25C3DDB1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4DA939E-72FF-B44E-8323-6913A979E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51553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4064F48B-0B9D-D941-B8DC-EA6F8F044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AEC87889-2D74-A746-9D23-DCFF6AAF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2F5557BF-0C41-A741-816F-20E7FE4A2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4140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ACEA45E-83AB-DE4C-885E-A183404D1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F2678FB-AC64-EC4D-89E7-E32B05E54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9394058-0C7D-6345-824E-61F979F64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463ADF9-4BC7-9C4B-BBEA-DDCD134F0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02D38BA-D87C-5748-96D2-BF1296800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6225423-FE61-7A4B-8FEE-5BC483FCF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20197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35D9F4-3F58-BA44-9A68-3834E9ADE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DC6A2465-9D04-4240-8901-202EC4BC6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0C7316F2-4A01-AF40-ADF7-5A923F9D7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871213FF-E249-2949-B97B-81C7E69B1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A1C7843-A54D-124D-9BFD-8EAD9CE55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969E5D6D-4FB3-E540-AC8F-930DF846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54595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C54D4FE-74C4-414E-B29A-8F279F1FE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02E6139-CEFA-A54A-8B69-25D61E3D9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DBF6B77-4940-1943-9B52-4D34BB586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5B25497-C18E-9747-B655-E1903F62D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16C520B-B02A-B641-B82F-D8DFFDA1A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2214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7C442DA-75D9-564F-B369-1DC056D8CA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8E1587C7-C151-2D42-AB46-CF6B5467E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6B717CF-360D-2846-8B9E-84411BCC5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953A6D-F519-DE49-9BEB-C410DF749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A37368B-CB30-F44F-8A8A-367503F09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2966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3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34B8EF1E-2FC2-5743-9F4C-5C752F86E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04A980FF-4B28-DD4F-A417-208B6762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7BCBCB4-6F14-384A-9BB9-B4284F2C8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F9CB8-7EC9-9E44-88C4-68183392EE78}" type="datetimeFigureOut">
              <a:rPr lang="fr-FR" smtClean="0"/>
              <a:pPr/>
              <a:t>04/07/2019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C0CA3DF-121B-C142-84ED-CB8B655B6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50F988-209A-AB45-9C24-D182F4883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9A045-0F19-3846-860A-E1E7EA29D30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3490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5" Type="http://schemas.openxmlformats.org/officeDocument/2006/relationships/image" Target="../media/image3.png"/><Relationship Id="rId4" Type="http://schemas.microsoft.com/office/2007/relationships/media" Target="../media/media1.mp3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7.xml"/><Relationship Id="rId1" Type="http://schemas.openxmlformats.org/officeDocument/2006/relationships/video" Target="../media/media2.MOV"/><Relationship Id="rId6" Type="http://schemas.openxmlformats.org/officeDocument/2006/relationships/image" Target="../media/image64.png"/><Relationship Id="rId5" Type="http://schemas.microsoft.com/office/2007/relationships/media" Target="../media/media2.MOV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7025274A-B52B-7C47-8495-267D5F5BDC62}"/>
              </a:ext>
            </a:extLst>
          </p:cNvPr>
          <p:cNvSpPr txBox="1"/>
          <p:nvPr/>
        </p:nvSpPr>
        <p:spPr>
          <a:xfrm>
            <a:off x="9601200" y="5955323"/>
            <a:ext cx="3329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Comic Sans MS" panose="030F0902030302020204" pitchFamily="66" charset="0"/>
              </a:rPr>
              <a:t>Année 2018/2019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6AFA2188-7FC1-2F44-9D84-2B6234F20943}"/>
              </a:ext>
            </a:extLst>
          </p:cNvPr>
          <p:cNvSpPr txBox="1"/>
          <p:nvPr/>
        </p:nvSpPr>
        <p:spPr>
          <a:xfrm>
            <a:off x="1916907" y="2052835"/>
            <a:ext cx="8358187" cy="2123658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pPr algn="ctr"/>
            <a:r>
              <a:rPr lang="fr-FR" sz="6600" b="1" dirty="0">
                <a:ln w="38100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bg2">
                        <a:tint val="84000"/>
                        <a:shade val="100000"/>
                        <a:hueMod val="92000"/>
                        <a:satMod val="180000"/>
                        <a:lumMod val="114000"/>
                      </a:schemeClr>
                    </a:gs>
                    <a:gs pos="100000">
                      <a:schemeClr val="bg2">
                        <a:shade val="92000"/>
                        <a:satMod val="170000"/>
                        <a:lumMod val="55000"/>
                      </a:schemeClr>
                    </a:gs>
                  </a:gsLst>
                  <a:lin ang="5400000" scaled="1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0" stA="50000" endA="300" endPos="50000" dir="5400000" sy="-100000" algn="bl" rotWithShape="0"/>
                </a:effectLst>
                <a:latin typeface="Comic Sans MS" panose="030F0902030302020204" pitchFamily="66" charset="0"/>
              </a:rPr>
              <a:t>Voyage linguistique à la </a:t>
            </a:r>
            <a:r>
              <a:rPr lang="fr-FR" sz="6600" b="1" dirty="0">
                <a:ln w="38100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bg2">
                        <a:tint val="84000"/>
                        <a:shade val="100000"/>
                        <a:hueMod val="92000"/>
                        <a:satMod val="180000"/>
                        <a:lumMod val="114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0" stA="50000" endA="300" endPos="50000" dir="5400000" sy="-100000" algn="bl" rotWithShape="0"/>
                </a:effectLst>
                <a:latin typeface="Comic Sans MS" panose="030F0902030302020204" pitchFamily="66" charset="0"/>
              </a:rPr>
              <a:t>Barbade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7393C32A-1487-0443-AC71-E6770A2A3072}"/>
              </a:ext>
            </a:extLst>
          </p:cNvPr>
          <p:cNvSpPr txBox="1"/>
          <p:nvPr/>
        </p:nvSpPr>
        <p:spPr>
          <a:xfrm>
            <a:off x="-46892" y="4445690"/>
            <a:ext cx="385689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Comic Sans MS" panose="030F0902030302020204" pitchFamily="66" charset="0"/>
              </a:rPr>
              <a:t>Projet réalisé par :</a:t>
            </a:r>
          </a:p>
          <a:p>
            <a:r>
              <a:rPr lang="fr-FR" sz="2000" b="1" dirty="0">
                <a:solidFill>
                  <a:schemeClr val="bg1"/>
                </a:solidFill>
                <a:latin typeface="Comic Sans MS" panose="030F0902030302020204" pitchFamily="66" charset="0"/>
              </a:rPr>
              <a:t>Mme. LAURENT Marie-Lucie</a:t>
            </a:r>
          </a:p>
          <a:p>
            <a:endParaRPr lang="fr-FR" sz="2000" dirty="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r>
              <a:rPr lang="fr-FR" sz="2000" dirty="0">
                <a:solidFill>
                  <a:schemeClr val="bg1"/>
                </a:solidFill>
                <a:latin typeface="Comic Sans MS" panose="030F0902030302020204" pitchFamily="66" charset="0"/>
              </a:rPr>
              <a:t>Classe de CM1/CM2</a:t>
            </a:r>
          </a:p>
          <a:p>
            <a:endParaRPr lang="fr-FR" sz="2000" dirty="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r>
              <a:rPr lang="fr-FR" sz="2000" dirty="0">
                <a:solidFill>
                  <a:schemeClr val="bg1"/>
                </a:solidFill>
                <a:latin typeface="Comic Sans MS" panose="030F0902030302020204" pitchFamily="66" charset="0"/>
              </a:rPr>
              <a:t>École de Bois-de-</a:t>
            </a:r>
            <a:r>
              <a:rPr lang="fr-FR" sz="2000" dirty="0" err="1">
                <a:solidFill>
                  <a:schemeClr val="bg1"/>
                </a:solidFill>
                <a:latin typeface="Comic Sans MS" panose="030F0902030302020204" pitchFamily="66" charset="0"/>
              </a:rPr>
              <a:t>Vipart</a:t>
            </a:r>
            <a:r>
              <a:rPr lang="fr-FR" sz="2000" dirty="0">
                <a:solidFill>
                  <a:schemeClr val="bg1"/>
                </a:solidFill>
                <a:latin typeface="Comic Sans MS" panose="030F0902030302020204" pitchFamily="66" charset="0"/>
              </a:rPr>
              <a:t>, Saint-François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224870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750" advClick="0" advTm="7000">
        <p14:reveal/>
      </p:transition>
    </mc:Choice>
    <mc:Fallback>
      <p:transition spd="slow" advClick="0" advTm="7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21">
            <a:extLst>
              <a:ext uri="{FF2B5EF4-FFF2-40B4-BE49-F238E27FC236}">
                <a16:creationId xmlns:a16="http://schemas.microsoft.com/office/drawing/2014/main" xmlns="" id="{70DFC53E-09C5-8F42-A5E2-1BC079166DD8}"/>
              </a:ext>
            </a:extLst>
          </p:cNvPr>
          <p:cNvSpPr txBox="1">
            <a:spLocks/>
          </p:cNvSpPr>
          <p:nvPr/>
        </p:nvSpPr>
        <p:spPr>
          <a:xfrm>
            <a:off x="685800" y="5411304"/>
            <a:ext cx="10794999" cy="15228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ctr" defTabSz="30962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28" kern="1200">
                <a:solidFill>
                  <a:schemeClr val="tx1"/>
                </a:solidFill>
                <a:effectLst>
                  <a:outerShdw blurRad="13461" dist="13461" dir="16200000" rotWithShape="0">
                    <a:srgbClr val="000000">
                      <a:alpha val="34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" panose="02020502070401020303" pitchFamily="18" charset="0"/>
                <a:ea typeface="Baskerville" panose="02020502070401020303" pitchFamily="18" charset="0"/>
                <a:cs typeface="Al Bayan Plain" pitchFamily="2" charset="-78"/>
              </a:rPr>
              <a:t>LET’S GO TO DISCOVER BARBADOS !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704F5797-F48F-6843-A59E-E145878DD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399" y="1652767"/>
            <a:ext cx="7797800" cy="3660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Kes - Hello (Folklore Riddim) 2018 Soca [AdvoKit Productions x Julianspromos]-[AudioTrimmer.com].mp3">
            <a:hlinkClick r:id="" action="ppaction://media"/>
            <a:extLst>
              <a:ext uri="{FF2B5EF4-FFF2-40B4-BE49-F238E27FC236}">
                <a16:creationId xmlns:a16="http://schemas.microsoft.com/office/drawing/2014/main" xmlns="" id="{D3166634-A3BC-0B48-99C5-6FA0E8FE9FF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85826" y="6515100"/>
            <a:ext cx="3429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91707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 advClick="0" advTm="7000">
        <p15:prstTrans prst="curtains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2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07D4EA99-E92B-5447-A59B-2FB59E104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ackgroundRemoval t="2079" b="100000" l="2964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4400" y="896744"/>
            <a:ext cx="3479800" cy="3827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D11A5C8B-C01C-A74A-A900-9717D26B7A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51" r="1150"/>
          <a:stretch/>
        </p:blipFill>
        <p:spPr>
          <a:xfrm>
            <a:off x="167169" y="4133850"/>
            <a:ext cx="3322238" cy="2209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xmlns="" id="{04264D19-B693-2E48-9F7F-CD85672069D5}"/>
              </a:ext>
            </a:extLst>
          </p:cNvPr>
          <p:cNvSpPr txBox="1">
            <a:spLocks/>
          </p:cNvSpPr>
          <p:nvPr/>
        </p:nvSpPr>
        <p:spPr>
          <a:xfrm>
            <a:off x="57151" y="349797"/>
            <a:ext cx="3589422" cy="67653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408940">
              <a:buNone/>
              <a:defRPr sz="4760">
                <a:effectLst>
                  <a:outerShdw blurRad="8890" dist="8890" dir="162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900" i="1" dirty="0">
                <a:solidFill>
                  <a:schemeClr val="bg1"/>
                </a:solidFill>
                <a:effectLst>
                  <a:outerShdw blurRad="8890" dist="8890" dir="16200000" rotWithShape="0">
                    <a:srgbClr val="000000">
                      <a:alpha val="50000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Hi Everyone ! We’re primary school pupils from Guadeloupe.</a:t>
            </a:r>
            <a:endParaRPr lang="en-US" sz="2900" i="1" dirty="0">
              <a:solidFill>
                <a:schemeClr val="bg1"/>
              </a:solidFill>
              <a:effectLst>
                <a:outerShdw blurRad="8890" dist="8890" dir="16200000" rotWithShape="0">
                  <a:srgbClr val="000000">
                    <a:alpha val="50000"/>
                  </a:srgbClr>
                </a:outerShdw>
              </a:effectLst>
              <a:highlight>
                <a:srgbClr val="FFFF00"/>
              </a:highlight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0" indent="0" algn="just" defTabSz="408940">
              <a:buNone/>
              <a:defRPr sz="4760">
                <a:effectLst>
                  <a:outerShdw blurRad="8890" dist="8890" dir="162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900" i="1" dirty="0">
                <a:solidFill>
                  <a:schemeClr val="bg1"/>
                </a:solidFill>
                <a:effectLst>
                  <a:outerShdw blurRad="8890" dist="8890" dir="16200000" rotWithShape="0">
                    <a:srgbClr val="000000">
                      <a:alpha val="50000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Let’s Discover our path to the Wonderful </a:t>
            </a:r>
            <a:r>
              <a:rPr lang="en-US" sz="2900" b="1" i="1" dirty="0">
                <a:solidFill>
                  <a:schemeClr val="bg1"/>
                </a:solidFill>
                <a:effectLst>
                  <a:outerShdw blurRad="8890" dist="8890" dir="16200000" rotWithShape="0">
                    <a:srgbClr val="000000">
                      <a:alpha val="50000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Barbados ! </a:t>
            </a:r>
            <a:endParaRPr lang="fr-FR" sz="2900" b="1" i="1" dirty="0">
              <a:solidFill>
                <a:schemeClr val="bg1"/>
              </a:solidFill>
              <a:effectLst>
                <a:outerShdw blurRad="8890" dist="8890" dir="16200000" rotWithShape="0">
                  <a:srgbClr val="000000">
                    <a:alpha val="50000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26574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7000">
        <p15:prstTrans prst="wind"/>
      </p:transition>
    </mc:Choice>
    <mc:Fallback>
      <p:transition spd="slow" advClick="0" advTm="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28">
            <a:extLst>
              <a:ext uri="{FF2B5EF4-FFF2-40B4-BE49-F238E27FC236}">
                <a16:creationId xmlns:a16="http://schemas.microsoft.com/office/drawing/2014/main" xmlns="" id="{8EBB033F-341D-A744-9897-FF0B186D6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285750"/>
            <a:ext cx="10515600" cy="1325563"/>
          </a:xfrm>
          <a:prstGeom prst="rect">
            <a:avLst/>
          </a:prstGeom>
          <a:effectLst>
            <a:softEdge rad="0"/>
          </a:effectLst>
        </p:spPr>
        <p:txBody>
          <a:bodyPr>
            <a:normAutofit/>
          </a:bodyPr>
          <a:lstStyle>
            <a:lvl1pPr defTabSz="554990">
              <a:defRPr sz="6460">
                <a:effectLst>
                  <a:outerShdw blurRad="12065" dist="12065" dir="162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algn="ctr"/>
            <a:r>
              <a:rPr sz="54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First </a:t>
            </a:r>
            <a:r>
              <a:rPr sz="54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  <a:cs typeface="AngsanaUPC" panose="020B0502040204020203" pitchFamily="18" charset="-34"/>
              </a:rPr>
              <a:t>Step</a:t>
            </a:r>
            <a:r>
              <a:rPr sz="54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: </a:t>
            </a:r>
            <a:r>
              <a:rPr lang="fr-FR" sz="5400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Bake</a:t>
            </a:r>
            <a:r>
              <a:rPr lang="fr-FR" sz="54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Sale</a:t>
            </a:r>
            <a:endParaRPr sz="5400" b="1" spc="50" dirty="0">
              <a:ln w="9525" cmpd="sng">
                <a:solidFill>
                  <a:srgbClr val="070060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omic Sans MS" panose="030F0902030302020204" pitchFamily="66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xmlns="" id="{B64BDABE-1DC6-2E45-97A1-814ECFA28AF5}"/>
              </a:ext>
            </a:extLst>
          </p:cNvPr>
          <p:cNvSpPr txBox="1">
            <a:spLocks/>
          </p:cNvSpPr>
          <p:nvPr/>
        </p:nvSpPr>
        <p:spPr>
          <a:xfrm>
            <a:off x="204558" y="1582738"/>
            <a:ext cx="3200400" cy="350361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Comic Sans MS" panose="030F0902030302020204" pitchFamily="66" charset="0"/>
                <a:ea typeface="Microsoft Himalaya" pitchFamily="2" charset="0"/>
                <a:cs typeface="Microsoft Himalaya" pitchFamily="2" charset="0"/>
              </a:rPr>
              <a:t>To finance our trip we organized several events, the first of them was a Bake Sale. </a:t>
            </a:r>
          </a:p>
          <a:p>
            <a:endParaRPr lang="fr-FR" sz="2000" dirty="0">
              <a:latin typeface="Comic Sans MS" panose="030F0902030302020204" pitchFamily="66" charset="0"/>
              <a:ea typeface="Microsoft Himalaya" pitchFamily="2" charset="0"/>
              <a:cs typeface="Microsoft Himalaya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8D10A75B-2192-2749-8900-7E0F0C661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3814367"/>
            <a:ext cx="5771349" cy="28455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2BD89F88-3650-0243-9B62-5B7FBE1E0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277" y="1407719"/>
            <a:ext cx="3246964" cy="2435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BCD605F4-DA14-EB45-BC18-C326DB0B7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512" y="4057651"/>
            <a:ext cx="3507849" cy="26308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8618988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7000">
        <p15:prstTrans prst="fallOver"/>
      </p:transition>
    </mc:Choice>
    <mc:Fallback>
      <p:transition spd="slow" advClick="0" advTm="7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23CAC76-2317-CC4C-B33C-CAE67E6E3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97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54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Second </a:t>
            </a:r>
            <a:r>
              <a:rPr lang="fr-FR" sz="5400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Step</a:t>
            </a:r>
            <a:r>
              <a:rPr lang="fr-FR" sz="54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: Christmas </a:t>
            </a:r>
            <a:r>
              <a:rPr lang="fr-FR" sz="5400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Market</a:t>
            </a:r>
            <a:endParaRPr lang="fr-FR" sz="5400" dirty="0">
              <a:ln>
                <a:solidFill>
                  <a:srgbClr val="070060"/>
                </a:solidFill>
              </a:ln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5542766A-38E8-3247-A65A-198A54A01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03020"/>
            <a:ext cx="3200400" cy="26263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15840B5-048C-C342-9AD2-872319E5AA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52"/>
          <a:stretch/>
        </p:blipFill>
        <p:spPr>
          <a:xfrm>
            <a:off x="342900" y="4367065"/>
            <a:ext cx="4300538" cy="1958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8F9B107D-C961-9348-82D3-22F9EF017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9650" y="1403020"/>
            <a:ext cx="3333750" cy="2728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87BC6CBF-6FCE-2046-A38B-6764806D90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059"/>
          <a:stretch/>
        </p:blipFill>
        <p:spPr>
          <a:xfrm>
            <a:off x="7458075" y="4321480"/>
            <a:ext cx="4505325" cy="2100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451226F2-A3B9-F749-834A-BA5C78244DC7}"/>
              </a:ext>
            </a:extLst>
          </p:cNvPr>
          <p:cNvSpPr txBox="1"/>
          <p:nvPr/>
        </p:nvSpPr>
        <p:spPr>
          <a:xfrm>
            <a:off x="542925" y="3915106"/>
            <a:ext cx="391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chemeClr val="bg1"/>
                </a:solidFill>
              </a:rPr>
              <a:t>There’re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some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different</a:t>
            </a:r>
            <a:r>
              <a:rPr lang="fr-FR" dirty="0">
                <a:solidFill>
                  <a:schemeClr val="bg1"/>
                </a:solidFill>
              </a:rPr>
              <a:t> cakes….</a:t>
            </a:r>
          </a:p>
        </p:txBody>
      </p:sp>
    </p:spTree>
    <p:extLst>
      <p:ext uri="{BB962C8B-B14F-4D97-AF65-F5344CB8AC3E}">
        <p14:creationId xmlns:p14="http://schemas.microsoft.com/office/powerpoint/2010/main" xmlns="" val="11498433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eelOff"/>
      </p:transition>
    </mc:Choice>
    <mc:Fallback>
      <p:transition spd="slow" advClick="0" advTm="7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91EEDD3-5B15-6C4C-B518-B45072C35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04" y="1417206"/>
            <a:ext cx="4780474" cy="2357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E9689CBA-5166-5C4A-8A3D-A168E8BEB7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907"/>
          <a:stretch/>
        </p:blipFill>
        <p:spPr>
          <a:xfrm>
            <a:off x="406627" y="4228569"/>
            <a:ext cx="5056351" cy="21214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800410A5-8338-5746-B7FD-30E65C781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828" y="376964"/>
            <a:ext cx="4219576" cy="20804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ACCF2574-818E-674D-B5DC-8EDE1AFE10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484" b="6743"/>
          <a:stretch/>
        </p:blipFill>
        <p:spPr>
          <a:xfrm>
            <a:off x="6781800" y="3160426"/>
            <a:ext cx="4933951" cy="24259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73894B0C-005E-CE44-936F-3E120525115A}"/>
              </a:ext>
            </a:extLst>
          </p:cNvPr>
          <p:cNvSpPr txBox="1"/>
          <p:nvPr/>
        </p:nvSpPr>
        <p:spPr>
          <a:xfrm>
            <a:off x="479304" y="771350"/>
            <a:ext cx="302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… </a:t>
            </a:r>
            <a:r>
              <a:rPr lang="fr-FR" dirty="0" err="1">
                <a:solidFill>
                  <a:schemeClr val="bg1"/>
                </a:solidFill>
              </a:rPr>
              <a:t>Vegetables</a:t>
            </a:r>
            <a:r>
              <a:rPr lang="fr-FR" dirty="0">
                <a:solidFill>
                  <a:schemeClr val="bg1"/>
                </a:solidFill>
              </a:rPr>
              <a:t> ….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7810DE44-7001-CA41-8F6B-D83037045AB4}"/>
              </a:ext>
            </a:extLst>
          </p:cNvPr>
          <p:cNvSpPr txBox="1"/>
          <p:nvPr/>
        </p:nvSpPr>
        <p:spPr>
          <a:xfrm>
            <a:off x="9886950" y="6172198"/>
            <a:ext cx="2857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… And </a:t>
            </a:r>
            <a:r>
              <a:rPr lang="fr-FR" dirty="0" err="1">
                <a:solidFill>
                  <a:schemeClr val="bg1"/>
                </a:solidFill>
              </a:rPr>
              <a:t>handcraft</a:t>
            </a:r>
            <a:r>
              <a:rPr lang="fr-FR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249753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ageCurlSingle"/>
      </p:transition>
    </mc:Choice>
    <mc:Fallback>
      <p:transition spd="slow" advClick="0" advTm="7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1716CB2-4C68-A14B-B4AE-BFF821132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5400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Third</a:t>
            </a:r>
            <a:r>
              <a:rPr lang="fr-FR" sz="54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</a:t>
            </a:r>
            <a:r>
              <a:rPr lang="fr-FR" sz="5400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Step</a:t>
            </a:r>
            <a:r>
              <a:rPr lang="fr-FR" sz="54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: Caribbean Taste</a:t>
            </a:r>
            <a:endParaRPr lang="fr-FR" sz="5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297AD8B5-CC52-5B4F-AC60-704A64610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4467" y="4475010"/>
            <a:ext cx="4621307" cy="22464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14651F7F-C511-8844-9274-ACB202DA8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931" y="1634998"/>
            <a:ext cx="3498849" cy="26241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2FBC4A6D-2093-7047-A639-7850DEC5C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301748"/>
            <a:ext cx="4205288" cy="31539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323010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eelOff"/>
      </p:transition>
    </mc:Choice>
    <mc:Fallback>
      <p:transition spd="slow" advClick="0" advTm="7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6C979387-529E-2443-92D4-80C243149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236" y="253848"/>
            <a:ext cx="4457700" cy="21669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2A31A0A-B0E8-CE48-B232-00BFBA13C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497" y="4087109"/>
            <a:ext cx="4744971" cy="2306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39CD679D-3A97-B549-A77A-08F514D0C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957" y="3001291"/>
            <a:ext cx="4408582" cy="21430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14CF573-5669-9D4A-B0A6-097B19E026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793" y="1385887"/>
            <a:ext cx="4630860" cy="2251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95D61404-8A3D-6B4D-8E32-0AD198E37543}"/>
              </a:ext>
            </a:extLst>
          </p:cNvPr>
          <p:cNvSpPr txBox="1"/>
          <p:nvPr/>
        </p:nvSpPr>
        <p:spPr>
          <a:xfrm>
            <a:off x="740820" y="776385"/>
            <a:ext cx="2410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The </a:t>
            </a:r>
            <a:r>
              <a:rPr lang="fr-FR" sz="2400" dirty="0" err="1">
                <a:solidFill>
                  <a:schemeClr val="bg1"/>
                </a:solidFill>
              </a:rPr>
              <a:t>preparation</a:t>
            </a:r>
            <a:r>
              <a:rPr lang="fr-FR" sz="2400" dirty="0">
                <a:solidFill>
                  <a:schemeClr val="bg1"/>
                </a:solidFill>
              </a:rPr>
              <a:t> : </a:t>
            </a:r>
          </a:p>
        </p:txBody>
      </p:sp>
    </p:spTree>
    <p:extLst>
      <p:ext uri="{BB962C8B-B14F-4D97-AF65-F5344CB8AC3E}">
        <p14:creationId xmlns:p14="http://schemas.microsoft.com/office/powerpoint/2010/main" xmlns="" val="31068734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ageCurlSingle"/>
      </p:transition>
    </mc:Choice>
    <mc:Fallback>
      <p:transition spd="slow" advClick="0" advTm="7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1F80F30D-33F6-B947-AEF7-CBB86D437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49" y="296661"/>
            <a:ext cx="3246438" cy="5771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603A301E-6B1A-E048-BB0A-577CC8B1A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74" y="1499553"/>
            <a:ext cx="3120223" cy="4160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6141E514-2156-694D-832E-E3D36B5C3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0939" y="1357536"/>
            <a:ext cx="3226736" cy="4302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A9E00451-D0CA-1740-9E98-09B845FF007D}"/>
              </a:ext>
            </a:extLst>
          </p:cNvPr>
          <p:cNvSpPr txBox="1"/>
          <p:nvPr/>
        </p:nvSpPr>
        <p:spPr>
          <a:xfrm>
            <a:off x="882584" y="766244"/>
            <a:ext cx="1838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The cooking :</a:t>
            </a:r>
          </a:p>
        </p:txBody>
      </p:sp>
    </p:spTree>
    <p:extLst>
      <p:ext uri="{BB962C8B-B14F-4D97-AF65-F5344CB8AC3E}">
        <p14:creationId xmlns:p14="http://schemas.microsoft.com/office/powerpoint/2010/main" xmlns="" val="1163819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ageCurlSingle"/>
      </p:transition>
    </mc:Choice>
    <mc:Fallback>
      <p:transition spd="slow" advClick="0" advTm="7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C0CFE89A-CA8B-A64F-8086-0E6158BF1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6" y="943605"/>
            <a:ext cx="3505075" cy="1703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3C6ABB49-8F2A-0141-922F-E8315444F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31" y="4284616"/>
            <a:ext cx="4443360" cy="2159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3D745242-0AA5-4443-89B2-BF169DF8876B}"/>
              </a:ext>
            </a:extLst>
          </p:cNvPr>
          <p:cNvSpPr txBox="1"/>
          <p:nvPr/>
        </p:nvSpPr>
        <p:spPr>
          <a:xfrm>
            <a:off x="522514" y="3631474"/>
            <a:ext cx="3422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The sale :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D73F54B5-1930-B34C-89A1-C89F90ADD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3776" y="1130625"/>
            <a:ext cx="1989962" cy="4093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77C24C3F-CBB2-2F4C-9DEB-966AD6A48D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1066" y="721111"/>
            <a:ext cx="3581840" cy="1741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xmlns="" id="{E66ABD0C-F971-0144-8F75-104367CAC3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5352" y="2946939"/>
            <a:ext cx="2733247" cy="3644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647835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ageCurlSingle"/>
      </p:transition>
    </mc:Choice>
    <mc:Fallback>
      <p:transition spd="slow" advClick="0" advTm="7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ACDF3770-6976-C646-954F-2C36D6541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" y="200660"/>
            <a:ext cx="2707005" cy="36093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E957218-E6D7-E347-8BF0-55CFB9868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3" y="3031489"/>
            <a:ext cx="2595563" cy="3460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B3531A21-B052-1043-ABF2-78793BA25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772" y="200660"/>
            <a:ext cx="2753678" cy="36715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EB457A7D-2F2A-E441-B554-D0B3E1190E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5000"/>
          <a:stretch/>
        </p:blipFill>
        <p:spPr>
          <a:xfrm>
            <a:off x="9145906" y="3282631"/>
            <a:ext cx="2814638" cy="2814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897570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ageCurlSingle"/>
      </p:transition>
    </mc:Choice>
    <mc:Fallback>
      <p:transition spd="slow" advClick="0" advTm="7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7CA9D278-8E90-E744-9EA6-5AE21338D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68" y="1774613"/>
            <a:ext cx="7680960" cy="373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686423FF-0C4C-AB44-BF6C-151E8C248413}"/>
              </a:ext>
            </a:extLst>
          </p:cNvPr>
          <p:cNvSpPr txBox="1"/>
          <p:nvPr/>
        </p:nvSpPr>
        <p:spPr>
          <a:xfrm>
            <a:off x="295954" y="822960"/>
            <a:ext cx="2304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And the </a:t>
            </a:r>
            <a:r>
              <a:rPr lang="fr-FR" sz="2400" dirty="0" err="1">
                <a:solidFill>
                  <a:schemeClr val="bg1"/>
                </a:solidFill>
              </a:rPr>
              <a:t>tasting</a:t>
            </a:r>
            <a:r>
              <a:rPr lang="fr-FR" sz="2400" dirty="0">
                <a:solidFill>
                  <a:schemeClr val="bg1"/>
                </a:solidFill>
              </a:rPr>
              <a:t> 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4C7A51F5-FFAC-4F47-9063-1AD07DA95ED2}"/>
              </a:ext>
            </a:extLst>
          </p:cNvPr>
          <p:cNvSpPr txBox="1"/>
          <p:nvPr/>
        </p:nvSpPr>
        <p:spPr>
          <a:xfrm>
            <a:off x="9801226" y="4929188"/>
            <a:ext cx="2526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i="1" dirty="0" err="1">
                <a:solidFill>
                  <a:schemeClr val="bg1"/>
                </a:solidFill>
              </a:rPr>
              <a:t>Enjoy</a:t>
            </a:r>
            <a:r>
              <a:rPr lang="fr-FR" sz="4800" b="1" i="1" dirty="0">
                <a:solidFill>
                  <a:schemeClr val="bg1"/>
                </a:solidFill>
              </a:rPr>
              <a:t> </a:t>
            </a:r>
            <a:r>
              <a:rPr lang="fr-FR" sz="4800" b="1" i="1" dirty="0" err="1">
                <a:solidFill>
                  <a:schemeClr val="bg1"/>
                </a:solidFill>
              </a:rPr>
              <a:t>it</a:t>
            </a:r>
            <a:r>
              <a:rPr lang="fr-FR" sz="4800" b="1" i="1" dirty="0">
                <a:solidFill>
                  <a:schemeClr val="bg1"/>
                </a:solidFill>
              </a:rPr>
              <a:t> ! </a:t>
            </a:r>
          </a:p>
        </p:txBody>
      </p:sp>
    </p:spTree>
    <p:extLst>
      <p:ext uri="{BB962C8B-B14F-4D97-AF65-F5344CB8AC3E}">
        <p14:creationId xmlns:p14="http://schemas.microsoft.com/office/powerpoint/2010/main" xmlns="" val="1674595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65C9F2B-413A-004C-9055-A13309E7D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Fourth</a:t>
            </a:r>
            <a:r>
              <a:rPr lang="fr-FR" sz="48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</a:t>
            </a:r>
            <a:r>
              <a:rPr lang="fr-FR" sz="4800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Step</a:t>
            </a:r>
            <a:r>
              <a:rPr lang="fr-FR" sz="48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: Carnival Time</a:t>
            </a:r>
            <a:endParaRPr lang="fr-FR" sz="4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75DEAA4-C4F7-4747-8051-AC853CBAF28D}"/>
              </a:ext>
            </a:extLst>
          </p:cNvPr>
          <p:cNvSpPr txBox="1">
            <a:spLocks/>
          </p:cNvSpPr>
          <p:nvPr/>
        </p:nvSpPr>
        <p:spPr>
          <a:xfrm>
            <a:off x="0" y="1690688"/>
            <a:ext cx="3657600" cy="435790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3200" dirty="0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Let yourself be carried away by the magical flying fishes !</a:t>
            </a:r>
          </a:p>
        </p:txBody>
      </p:sp>
      <p:pic>
        <p:nvPicPr>
          <p:cNvPr id="4" name="IMG-20190213-WA0002.jpg">
            <a:extLst>
              <a:ext uri="{FF2B5EF4-FFF2-40B4-BE49-F238E27FC236}">
                <a16:creationId xmlns:a16="http://schemas.microsoft.com/office/drawing/2014/main" xmlns="" id="{88696C88-CFB5-774B-99FA-371703617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rcRect l="6274" t="22241"/>
          <a:stretch>
            <a:fillRect/>
          </a:stretch>
        </p:blipFill>
        <p:spPr>
          <a:xfrm>
            <a:off x="8574002" y="1690688"/>
            <a:ext cx="3417973" cy="44104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HOTO-2019-02-23-10-32-11_5-enhanced.jpeg">
            <a:extLst>
              <a:ext uri="{FF2B5EF4-FFF2-40B4-BE49-F238E27FC236}">
                <a16:creationId xmlns:a16="http://schemas.microsoft.com/office/drawing/2014/main" xmlns="" id="{3178826E-BB8E-4941-B72D-4BDAC735C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rcRect l="34356" r="7064" b="47933"/>
          <a:stretch>
            <a:fillRect/>
          </a:stretch>
        </p:blipFill>
        <p:spPr>
          <a:xfrm>
            <a:off x="464957" y="3697145"/>
            <a:ext cx="2735443" cy="2925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511887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eelOff"/>
      </p:transition>
    </mc:Choice>
    <mc:Fallback>
      <p:transition spd="slow" advClick="0" advTm="7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45">
            <a:extLst>
              <a:ext uri="{FF2B5EF4-FFF2-40B4-BE49-F238E27FC236}">
                <a16:creationId xmlns:a16="http://schemas.microsoft.com/office/drawing/2014/main" xmlns="" id="{82DBBBEA-8AE5-C341-B573-626E161ED84F}"/>
              </a:ext>
            </a:extLst>
          </p:cNvPr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2080" y="2171701"/>
            <a:ext cx="3029767" cy="4398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Espace réservé pour une image  144">
            <a:extLst>
              <a:ext uri="{FF2B5EF4-FFF2-40B4-BE49-F238E27FC236}">
                <a16:creationId xmlns:a16="http://schemas.microsoft.com/office/drawing/2014/main" xmlns="" id="{0A0F0CBB-CCB6-2F4D-9442-269D3C293776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243" y="342900"/>
            <a:ext cx="3449345" cy="17135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1392C760-C142-E14C-95B9-C942D00A1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9086" y="3186516"/>
            <a:ext cx="2666663" cy="3555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88D8AF2A-B8B2-7A4A-9B01-2D8AE6F85D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6508" b="36508"/>
          <a:stretch/>
        </p:blipFill>
        <p:spPr>
          <a:xfrm>
            <a:off x="3773129" y="2568603"/>
            <a:ext cx="4517432" cy="21681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867110D1-6044-9242-A7B3-2CC850E7E6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7676" y="163466"/>
            <a:ext cx="2352337" cy="29016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9903809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ageCurlSingle"/>
      </p:transition>
    </mc:Choice>
    <mc:Fallback>
      <p:transition spd="slow" advClick="0" advTm="7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2BCE6B4-45B8-DA49-B047-6B41143C8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5400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Fifth</a:t>
            </a:r>
            <a:r>
              <a:rPr lang="fr-FR" sz="54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</a:t>
            </a:r>
            <a:r>
              <a:rPr lang="fr-FR" sz="5400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Step</a:t>
            </a:r>
            <a:r>
              <a:rPr lang="fr-FR" sz="54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: </a:t>
            </a:r>
            <a:r>
              <a:rPr lang="fr-FR" sz="5400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Bagging</a:t>
            </a:r>
            <a:r>
              <a:rPr lang="fr-FR" sz="5400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Action </a:t>
            </a:r>
            <a:endParaRPr lang="fr-FR" sz="5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E9098548-67F3-4940-97F1-B640D5206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85" y="3801549"/>
            <a:ext cx="3332352" cy="2499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CEDF63C9-F181-D443-BCE5-A0A4E1258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656" y="1475450"/>
            <a:ext cx="2929508" cy="48825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Shape 172">
            <a:extLst>
              <a:ext uri="{FF2B5EF4-FFF2-40B4-BE49-F238E27FC236}">
                <a16:creationId xmlns:a16="http://schemas.microsoft.com/office/drawing/2014/main" xmlns="" id="{88D7F227-239B-0C4D-80A0-ABAE8BCBAC85}"/>
              </a:ext>
            </a:extLst>
          </p:cNvPr>
          <p:cNvSpPr txBox="1">
            <a:spLocks/>
          </p:cNvSpPr>
          <p:nvPr/>
        </p:nvSpPr>
        <p:spPr>
          <a:xfrm>
            <a:off x="453836" y="1590997"/>
            <a:ext cx="2784809" cy="2986663"/>
          </a:xfrm>
          <a:prstGeom prst="rect">
            <a:avLst/>
          </a:prstGeom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646464"/>
              </a:buClr>
              <a:buFont typeface="Arial" panose="020B0604020202020204" pitchFamily="34" charset="0"/>
              <a:buBlip>
                <a:blip r:embed="rId4"/>
              </a:buBlip>
              <a:defRPr sz="33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800" dirty="0" err="1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We</a:t>
            </a:r>
            <a:r>
              <a:rPr lang="fr-FR" sz="2800" dirty="0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 </a:t>
            </a:r>
            <a:r>
              <a:rPr lang="fr-FR" sz="2800" dirty="0" err="1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organized</a:t>
            </a:r>
            <a:r>
              <a:rPr lang="fr-FR" sz="2800" dirty="0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 </a:t>
            </a:r>
            <a:r>
              <a:rPr lang="fr-FR" sz="2800" dirty="0" err="1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several</a:t>
            </a:r>
            <a:r>
              <a:rPr lang="fr-FR" sz="2800" dirty="0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 </a:t>
            </a:r>
            <a:r>
              <a:rPr lang="fr-FR" sz="2800" dirty="0" err="1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bagging</a:t>
            </a:r>
            <a:r>
              <a:rPr lang="fr-FR" sz="2800" dirty="0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 actions </a:t>
            </a:r>
            <a:r>
              <a:rPr lang="fr-FR" sz="2800" dirty="0" err="1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throughout</a:t>
            </a:r>
            <a:r>
              <a:rPr lang="fr-FR" sz="2800" dirty="0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 the </a:t>
            </a:r>
            <a:r>
              <a:rPr lang="fr-FR" sz="2800" dirty="0" err="1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year</a:t>
            </a:r>
            <a:r>
              <a:rPr lang="fr-FR" sz="2800" dirty="0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.</a:t>
            </a:r>
          </a:p>
        </p:txBody>
      </p:sp>
      <p:pic>
        <p:nvPicPr>
          <p:cNvPr id="21" name="Espace réservé du contenu 5">
            <a:extLst>
              <a:ext uri="{FF2B5EF4-FFF2-40B4-BE49-F238E27FC236}">
                <a16:creationId xmlns:a16="http://schemas.microsoft.com/office/drawing/2014/main" xmlns="" id="{F7C76647-C538-A847-84FE-2C844817D0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51" t="10881"/>
          <a:stretch/>
        </p:blipFill>
        <p:spPr>
          <a:xfrm>
            <a:off x="4261454" y="1629025"/>
            <a:ext cx="3568095" cy="4671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581644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eelOff"/>
      </p:transition>
    </mc:Choice>
    <mc:Fallback>
      <p:transition spd="slow" advClick="0" advTm="7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23A17725-19C8-2A43-AFE8-A85AF73AE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437" y="356286"/>
            <a:ext cx="4698626" cy="26429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D9E46A62-0DDE-B241-A42D-50FFD20BB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385" y="1383132"/>
            <a:ext cx="3068802" cy="4091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5C40D860-9305-0948-A314-0E962D2AF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9320" y="809313"/>
            <a:ext cx="2664808" cy="53296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HOTO-2019-02-23-14-31-57_1-enhanced.jpeg">
            <a:extLst>
              <a:ext uri="{FF2B5EF4-FFF2-40B4-BE49-F238E27FC236}">
                <a16:creationId xmlns:a16="http://schemas.microsoft.com/office/drawing/2014/main" xmlns="" id="{722B147B-3D7B-054C-91CB-BDC7FE386D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/>
          </a:blip>
          <a:srcRect l="20294"/>
          <a:stretch>
            <a:fillRect/>
          </a:stretch>
        </p:blipFill>
        <p:spPr>
          <a:xfrm>
            <a:off x="223786" y="3474121"/>
            <a:ext cx="3276652" cy="2910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251016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ageCurlSingle"/>
      </p:transition>
    </mc:Choice>
    <mc:Fallback>
      <p:transition spd="slow" advClick="0" advTm="7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6E223F18-3011-AE45-B394-90BA704D0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70" y="692857"/>
            <a:ext cx="3078162" cy="5472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Espace réservé pour une image  175">
            <a:extLst>
              <a:ext uri="{FF2B5EF4-FFF2-40B4-BE49-F238E27FC236}">
                <a16:creationId xmlns:a16="http://schemas.microsoft.com/office/drawing/2014/main" xmlns="" id="{872783EC-7C5E-C347-918B-5BD9DC702A27}"/>
              </a:ext>
            </a:extLst>
          </p:cNvPr>
          <p:cNvPicPr>
            <a:picLocks/>
          </p:cNvPicPr>
          <p:nvPr/>
        </p:nvPicPr>
        <p:blipFill>
          <a:blip r:embed="rId3">
            <a:extLst/>
          </a:blip>
          <a:srcRect t="195" b="195"/>
          <a:stretch>
            <a:fillRect/>
          </a:stretch>
        </p:blipFill>
        <p:spPr>
          <a:xfrm>
            <a:off x="8608509" y="692857"/>
            <a:ext cx="3341511" cy="21939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9DA4FB6-D760-7A46-A581-5E8EF59EE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544" y="3743325"/>
            <a:ext cx="3485443" cy="19605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D7D9DD91-47A5-C84F-97D7-06C17A557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5150" y="390525"/>
            <a:ext cx="3441700" cy="2581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65605ECA-3780-7446-911C-83CE980182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0357" y="3602435"/>
            <a:ext cx="3951287" cy="29634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9991217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ageCurlSingle"/>
      </p:transition>
    </mc:Choice>
    <mc:Fallback>
      <p:transition spd="slow" advClick="0" advTm="7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057037C3-9447-C447-AABB-7863331A3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8" y="142875"/>
            <a:ext cx="3020263" cy="22651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0EF22435-57C7-9747-941A-80F77C207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252" y="907858"/>
            <a:ext cx="2874961" cy="51110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32501BD9-F952-4F4C-BC01-01A6D6F1D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15" y="2589048"/>
            <a:ext cx="2287970" cy="4067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Espace réservé pour une image  179">
            <a:extLst>
              <a:ext uri="{FF2B5EF4-FFF2-40B4-BE49-F238E27FC236}">
                <a16:creationId xmlns:a16="http://schemas.microsoft.com/office/drawing/2014/main" xmlns="" id="{176D88DA-0997-6747-A614-440386AE776A}"/>
              </a:ext>
            </a:extLst>
          </p:cNvPr>
          <p:cNvPicPr>
            <a:picLocks/>
          </p:cNvPicPr>
          <p:nvPr/>
        </p:nvPicPr>
        <p:blipFill>
          <a:blip r:embed="rId5">
            <a:extLst/>
          </a:blip>
          <a:srcRect t="195" b="195"/>
          <a:stretch>
            <a:fillRect/>
          </a:stretch>
        </p:blipFill>
        <p:spPr>
          <a:xfrm>
            <a:off x="4048364" y="2057400"/>
            <a:ext cx="4038361" cy="30014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533937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pageCurlSingle"/>
      </p:transition>
    </mc:Choice>
    <mc:Fallback>
      <p:transition spd="slow" advClick="0" advTm="7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6FC320F-A610-0C49-832F-EC030E37A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Sixth</a:t>
            </a:r>
            <a:r>
              <a:rPr lang="fr-FR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</a:t>
            </a:r>
            <a:r>
              <a:rPr lang="fr-FR" b="1" spc="50" dirty="0" err="1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Step</a:t>
            </a:r>
            <a:r>
              <a:rPr lang="fr-FR" b="1" spc="50" dirty="0">
                <a:ln w="9525" cmpd="sng">
                  <a:solidFill>
                    <a:srgbClr val="07006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Sans MS" panose="030F0902030302020204" pitchFamily="66" charset="0"/>
              </a:rPr>
              <a:t> : The last dance</a:t>
            </a:r>
            <a:endParaRPr lang="fr-FR" dirty="0"/>
          </a:p>
        </p:txBody>
      </p:sp>
      <p:sp>
        <p:nvSpPr>
          <p:cNvPr id="3" name="Espace réservé du contenu 1">
            <a:extLst>
              <a:ext uri="{FF2B5EF4-FFF2-40B4-BE49-F238E27FC236}">
                <a16:creationId xmlns:a16="http://schemas.microsoft.com/office/drawing/2014/main" xmlns="" id="{06A02065-EDE1-284E-830A-054B3E2391CC}"/>
              </a:ext>
            </a:extLst>
          </p:cNvPr>
          <p:cNvSpPr txBox="1">
            <a:spLocks/>
          </p:cNvSpPr>
          <p:nvPr/>
        </p:nvSpPr>
        <p:spPr>
          <a:xfrm>
            <a:off x="0" y="2133600"/>
            <a:ext cx="3632200" cy="371139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525779">
              <a:spcBef>
                <a:spcPts val="2500"/>
              </a:spcBef>
              <a:buClr>
                <a:srgbClr val="646464"/>
              </a:buClr>
              <a:buNone/>
              <a:defRPr sz="3239" i="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rPr lang="en-US" sz="3200" dirty="0">
                <a:solidFill>
                  <a:schemeClr val="bg1"/>
                </a:solidFill>
                <a:effectLst>
                  <a:outerShdw blurRad="22860" dist="11430" dir="5400000" rotWithShape="0">
                    <a:srgbClr val="FFFFFF"/>
                  </a:outerShdw>
                </a:effectLst>
                <a:latin typeface="Comic Sans MS" panose="030F0902030302020204" pitchFamily="66" charset="0"/>
                <a:cs typeface="AngsanaUPC" panose="02020603050405020304" pitchFamily="18" charset="-34"/>
              </a:rPr>
              <a:t>To finance your trip, we definitely did not lack ideas. </a:t>
            </a:r>
          </a:p>
          <a:p>
            <a:pPr marL="0" indent="0" algn="just" defTabSz="525779">
              <a:spcBef>
                <a:spcPts val="2500"/>
              </a:spcBef>
              <a:buClr>
                <a:srgbClr val="646464"/>
              </a:buClr>
              <a:buNone/>
              <a:defRPr sz="3239" i="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rPr lang="en-US" sz="3200" dirty="0">
                <a:solidFill>
                  <a:schemeClr val="bg1"/>
                </a:solidFill>
                <a:effectLst>
                  <a:outerShdw blurRad="22860" dist="11430" dir="5400000" rotWithShape="0">
                    <a:srgbClr val="FFFFFF"/>
                  </a:outerShdw>
                </a:effectLst>
                <a:latin typeface="Comic Sans MS" panose="030F0902030302020204" pitchFamily="66" charset="0"/>
                <a:cs typeface="AngsanaUPC" panose="02020603050405020304" pitchFamily="18" charset="-34"/>
              </a:rPr>
              <a:t>So we organized a Zumba Party during the Mid-Lend. </a:t>
            </a:r>
          </a:p>
        </p:txBody>
      </p:sp>
      <p:pic>
        <p:nvPicPr>
          <p:cNvPr id="4" name="PHOTO-2019-03-05-16-18-54.jpg">
            <a:extLst>
              <a:ext uri="{FF2B5EF4-FFF2-40B4-BE49-F238E27FC236}">
                <a16:creationId xmlns:a16="http://schemas.microsoft.com/office/drawing/2014/main" xmlns="" id="{37A2420A-8CC2-0748-94DE-B0A383D51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5594407" y="1690688"/>
            <a:ext cx="5759393" cy="40675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xmlns="" id="{F7BA9DD8-EDDE-124A-8001-9F98D59CD21A}"/>
              </a:ext>
            </a:extLst>
          </p:cNvPr>
          <p:cNvSpPr txBox="1">
            <a:spLocks/>
          </p:cNvSpPr>
          <p:nvPr/>
        </p:nvSpPr>
        <p:spPr>
          <a:xfrm>
            <a:off x="5645207" y="5844996"/>
            <a:ext cx="6786279" cy="4117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dirty="0">
                <a:solidFill>
                  <a:schemeClr val="bg1"/>
                </a:solidFill>
                <a:latin typeface="Comic Sans MS" panose="030F0902030302020204" pitchFamily="66" charset="0"/>
                <a:cs typeface="AngsanaUPC" panose="02020603050405020304" pitchFamily="18" charset="-34"/>
              </a:rPr>
              <a:t>Here is the event poster, we’re future event managers </a:t>
            </a:r>
            <a:endParaRPr lang="fr-FR" sz="1700" dirty="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7604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7000">
        <p14:vortex dir="r"/>
      </p:transition>
    </mc:Choice>
    <mc:Fallback>
      <p:transition spd="slow" advClick="0" advTm="7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-2019-03-28-22-12-29.jpg">
            <a:extLst>
              <a:ext uri="{FF2B5EF4-FFF2-40B4-BE49-F238E27FC236}">
                <a16:creationId xmlns:a16="http://schemas.microsoft.com/office/drawing/2014/main" xmlns="" id="{AF34C5F8-FAAB-7144-89B2-129A32348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rcRect r="17172" b="17626"/>
          <a:stretch>
            <a:fillRect/>
          </a:stretch>
        </p:blipFill>
        <p:spPr>
          <a:xfrm>
            <a:off x="5337976" y="3539792"/>
            <a:ext cx="4160814" cy="31035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Espace réservé pour une image  167">
            <a:extLst>
              <a:ext uri="{FF2B5EF4-FFF2-40B4-BE49-F238E27FC236}">
                <a16:creationId xmlns:a16="http://schemas.microsoft.com/office/drawing/2014/main" xmlns="" id="{5A8AA6F2-CA79-B640-AA4C-A4AA2EE6FF0C}"/>
              </a:ext>
            </a:extLst>
          </p:cNvPr>
          <p:cNvPicPr>
            <a:picLocks/>
          </p:cNvPicPr>
          <p:nvPr/>
        </p:nvPicPr>
        <p:blipFill>
          <a:blip r:embed="rId4">
            <a:extLst/>
          </a:blip>
          <a:srcRect t="195" b="195"/>
          <a:stretch>
            <a:fillRect/>
          </a:stretch>
        </p:blipFill>
        <p:spPr>
          <a:xfrm>
            <a:off x="7518399" y="436607"/>
            <a:ext cx="3962401" cy="27050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G_2674.TRIM">
            <a:hlinkClick r:id="" action="ppaction://media"/>
            <a:extLst>
              <a:ext uri="{FF2B5EF4-FFF2-40B4-BE49-F238E27FC236}">
                <a16:creationId xmlns:a16="http://schemas.microsoft.com/office/drawing/2014/main" xmlns="" id="{7469B46C-9866-5F42-B7C7-F9801F07486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3201" y="538207"/>
            <a:ext cx="3240087" cy="576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31358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7000">
        <p15:prstTrans prst="pageCurlSingle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66">
            <a:extLst>
              <a:ext uri="{FF2B5EF4-FFF2-40B4-BE49-F238E27FC236}">
                <a16:creationId xmlns:a16="http://schemas.microsoft.com/office/drawing/2014/main" xmlns="" id="{8B14B4B8-B8CC-CD4C-95DD-5900728FDE7B}"/>
              </a:ext>
            </a:extLst>
          </p:cNvPr>
          <p:cNvPicPr>
            <a:picLocks/>
          </p:cNvPicPr>
          <p:nvPr/>
        </p:nvPicPr>
        <p:blipFill>
          <a:blip r:embed="rId2">
            <a:extLst/>
          </a:blip>
          <a:srcRect t="195" b="195"/>
          <a:stretch>
            <a:fillRect/>
          </a:stretch>
        </p:blipFill>
        <p:spPr>
          <a:xfrm>
            <a:off x="2681158" y="1016000"/>
            <a:ext cx="6640642" cy="4889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122655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7000">
        <p14:ripple/>
      </p:transition>
    </mc:Choice>
    <mc:Fallback>
      <p:transition spd="slow" advClick="0" advTm="7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720DBAD-C53C-C74C-94BB-F4C6924D7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838325"/>
            <a:ext cx="10515600" cy="3749675"/>
          </a:xfrm>
          <a:effectLst>
            <a:glow rad="228600">
              <a:schemeClr val="tx1">
                <a:alpha val="40000"/>
              </a:schemeClr>
            </a:glow>
            <a:innerShdw blurRad="63500" dist="50800" dir="8100000">
              <a:prstClr val="black">
                <a:alpha val="50000"/>
              </a:prstClr>
            </a:innerShdw>
            <a:softEdge rad="279400"/>
          </a:effectLst>
          <a:scene3d>
            <a:camera prst="orthographicFront"/>
            <a:lightRig rig="soft" dir="t">
              <a:rot lat="0" lon="0" rev="15600000"/>
            </a:lightRig>
          </a:scene3d>
          <a:sp3d>
            <a:bevelT prst="convex"/>
          </a:sp3d>
        </p:spPr>
        <p:txBody>
          <a:bodyPr>
            <a:normAutofit fontScale="90000"/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14900" b="1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LET’S GO TO BARBADOS !!!! </a:t>
            </a:r>
          </a:p>
        </p:txBody>
      </p:sp>
    </p:spTree>
    <p:extLst>
      <p:ext uri="{BB962C8B-B14F-4D97-AF65-F5344CB8AC3E}">
        <p14:creationId xmlns:p14="http://schemas.microsoft.com/office/powerpoint/2010/main" xmlns="" val="39789162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7000">
        <p15:prstTrans prst="airplane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813A4454-2CDB-8E48-A162-479D1A6C6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89" y="1649002"/>
            <a:ext cx="5283623" cy="3521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5A42038-DBD3-5641-9C68-4AD909477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1680" y="475583"/>
            <a:ext cx="3555106" cy="2666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F6A89929-0179-4049-955A-D20DF315F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525" y="3343402"/>
            <a:ext cx="4792861" cy="31939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46889045"/>
      </p:ext>
    </p:extLst>
  </p:cSld>
  <p:clrMapOvr>
    <a:masterClrMapping/>
  </p:clrMapOvr>
  <p:transition spd="med" advClick="0" advTm="7000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2C0E5BCB-5527-6F42-8EED-3157B1EE0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692" y="507999"/>
            <a:ext cx="4769125" cy="3178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EA1CCD2-09EA-1A40-9787-5E0C3652A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04" y="466642"/>
            <a:ext cx="4831184" cy="32195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86CF5959-A4ED-C343-973B-FF660094E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400" y="3994152"/>
            <a:ext cx="4608000" cy="259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34045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C7CAA945-3445-C34D-BA6B-0015CF774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02" y="404628"/>
            <a:ext cx="4445423" cy="29624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03C11B61-A76D-984F-897E-BD1D6CE62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687" y="1196511"/>
            <a:ext cx="3348734" cy="44649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5C701E06-B03D-EA48-B06D-B188C7004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3928129"/>
            <a:ext cx="3530600" cy="2647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48072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7BBFA297-5649-F843-9B83-3A3520CC9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25" y="385763"/>
            <a:ext cx="4720166" cy="354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E84204ED-4CC4-AD41-B9EC-64152A84E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638" y="4466652"/>
            <a:ext cx="4713597" cy="22913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ACA711D2-9E44-E94F-AC0F-02879E6AB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0700" y="758618"/>
            <a:ext cx="5275847" cy="2564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402A81C6-3012-0A44-83A7-8BEAA6A51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1141" y="3584125"/>
            <a:ext cx="2338330" cy="31177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9946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930448A-AA6F-8A47-BCA5-35E221BEC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20" y="1414546"/>
            <a:ext cx="3021681" cy="4028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316C008E-E0C4-3B45-8D6F-FD71268B8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483" y="336885"/>
            <a:ext cx="3449049" cy="2586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D4980FEE-896A-EE45-B2B6-F2A7E8BA4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869" y="1312279"/>
            <a:ext cx="3175082" cy="42334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1C0BFD33-F724-EB41-A931-954CA5A3F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8435" y="3651582"/>
            <a:ext cx="2165684" cy="2887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490130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570EA8BC-6198-1E47-994A-CE8EC05F8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501834"/>
            <a:ext cx="2547257" cy="33963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99019836-210F-EB49-878E-A3E6D5E93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93" y="4052063"/>
            <a:ext cx="3207204" cy="2405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62B2351D-0233-6A43-868B-6E3E96861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29642" y="214016"/>
            <a:ext cx="3491234" cy="2618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71B7F720-F5D5-104C-AD9A-F14CDFC8F5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3558" y="2048822"/>
            <a:ext cx="4266056" cy="31995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907477C4-D37C-4846-AD01-6F2A0BBD4C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8218" y="3866786"/>
            <a:ext cx="3454240" cy="25906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1790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8D17BA23-73DC-7148-9B59-68E94E173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29" y="2283958"/>
            <a:ext cx="4474028" cy="25166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2C31BAE1-A6A3-D446-BBD3-DAA3CB129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58" y="4147457"/>
            <a:ext cx="3309258" cy="24819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ED2A2DDA-28A9-B94B-AAD8-3F5BC6F07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515" y="172055"/>
            <a:ext cx="2155710" cy="3832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F906D41E-7EE8-DB4F-9D34-79A9E2AD9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4716" y="151495"/>
            <a:ext cx="2329769" cy="3106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F63C98E8-42BC-DA49-88EC-9E0C04C24B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6140" y="3421369"/>
            <a:ext cx="2438172" cy="32508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62939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6E3857A1-02CD-A34C-8D9D-988AF8CFE334}"/>
              </a:ext>
            </a:extLst>
          </p:cNvPr>
          <p:cNvSpPr txBox="1"/>
          <p:nvPr/>
        </p:nvSpPr>
        <p:spPr>
          <a:xfrm>
            <a:off x="751115" y="783771"/>
            <a:ext cx="2129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Comic Sans MS" panose="030F0902030302020204" pitchFamily="66" charset="0"/>
              </a:rPr>
              <a:t>The end …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FF115415-0033-EE45-8CC3-4E7CA6F45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727" y="1576473"/>
            <a:ext cx="4940073" cy="3705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96AE037D-944D-F94C-A4BE-28EE4423E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90" y="1594092"/>
            <a:ext cx="3312659" cy="44168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0549759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7000">
        <p15:prstTrans prst="prestige"/>
      </p:transition>
    </mc:Choice>
    <mc:Fallback>
      <p:transition spd="slow" advClick="0" advTm="7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71CB8EB1-8457-8A47-B44C-F9BCD1CAC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821" y="584199"/>
            <a:ext cx="4313464" cy="57512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Shape 207">
            <a:extLst>
              <a:ext uri="{FF2B5EF4-FFF2-40B4-BE49-F238E27FC236}">
                <a16:creationId xmlns:a16="http://schemas.microsoft.com/office/drawing/2014/main" xmlns="" id="{3AEE8844-8D9C-D94F-BE92-C8594301744C}"/>
              </a:ext>
            </a:extLst>
          </p:cNvPr>
          <p:cNvSpPr txBox="1">
            <a:spLocks/>
          </p:cNvSpPr>
          <p:nvPr/>
        </p:nvSpPr>
        <p:spPr>
          <a:xfrm>
            <a:off x="424543" y="2869112"/>
            <a:ext cx="2841171" cy="16558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400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Come in Barbados was not an  easy path, but it was a fantastic one.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7158CAE4-6962-3A4F-B783-1A053A602D9B}"/>
              </a:ext>
            </a:extLst>
          </p:cNvPr>
          <p:cNvSpPr txBox="1"/>
          <p:nvPr/>
        </p:nvSpPr>
        <p:spPr>
          <a:xfrm>
            <a:off x="8749392" y="2631922"/>
            <a:ext cx="30833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We are so thankful and so happy to be here and we are looking forward to discovering all the Barbadian Culture .</a:t>
            </a:r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56183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7000">
        <p15:prstTrans prst="fracture"/>
      </p:transition>
    </mc:Choice>
    <mc:Fallback>
      <p:transition spd="slow" advClick="0" advTm="7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 l="-2000"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140974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Click="0" advTm="7000">
        <p15:prstTrans prst="origami"/>
      </p:transition>
    </mc:Choice>
    <mc:Fallback>
      <p:transition spd="slow" advClick="0" advTm="7000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2842</TotalTime>
  <Words>224</Words>
  <Application>Microsoft Office PowerPoint</Application>
  <PresentationFormat>Personnalisé</PresentationFormat>
  <Paragraphs>36</Paragraphs>
  <Slides>32</Slides>
  <Notes>1</Notes>
  <HiddenSlides>0</HiddenSlides>
  <MMClips>2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Thème Office</vt:lpstr>
      <vt:lpstr>Diapositive 1</vt:lpstr>
      <vt:lpstr>Diapositive 2</vt:lpstr>
      <vt:lpstr>Diapositive 3</vt:lpstr>
      <vt:lpstr>First Step : Bake Sale</vt:lpstr>
      <vt:lpstr>Second Step : Christmas Market</vt:lpstr>
      <vt:lpstr>Diapositive 6</vt:lpstr>
      <vt:lpstr>Third Step : Caribbean Taste</vt:lpstr>
      <vt:lpstr>Diapositive 8</vt:lpstr>
      <vt:lpstr>Diapositive 9</vt:lpstr>
      <vt:lpstr>Diapositive 10</vt:lpstr>
      <vt:lpstr>Diapositive 11</vt:lpstr>
      <vt:lpstr>Diapositive 12</vt:lpstr>
      <vt:lpstr>Fourth Step : Carnival Time</vt:lpstr>
      <vt:lpstr>Diapositive 14</vt:lpstr>
      <vt:lpstr>Fifth Step : Bagging Action </vt:lpstr>
      <vt:lpstr>Diapositive 16</vt:lpstr>
      <vt:lpstr>Diapositive 17</vt:lpstr>
      <vt:lpstr>Diapositive 18</vt:lpstr>
      <vt:lpstr>Sixth Step : The last dance</vt:lpstr>
      <vt:lpstr>Diapositive 20</vt:lpstr>
      <vt:lpstr>Diapositive 21</vt:lpstr>
      <vt:lpstr>LET’S GO TO BARBADOS !!!! 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Amélie LAURENT</dc:creator>
  <cp:lastModifiedBy>RECTORAT</cp:lastModifiedBy>
  <cp:revision>39</cp:revision>
  <dcterms:created xsi:type="dcterms:W3CDTF">2019-06-10T12:44:08Z</dcterms:created>
  <dcterms:modified xsi:type="dcterms:W3CDTF">2019-07-04T16:39:50Z</dcterms:modified>
</cp:coreProperties>
</file>