
<file path=[Content_Types].xml><?xml version="1.0" encoding="utf-8"?>
<Types xmlns="http://schemas.openxmlformats.org/package/2006/content-types">
  <Default Extension="emf" ContentType="image/x-emf"/>
  <Default Extension="jpeg" ContentType="image/jpeg"/>
  <Default Extension="jpg" ContentType="image/jpeg"/>
  <Default Extension="m4a" ContentType="audio/mp4"/>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4"/>
  </p:notesMasterIdLst>
  <p:sldIdLst>
    <p:sldId id="256" r:id="rId2"/>
    <p:sldId id="257" r:id="rId3"/>
    <p:sldId id="258" r:id="rId4"/>
    <p:sldId id="259" r:id="rId5"/>
    <p:sldId id="260" r:id="rId6"/>
    <p:sldId id="271" r:id="rId7"/>
    <p:sldId id="279" r:id="rId8"/>
    <p:sldId id="261" r:id="rId9"/>
    <p:sldId id="262" r:id="rId10"/>
    <p:sldId id="263" r:id="rId11"/>
    <p:sldId id="272" r:id="rId12"/>
    <p:sldId id="275" r:id="rId13"/>
    <p:sldId id="265" r:id="rId14"/>
    <p:sldId id="266" r:id="rId15"/>
    <p:sldId id="267" r:id="rId16"/>
    <p:sldId id="268" r:id="rId17"/>
    <p:sldId id="269" r:id="rId18"/>
    <p:sldId id="270" r:id="rId19"/>
    <p:sldId id="273" r:id="rId20"/>
    <p:sldId id="274" r:id="rId21"/>
    <p:sldId id="276" r:id="rId22"/>
    <p:sldId id="277" r:id="rId23"/>
    <p:sldId id="278" r:id="rId24"/>
    <p:sldId id="280" r:id="rId25"/>
    <p:sldId id="281" r:id="rId26"/>
    <p:sldId id="282" r:id="rId27"/>
    <p:sldId id="283" r:id="rId28"/>
    <p:sldId id="284" r:id="rId29"/>
    <p:sldId id="287" r:id="rId30"/>
    <p:sldId id="289" r:id="rId31"/>
    <p:sldId id="286" r:id="rId32"/>
    <p:sldId id="288" r:id="rId33"/>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30" autoAdjust="0"/>
    <p:restoredTop sz="94660"/>
  </p:normalViewPr>
  <p:slideViewPr>
    <p:cSldViewPr>
      <p:cViewPr varScale="1">
        <p:scale>
          <a:sx n="67" d="100"/>
          <a:sy n="67" d="100"/>
        </p:scale>
        <p:origin x="810" y="7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67" d="100"/>
          <a:sy n="67" d="100"/>
        </p:scale>
        <p:origin x="-2748"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FD41355-3583-4C9E-8141-D66D72096C24}" type="datetimeFigureOut">
              <a:rPr lang="fr-FR" smtClean="0"/>
              <a:t>26/06/2019</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41DAADE-302A-4E93-AD6C-8B1ECEF250E5}" type="slidenum">
              <a:rPr lang="fr-FR" smtClean="0"/>
              <a:t>‹N°›</a:t>
            </a:fld>
            <a:endParaRPr lang="fr-FR"/>
          </a:p>
        </p:txBody>
      </p:sp>
    </p:spTree>
    <p:extLst>
      <p:ext uri="{BB962C8B-B14F-4D97-AF65-F5344CB8AC3E}">
        <p14:creationId xmlns:p14="http://schemas.microsoft.com/office/powerpoint/2010/main" val="16352653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341DAADE-302A-4E93-AD6C-8B1ECEF250E5}" type="slidenum">
              <a:rPr lang="fr-FR" smtClean="0"/>
              <a:t>1</a:t>
            </a:fld>
            <a:endParaRPr lang="fr-FR" dirty="0"/>
          </a:p>
        </p:txBody>
      </p:sp>
    </p:spTree>
    <p:extLst>
      <p:ext uri="{BB962C8B-B14F-4D97-AF65-F5344CB8AC3E}">
        <p14:creationId xmlns:p14="http://schemas.microsoft.com/office/powerpoint/2010/main" val="1008157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341DAADE-302A-4E93-AD6C-8B1ECEF250E5}" type="slidenum">
              <a:rPr lang="fr-FR" smtClean="0"/>
              <a:t>5</a:t>
            </a:fld>
            <a:endParaRPr lang="fr-FR"/>
          </a:p>
        </p:txBody>
      </p:sp>
    </p:spTree>
    <p:extLst>
      <p:ext uri="{BB962C8B-B14F-4D97-AF65-F5344CB8AC3E}">
        <p14:creationId xmlns:p14="http://schemas.microsoft.com/office/powerpoint/2010/main" val="36124640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14" name="Titre 13"/>
          <p:cNvSpPr>
            <a:spLocks noGrp="1"/>
          </p:cNvSpPr>
          <p:nvPr>
            <p:ph type="ctrTitle"/>
          </p:nvPr>
        </p:nvSpPr>
        <p:spPr>
          <a:xfrm>
            <a:off x="1432560" y="359898"/>
            <a:ext cx="7406640" cy="1472184"/>
          </a:xfrm>
        </p:spPr>
        <p:txBody>
          <a:bodyPr anchor="b"/>
          <a:lstStyle>
            <a:lvl1pPr algn="l">
              <a:defRPr/>
            </a:lvl1pPr>
            <a:extLst/>
          </a:lstStyle>
          <a:p>
            <a:r>
              <a:rPr kumimoji="0" lang="fr-FR"/>
              <a:t>Modifiez le style du titre</a:t>
            </a:r>
            <a:endParaRPr kumimoji="0" lang="en-US"/>
          </a:p>
        </p:txBody>
      </p:sp>
      <p:sp>
        <p:nvSpPr>
          <p:cNvPr id="22" name="Sous-titr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fr-FR"/>
              <a:t>Modifiez le style des sous-titres du masque</a:t>
            </a:r>
            <a:endParaRPr kumimoji="0" lang="en-US"/>
          </a:p>
        </p:txBody>
      </p:sp>
      <p:sp>
        <p:nvSpPr>
          <p:cNvPr id="7" name="Espace réservé de la date 6"/>
          <p:cNvSpPr>
            <a:spLocks noGrp="1"/>
          </p:cNvSpPr>
          <p:nvPr>
            <p:ph type="dt" sz="half" idx="10"/>
          </p:nvPr>
        </p:nvSpPr>
        <p:spPr/>
        <p:txBody>
          <a:bodyPr/>
          <a:lstStyle/>
          <a:p>
            <a:fld id="{950B3FB7-DE9B-4557-B645-3A744E0DFEEA}" type="datetimeFigureOut">
              <a:rPr lang="fr-FR" smtClean="0"/>
              <a:t>26/06/2019</a:t>
            </a:fld>
            <a:endParaRPr lang="fr-FR" dirty="0"/>
          </a:p>
        </p:txBody>
      </p:sp>
      <p:sp>
        <p:nvSpPr>
          <p:cNvPr id="20" name="Espace réservé du pied de page 19"/>
          <p:cNvSpPr>
            <a:spLocks noGrp="1"/>
          </p:cNvSpPr>
          <p:nvPr>
            <p:ph type="ftr" sz="quarter" idx="11"/>
          </p:nvPr>
        </p:nvSpPr>
        <p:spPr/>
        <p:txBody>
          <a:bodyPr/>
          <a:lstStyle/>
          <a:p>
            <a:endParaRPr lang="fr-FR" dirty="0"/>
          </a:p>
        </p:txBody>
      </p:sp>
      <p:sp>
        <p:nvSpPr>
          <p:cNvPr id="10" name="Espace réservé du numéro de diapositive 9"/>
          <p:cNvSpPr>
            <a:spLocks noGrp="1"/>
          </p:cNvSpPr>
          <p:nvPr>
            <p:ph type="sldNum" sz="quarter" idx="12"/>
          </p:nvPr>
        </p:nvSpPr>
        <p:spPr/>
        <p:txBody>
          <a:bodyPr/>
          <a:lstStyle/>
          <a:p>
            <a:fld id="{93E193A1-DEE3-4C05-9B22-F4D4944B70C2}" type="slidenum">
              <a:rPr lang="fr-FR" smtClean="0"/>
              <a:t>‹N°›</a:t>
            </a:fld>
            <a:endParaRPr lang="fr-FR" dirty="0"/>
          </a:p>
        </p:txBody>
      </p:sp>
      <p:sp>
        <p:nvSpPr>
          <p:cNvPr id="8" name="Ellipse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dirty="0"/>
          </a:p>
        </p:txBody>
      </p:sp>
      <p:sp>
        <p:nvSpPr>
          <p:cNvPr id="9" name="Ellipse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dirty="0"/>
          </a:p>
        </p:txBody>
      </p:sp>
    </p:spTree>
  </p:cSld>
  <p:clrMapOvr>
    <a:masterClrMapping/>
  </p:clrMapOvr>
  <p:transition advTm="900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Modifiez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950B3FB7-DE9B-4557-B645-3A744E0DFEEA}" type="datetimeFigureOut">
              <a:rPr lang="fr-FR" smtClean="0"/>
              <a:t>26/06/2019</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93E193A1-DEE3-4C05-9B22-F4D4944B70C2}" type="slidenum">
              <a:rPr lang="fr-FR" smtClean="0"/>
              <a:t>‹N°›</a:t>
            </a:fld>
            <a:endParaRPr lang="fr-FR" dirty="0"/>
          </a:p>
        </p:txBody>
      </p:sp>
    </p:spTree>
  </p:cSld>
  <p:clrMapOvr>
    <a:masterClrMapping/>
  </p:clrMapOvr>
  <p:transition advTm="900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r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fr-FR"/>
              <a:t>Modifiez le style du titre</a:t>
            </a:r>
            <a:endParaRPr kumimoji="0" lang="en-US"/>
          </a:p>
        </p:txBody>
      </p:sp>
      <p:sp>
        <p:nvSpPr>
          <p:cNvPr id="3" name="Espace réservé du texte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fr-FR"/>
              <a:t>Modifiez les styles du texte du masque</a:t>
            </a:r>
          </a:p>
        </p:txBody>
      </p:sp>
      <p:sp>
        <p:nvSpPr>
          <p:cNvPr id="4" name="Espace réservé de la date 3"/>
          <p:cNvSpPr>
            <a:spLocks noGrp="1"/>
          </p:cNvSpPr>
          <p:nvPr>
            <p:ph type="dt" sz="half" idx="10"/>
          </p:nvPr>
        </p:nvSpPr>
        <p:spPr/>
        <p:txBody>
          <a:bodyPr/>
          <a:lstStyle/>
          <a:p>
            <a:fld id="{950B3FB7-DE9B-4557-B645-3A744E0DFEEA}" type="datetimeFigureOut">
              <a:rPr lang="fr-FR" smtClean="0"/>
              <a:t>26/06/2019</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93E193A1-DEE3-4C05-9B22-F4D4944B70C2}" type="slidenum">
              <a:rPr lang="fr-FR" smtClean="0"/>
              <a:t>‹N°›</a:t>
            </a:fld>
            <a:endParaRPr lang="fr-FR" dirty="0"/>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Ellipse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dirty="0"/>
          </a:p>
        </p:txBody>
      </p:sp>
      <p:sp>
        <p:nvSpPr>
          <p:cNvPr id="9" name="Ellipse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dirty="0"/>
          </a:p>
        </p:txBody>
      </p:sp>
    </p:spTree>
  </p:cSld>
  <p:clrMapOvr>
    <a:masterClrMapping/>
  </p:clrMapOvr>
  <p:transition advTm="900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1435608" y="274320"/>
            <a:ext cx="7498080" cy="1143000"/>
          </a:xfrm>
        </p:spPr>
        <p:txBody>
          <a:bodyPr/>
          <a:lstStyle/>
          <a:p>
            <a:r>
              <a:rPr kumimoji="0" lang="fr-FR"/>
              <a:t>Modifiez le style du titre</a:t>
            </a:r>
            <a:endParaRPr kumimoji="0" lang="en-US"/>
          </a:p>
        </p:txBody>
      </p:sp>
      <p:sp>
        <p:nvSpPr>
          <p:cNvPr id="3" name="Espace réservé du contenu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u contenu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5" name="Espace réservé de la date 4"/>
          <p:cNvSpPr>
            <a:spLocks noGrp="1"/>
          </p:cNvSpPr>
          <p:nvPr>
            <p:ph type="dt" sz="half" idx="10"/>
          </p:nvPr>
        </p:nvSpPr>
        <p:spPr/>
        <p:txBody>
          <a:bodyPr/>
          <a:lstStyle/>
          <a:p>
            <a:fld id="{950B3FB7-DE9B-4557-B645-3A744E0DFEEA}" type="datetimeFigureOut">
              <a:rPr lang="fr-FR" smtClean="0"/>
              <a:t>26/06/2019</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93E193A1-DEE3-4C05-9B22-F4D4944B70C2}" type="slidenum">
              <a:rPr lang="fr-FR" smtClean="0"/>
              <a:t>‹N°›</a:t>
            </a:fld>
            <a:endParaRPr lang="fr-FR" dirty="0"/>
          </a:p>
        </p:txBody>
      </p:sp>
    </p:spTree>
  </p:cSld>
  <p:clrMapOvr>
    <a:masterClrMapping/>
  </p:clrMapOvr>
  <p:transition advTm="900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fr-FR"/>
              <a:t>Modifiez le style du titre</a:t>
            </a:r>
            <a:endParaRPr kumimoji="0" lang="en-US"/>
          </a:p>
        </p:txBody>
      </p:sp>
      <p:sp>
        <p:nvSpPr>
          <p:cNvPr id="3" name="Espace réservé du texte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a:t>Modifiez les styles du texte du masque</a:t>
            </a:r>
          </a:p>
        </p:txBody>
      </p:sp>
      <p:sp>
        <p:nvSpPr>
          <p:cNvPr id="4" name="Espace réservé du texte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a:t>Modifiez les styles du texte du masque</a:t>
            </a:r>
          </a:p>
        </p:txBody>
      </p:sp>
      <p:sp>
        <p:nvSpPr>
          <p:cNvPr id="5" name="Espace réservé du contenu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6" name="Espace réservé du contenu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7" name="Espace réservé de la date 6"/>
          <p:cNvSpPr>
            <a:spLocks noGrp="1"/>
          </p:cNvSpPr>
          <p:nvPr>
            <p:ph type="dt" sz="half" idx="10"/>
          </p:nvPr>
        </p:nvSpPr>
        <p:spPr/>
        <p:txBody>
          <a:bodyPr/>
          <a:lstStyle/>
          <a:p>
            <a:fld id="{950B3FB7-DE9B-4557-B645-3A744E0DFEEA}" type="datetimeFigureOut">
              <a:rPr lang="fr-FR" smtClean="0"/>
              <a:t>26/06/2019</a:t>
            </a:fld>
            <a:endParaRPr lang="fr-FR" dirty="0"/>
          </a:p>
        </p:txBody>
      </p:sp>
      <p:sp>
        <p:nvSpPr>
          <p:cNvPr id="8" name="Espace réservé du pied de page 7"/>
          <p:cNvSpPr>
            <a:spLocks noGrp="1"/>
          </p:cNvSpPr>
          <p:nvPr>
            <p:ph type="ftr" sz="quarter" idx="11"/>
          </p:nvPr>
        </p:nvSpPr>
        <p:spPr/>
        <p:txBody>
          <a:bodyPr/>
          <a:lstStyle/>
          <a:p>
            <a:endParaRPr lang="fr-FR" dirty="0"/>
          </a:p>
        </p:txBody>
      </p:sp>
      <p:sp>
        <p:nvSpPr>
          <p:cNvPr id="9" name="Espace réservé du numéro de diapositive 8"/>
          <p:cNvSpPr>
            <a:spLocks noGrp="1"/>
          </p:cNvSpPr>
          <p:nvPr>
            <p:ph type="sldNum" sz="quarter" idx="12"/>
          </p:nvPr>
        </p:nvSpPr>
        <p:spPr/>
        <p:txBody>
          <a:bodyPr/>
          <a:lstStyle/>
          <a:p>
            <a:fld id="{93E193A1-DEE3-4C05-9B22-F4D4944B70C2}" type="slidenum">
              <a:rPr lang="fr-FR" smtClean="0"/>
              <a:t>‹N°›</a:t>
            </a:fld>
            <a:endParaRPr lang="fr-FR" dirty="0"/>
          </a:p>
        </p:txBody>
      </p:sp>
    </p:spTree>
  </p:cSld>
  <p:clrMapOvr>
    <a:masterClrMapping/>
  </p:clrMapOvr>
  <p:transition advTm="900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1435608" y="274320"/>
            <a:ext cx="7498080" cy="1143000"/>
          </a:xfrm>
        </p:spPr>
        <p:txBody>
          <a:bodyPr anchor="ctr"/>
          <a:lstStyle/>
          <a:p>
            <a:r>
              <a:rPr kumimoji="0" lang="fr-FR"/>
              <a:t>Modifiez le style du titre</a:t>
            </a:r>
            <a:endParaRPr kumimoji="0" lang="en-US"/>
          </a:p>
        </p:txBody>
      </p:sp>
      <p:sp>
        <p:nvSpPr>
          <p:cNvPr id="3" name="Espace réservé de la date 2"/>
          <p:cNvSpPr>
            <a:spLocks noGrp="1"/>
          </p:cNvSpPr>
          <p:nvPr>
            <p:ph type="dt" sz="half" idx="10"/>
          </p:nvPr>
        </p:nvSpPr>
        <p:spPr/>
        <p:txBody>
          <a:bodyPr/>
          <a:lstStyle/>
          <a:p>
            <a:fld id="{950B3FB7-DE9B-4557-B645-3A744E0DFEEA}" type="datetimeFigureOut">
              <a:rPr lang="fr-FR" smtClean="0"/>
              <a:t>26/06/2019</a:t>
            </a:fld>
            <a:endParaRPr lang="fr-FR" dirty="0"/>
          </a:p>
        </p:txBody>
      </p:sp>
      <p:sp>
        <p:nvSpPr>
          <p:cNvPr id="4" name="Espace réservé du pied de page 3"/>
          <p:cNvSpPr>
            <a:spLocks noGrp="1"/>
          </p:cNvSpPr>
          <p:nvPr>
            <p:ph type="ftr" sz="quarter" idx="11"/>
          </p:nvPr>
        </p:nvSpPr>
        <p:spPr/>
        <p:txBody>
          <a:bodyPr/>
          <a:lstStyle/>
          <a:p>
            <a:endParaRPr lang="fr-FR" dirty="0"/>
          </a:p>
        </p:txBody>
      </p:sp>
      <p:sp>
        <p:nvSpPr>
          <p:cNvPr id="5" name="Espace réservé du numéro de diapositive 4"/>
          <p:cNvSpPr>
            <a:spLocks noGrp="1"/>
          </p:cNvSpPr>
          <p:nvPr>
            <p:ph type="sldNum" sz="quarter" idx="12"/>
          </p:nvPr>
        </p:nvSpPr>
        <p:spPr/>
        <p:txBody>
          <a:bodyPr/>
          <a:lstStyle/>
          <a:p>
            <a:fld id="{93E193A1-DEE3-4C05-9B22-F4D4944B70C2}" type="slidenum">
              <a:rPr lang="fr-FR" smtClean="0"/>
              <a:t>‹N°›</a:t>
            </a:fld>
            <a:endParaRPr lang="fr-FR" dirty="0"/>
          </a:p>
        </p:txBody>
      </p:sp>
    </p:spTree>
  </p:cSld>
  <p:clrMapOvr>
    <a:masterClrMapping/>
  </p:clrMapOvr>
  <p:transition advTm="9000">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Espace réservé de la date 1"/>
          <p:cNvSpPr>
            <a:spLocks noGrp="1"/>
          </p:cNvSpPr>
          <p:nvPr>
            <p:ph type="dt" sz="half" idx="10"/>
          </p:nvPr>
        </p:nvSpPr>
        <p:spPr/>
        <p:txBody>
          <a:bodyPr/>
          <a:lstStyle/>
          <a:p>
            <a:fld id="{950B3FB7-DE9B-4557-B645-3A744E0DFEEA}" type="datetimeFigureOut">
              <a:rPr lang="fr-FR" smtClean="0"/>
              <a:t>26/06/2019</a:t>
            </a:fld>
            <a:endParaRPr lang="fr-FR" dirty="0"/>
          </a:p>
        </p:txBody>
      </p:sp>
      <p:sp>
        <p:nvSpPr>
          <p:cNvPr id="3" name="Espace réservé du pied de page 2"/>
          <p:cNvSpPr>
            <a:spLocks noGrp="1"/>
          </p:cNvSpPr>
          <p:nvPr>
            <p:ph type="ftr" sz="quarter" idx="11"/>
          </p:nvPr>
        </p:nvSpPr>
        <p:spPr/>
        <p:txBody>
          <a:bodyPr/>
          <a:lstStyle/>
          <a:p>
            <a:endParaRPr lang="fr-FR" dirty="0"/>
          </a:p>
        </p:txBody>
      </p:sp>
      <p:sp>
        <p:nvSpPr>
          <p:cNvPr id="4" name="Espace réservé du numéro de diapositive 3"/>
          <p:cNvSpPr>
            <a:spLocks noGrp="1"/>
          </p:cNvSpPr>
          <p:nvPr>
            <p:ph type="sldNum" sz="quarter" idx="12"/>
          </p:nvPr>
        </p:nvSpPr>
        <p:spPr/>
        <p:txBody>
          <a:bodyPr/>
          <a:lstStyle/>
          <a:p>
            <a:fld id="{93E193A1-DEE3-4C05-9B22-F4D4944B70C2}" type="slidenum">
              <a:rPr lang="fr-FR" smtClean="0"/>
              <a:t>‹N°›</a:t>
            </a:fld>
            <a:endParaRPr lang="fr-FR" dirty="0"/>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transition advTm="9000">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fr-FR"/>
              <a:t>Modifiez le style du titre</a:t>
            </a:r>
            <a:endParaRPr kumimoji="0" lang="en-US"/>
          </a:p>
        </p:txBody>
      </p:sp>
      <p:sp>
        <p:nvSpPr>
          <p:cNvPr id="3" name="Espace réservé du texte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fr-FR"/>
              <a:t>Modifiez les styles du texte du masque</a:t>
            </a:r>
          </a:p>
        </p:txBody>
      </p:sp>
      <p:sp>
        <p:nvSpPr>
          <p:cNvPr id="4" name="Espace réservé du contenu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5" name="Espace réservé de la date 4"/>
          <p:cNvSpPr>
            <a:spLocks noGrp="1"/>
          </p:cNvSpPr>
          <p:nvPr>
            <p:ph type="dt" sz="half" idx="10"/>
          </p:nvPr>
        </p:nvSpPr>
        <p:spPr/>
        <p:txBody>
          <a:bodyPr/>
          <a:lstStyle/>
          <a:p>
            <a:fld id="{950B3FB7-DE9B-4557-B645-3A744E0DFEEA}" type="datetimeFigureOut">
              <a:rPr lang="fr-FR" smtClean="0"/>
              <a:t>26/06/2019</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93E193A1-DEE3-4C05-9B22-F4D4944B70C2}" type="slidenum">
              <a:rPr lang="fr-FR" smtClean="0"/>
              <a:t>‹N°›</a:t>
            </a:fld>
            <a:endParaRPr lang="fr-FR" dirty="0"/>
          </a:p>
        </p:txBody>
      </p:sp>
    </p:spTree>
  </p:cSld>
  <p:clrMapOvr>
    <a:masterClrMapping/>
  </p:clrMapOvr>
  <p:transition advTm="9000">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fr-FR"/>
              <a:t>Modifiez le style du titre</a:t>
            </a:r>
            <a:endParaRPr kumimoji="0" lang="en-US"/>
          </a:p>
        </p:txBody>
      </p:sp>
      <p:sp>
        <p:nvSpPr>
          <p:cNvPr id="5" name="Espace réservé de la date 4"/>
          <p:cNvSpPr>
            <a:spLocks noGrp="1"/>
          </p:cNvSpPr>
          <p:nvPr>
            <p:ph type="dt" sz="half" idx="10"/>
          </p:nvPr>
        </p:nvSpPr>
        <p:spPr/>
        <p:txBody>
          <a:bodyPr/>
          <a:lstStyle/>
          <a:p>
            <a:fld id="{950B3FB7-DE9B-4557-B645-3A744E0DFEEA}" type="datetimeFigureOut">
              <a:rPr lang="fr-FR" smtClean="0"/>
              <a:t>26/06/2019</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93E193A1-DEE3-4C05-9B22-F4D4944B70C2}" type="slidenum">
              <a:rPr lang="fr-FR" smtClean="0"/>
              <a:t>‹N°›</a:t>
            </a:fld>
            <a:endParaRPr lang="fr-FR" dirty="0"/>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dirty="0">
              <a:solidFill>
                <a:schemeClr val="tx1"/>
              </a:solidFill>
              <a:latin typeface="+mn-lt"/>
              <a:ea typeface="+mn-ea"/>
              <a:cs typeface="+mn-cs"/>
            </a:endParaRPr>
          </a:p>
        </p:txBody>
      </p:sp>
      <p:sp>
        <p:nvSpPr>
          <p:cNvPr id="3" name="Espace réservé pour une image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fr-FR" dirty="0"/>
              <a:t>Cliquez sur l'icône pour ajouter une image</a:t>
            </a:r>
            <a:endParaRPr kumimoji="0" lang="en-US" dirty="0"/>
          </a:p>
        </p:txBody>
      </p:sp>
      <p:sp>
        <p:nvSpPr>
          <p:cNvPr id="9" name="Organigramme : Processu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Organigramme : Processu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Espace réservé du texte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fr-FR"/>
              <a:t>Modifiez les styles du texte du masque</a:t>
            </a:r>
          </a:p>
        </p:txBody>
      </p:sp>
    </p:spTree>
  </p:cSld>
  <p:clrMapOvr>
    <a:masterClrMapping/>
  </p:clrMapOvr>
  <p:transition advTm="9000">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Modifiez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950B3FB7-DE9B-4557-B645-3A744E0DFEEA}" type="datetimeFigureOut">
              <a:rPr lang="fr-FR" smtClean="0"/>
              <a:t>26/06/2019</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93E193A1-DEE3-4C05-9B22-F4D4944B70C2}" type="slidenum">
              <a:rPr lang="fr-FR" smtClean="0"/>
              <a:t>‹N°›</a:t>
            </a:fld>
            <a:endParaRPr lang="fr-FR" dirty="0"/>
          </a:p>
        </p:txBody>
      </p:sp>
    </p:spTree>
  </p:cSld>
  <p:clrMapOvr>
    <a:masterClrMapping/>
  </p:clrMapOvr>
  <p:transition advTm="9000">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858000" y="274639"/>
            <a:ext cx="1828800" cy="5851525"/>
          </a:xfrm>
        </p:spPr>
        <p:txBody>
          <a:bodyPr vert="eaVert"/>
          <a:lstStyle/>
          <a:p>
            <a:r>
              <a:rPr kumimoji="0" lang="fr-FR"/>
              <a:t>Modifiez le style du titre</a:t>
            </a:r>
            <a:endParaRPr kumimoji="0" lang="en-US"/>
          </a:p>
        </p:txBody>
      </p:sp>
      <p:sp>
        <p:nvSpPr>
          <p:cNvPr id="3" name="Espace réservé du texte vertical 2"/>
          <p:cNvSpPr>
            <a:spLocks noGrp="1"/>
          </p:cNvSpPr>
          <p:nvPr>
            <p:ph type="body" orient="vert" idx="1"/>
          </p:nvPr>
        </p:nvSpPr>
        <p:spPr>
          <a:xfrm>
            <a:off x="1143000" y="274640"/>
            <a:ext cx="5562600" cy="5851525"/>
          </a:xfrm>
        </p:spPr>
        <p:txBody>
          <a:bodyPr vert="eaVer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950B3FB7-DE9B-4557-B645-3A744E0DFEEA}" type="datetimeFigureOut">
              <a:rPr lang="fr-FR" smtClean="0"/>
              <a:t>26/06/2019</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93E193A1-DEE3-4C05-9B22-F4D4944B70C2}" type="slidenum">
              <a:rPr lang="fr-FR" smtClean="0"/>
              <a:t>‹N°›</a:t>
            </a:fld>
            <a:endParaRPr lang="fr-FR" dirty="0"/>
          </a:p>
        </p:txBody>
      </p:sp>
    </p:spTree>
  </p:cSld>
  <p:clrMapOvr>
    <a:masterClrMapping/>
  </p:clrMapOvr>
  <p:transition advTm="900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ecteurs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Ellipse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Bouée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5" name="Espace réservé du titre 4"/>
          <p:cNvSpPr>
            <a:spLocks noGrp="1"/>
          </p:cNvSpPr>
          <p:nvPr>
            <p:ph type="title"/>
          </p:nvPr>
        </p:nvSpPr>
        <p:spPr>
          <a:xfrm>
            <a:off x="1435608" y="274638"/>
            <a:ext cx="7498080" cy="1143000"/>
          </a:xfrm>
          <a:prstGeom prst="rect">
            <a:avLst/>
          </a:prstGeom>
        </p:spPr>
        <p:txBody>
          <a:bodyPr anchor="ctr">
            <a:normAutofit/>
          </a:bodyPr>
          <a:lstStyle/>
          <a:p>
            <a:r>
              <a:rPr kumimoji="0" lang="fr-FR"/>
              <a:t>Modifiez le style du titre</a:t>
            </a:r>
            <a:endParaRPr kumimoji="0" lang="en-US"/>
          </a:p>
        </p:txBody>
      </p:sp>
      <p:sp>
        <p:nvSpPr>
          <p:cNvPr id="9" name="Espace réservé du texte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fr-FR"/>
              <a:t>Modifiez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lang="en-US"/>
          </a:p>
        </p:txBody>
      </p:sp>
      <p:sp>
        <p:nvSpPr>
          <p:cNvPr id="24" name="Espace réservé de la date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950B3FB7-DE9B-4557-B645-3A744E0DFEEA}" type="datetimeFigureOut">
              <a:rPr lang="fr-FR" smtClean="0"/>
              <a:t>26/06/2019</a:t>
            </a:fld>
            <a:endParaRPr lang="fr-FR" dirty="0"/>
          </a:p>
        </p:txBody>
      </p:sp>
      <p:sp>
        <p:nvSpPr>
          <p:cNvPr id="10" name="Espace réservé du pied de page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fr-FR" dirty="0"/>
          </a:p>
        </p:txBody>
      </p:sp>
      <p:sp>
        <p:nvSpPr>
          <p:cNvPr id="22" name="Espace réservé du numéro de diapositive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93E193A1-DEE3-4C05-9B22-F4D4944B70C2}" type="slidenum">
              <a:rPr lang="fr-FR" smtClean="0"/>
              <a:t>‹N°›</a:t>
            </a:fld>
            <a:endParaRPr lang="fr-FR" dirty="0"/>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advTm="9000">
    <p:fade/>
  </p:transition>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image" Target="../media/image15.jpeg"/><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eg"/><Relationship Id="rId1" Type="http://schemas.openxmlformats.org/officeDocument/2006/relationships/slideLayout" Target="../slideLayouts/slideLayout7.xml"/><Relationship Id="rId4" Type="http://schemas.openxmlformats.org/officeDocument/2006/relationships/image" Target="../media/image23.jp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xml"/><Relationship Id="rId5" Type="http://schemas.openxmlformats.org/officeDocument/2006/relationships/image" Target="../media/image34.jpeg"/><Relationship Id="rId4" Type="http://schemas.openxmlformats.org/officeDocument/2006/relationships/image" Target="../media/image33.jpeg"/></Relationships>
</file>

<file path=ppt/slides/_rels/slide1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7.xml"/><Relationship Id="rId5" Type="http://schemas.openxmlformats.org/officeDocument/2006/relationships/image" Target="../media/image38.jpg"/><Relationship Id="rId4" Type="http://schemas.openxmlformats.org/officeDocument/2006/relationships/image" Target="../media/image37.jpg"/></Relationships>
</file>

<file path=ppt/slides/_rels/slide1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42.jpeg"/><Relationship Id="rId5" Type="http://schemas.openxmlformats.org/officeDocument/2006/relationships/image" Target="../media/image41.png"/><Relationship Id="rId4" Type="http://schemas.openxmlformats.org/officeDocument/2006/relationships/image" Target="../media/image40.png"/></Relationships>
</file>

<file path=ppt/slides/_rels/slide14.xml.rels><?xml version="1.0" encoding="UTF-8" standalone="yes"?>
<Relationships xmlns="http://schemas.openxmlformats.org/package/2006/relationships"><Relationship Id="rId3" Type="http://schemas.openxmlformats.org/officeDocument/2006/relationships/image" Target="../media/image44.jpeg"/><Relationship Id="rId7" Type="http://schemas.openxmlformats.org/officeDocument/2006/relationships/image" Target="../media/image48.jpeg"/><Relationship Id="rId2" Type="http://schemas.openxmlformats.org/officeDocument/2006/relationships/image" Target="../media/image43.jpeg"/><Relationship Id="rId1" Type="http://schemas.openxmlformats.org/officeDocument/2006/relationships/slideLayout" Target="../slideLayouts/slideLayout7.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s>
</file>

<file path=ppt/slides/_rels/slide1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51.jpeg"/><Relationship Id="rId7" Type="http://schemas.openxmlformats.org/officeDocument/2006/relationships/image" Target="../media/image55.jpeg"/><Relationship Id="rId2" Type="http://schemas.openxmlformats.org/officeDocument/2006/relationships/image" Target="../media/image50.jpeg"/><Relationship Id="rId1" Type="http://schemas.openxmlformats.org/officeDocument/2006/relationships/slideLayout" Target="../slideLayouts/slideLayout7.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1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1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7.xml"/><Relationship Id="rId4" Type="http://schemas.openxmlformats.org/officeDocument/2006/relationships/image" Target="../media/image62.jpeg"/></Relationships>
</file>

<file path=ppt/slides/_rels/slide1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71.jpeg"/><Relationship Id="rId3" Type="http://schemas.openxmlformats.org/officeDocument/2006/relationships/image" Target="../media/image66.jpeg"/><Relationship Id="rId7" Type="http://schemas.openxmlformats.org/officeDocument/2006/relationships/image" Target="../media/image70.jpeg"/><Relationship Id="rId2" Type="http://schemas.openxmlformats.org/officeDocument/2006/relationships/image" Target="../media/image65.jpeg"/><Relationship Id="rId1" Type="http://schemas.openxmlformats.org/officeDocument/2006/relationships/slideLayout" Target="../slideLayouts/slideLayout7.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2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7.xml"/><Relationship Id="rId6" Type="http://schemas.openxmlformats.org/officeDocument/2006/relationships/image" Target="../media/image77.jpeg"/><Relationship Id="rId5" Type="http://schemas.openxmlformats.org/officeDocument/2006/relationships/image" Target="../media/image76.jpeg"/><Relationship Id="rId4" Type="http://schemas.openxmlformats.org/officeDocument/2006/relationships/image" Target="../media/image75.jpeg"/></Relationships>
</file>

<file path=ppt/slides/_rels/slide2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7.xml"/><Relationship Id="rId6" Type="http://schemas.openxmlformats.org/officeDocument/2006/relationships/image" Target="../media/image82.jpeg"/><Relationship Id="rId5" Type="http://schemas.openxmlformats.org/officeDocument/2006/relationships/image" Target="../media/image81.jpeg"/><Relationship Id="rId4" Type="http://schemas.openxmlformats.org/officeDocument/2006/relationships/image" Target="../media/image80.jpeg"/></Relationships>
</file>

<file path=ppt/slides/_rels/slide24.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openxmlformats.org/officeDocument/2006/relationships/image" Target="../media/image90.jpeg"/><Relationship Id="rId3" Type="http://schemas.openxmlformats.org/officeDocument/2006/relationships/image" Target="../media/image85.jpeg"/><Relationship Id="rId7" Type="http://schemas.openxmlformats.org/officeDocument/2006/relationships/image" Target="../media/image89.jpeg"/><Relationship Id="rId2" Type="http://schemas.openxmlformats.org/officeDocument/2006/relationships/image" Target="../media/image84.jpeg"/><Relationship Id="rId1" Type="http://schemas.openxmlformats.org/officeDocument/2006/relationships/slideLayout" Target="../slideLayouts/slideLayout7.xml"/><Relationship Id="rId6" Type="http://schemas.openxmlformats.org/officeDocument/2006/relationships/image" Target="../media/image88.jpeg"/><Relationship Id="rId5" Type="http://schemas.openxmlformats.org/officeDocument/2006/relationships/image" Target="../media/image87.jpeg"/><Relationship Id="rId4" Type="http://schemas.openxmlformats.org/officeDocument/2006/relationships/image" Target="../media/image86.jpeg"/><Relationship Id="rId9" Type="http://schemas.openxmlformats.org/officeDocument/2006/relationships/image" Target="../media/image91.jpeg"/></Relationships>
</file>

<file path=ppt/slides/_rels/slide26.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image" Target="../media/image97.jpeg"/><Relationship Id="rId3" Type="http://schemas.openxmlformats.org/officeDocument/2006/relationships/audio" Target="../media/media3.m4a"/><Relationship Id="rId7" Type="http://schemas.openxmlformats.org/officeDocument/2006/relationships/image" Target="../media/image96.jpeg"/><Relationship Id="rId2" Type="http://schemas.microsoft.com/office/2007/relationships/media" Target="../media/media3.m4a"/><Relationship Id="rId1" Type="http://schemas.openxmlformats.org/officeDocument/2006/relationships/tags" Target="../tags/tag1.xml"/><Relationship Id="rId6" Type="http://schemas.openxmlformats.org/officeDocument/2006/relationships/image" Target="../media/image95.jpeg"/><Relationship Id="rId5" Type="http://schemas.openxmlformats.org/officeDocument/2006/relationships/image" Target="../media/image94.jpeg"/><Relationship Id="rId4" Type="http://schemas.openxmlformats.org/officeDocument/2006/relationships/slideLayout" Target="../slideLayouts/slideLayout7.xml"/><Relationship Id="rId9" Type="http://schemas.openxmlformats.org/officeDocument/2006/relationships/image" Target="../media/image98.png"/></Relationships>
</file>

<file path=ppt/slides/_rels/slide28.xml.rels><?xml version="1.0" encoding="UTF-8" standalone="yes"?>
<Relationships xmlns="http://schemas.openxmlformats.org/package/2006/relationships"><Relationship Id="rId3" Type="http://schemas.openxmlformats.org/officeDocument/2006/relationships/audio" Target="../media/media4.m4a"/><Relationship Id="rId7" Type="http://schemas.openxmlformats.org/officeDocument/2006/relationships/image" Target="../media/image98.png"/><Relationship Id="rId2" Type="http://schemas.microsoft.com/office/2007/relationships/media" Target="../media/media4.m4a"/><Relationship Id="rId1" Type="http://schemas.openxmlformats.org/officeDocument/2006/relationships/tags" Target="../tags/tag2.xml"/><Relationship Id="rId6" Type="http://schemas.openxmlformats.org/officeDocument/2006/relationships/image" Target="../media/image100.jpg"/><Relationship Id="rId5" Type="http://schemas.openxmlformats.org/officeDocument/2006/relationships/image" Target="../media/image99.jpeg"/><Relationship Id="rId4"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8" Type="http://schemas.openxmlformats.org/officeDocument/2006/relationships/image" Target="../media/image104.emf"/><Relationship Id="rId3" Type="http://schemas.openxmlformats.org/officeDocument/2006/relationships/audio" Target="../media/media5.m4a"/><Relationship Id="rId7" Type="http://schemas.openxmlformats.org/officeDocument/2006/relationships/image" Target="../media/image103.emf"/><Relationship Id="rId2" Type="http://schemas.microsoft.com/office/2007/relationships/media" Target="../media/media5.m4a"/><Relationship Id="rId1" Type="http://schemas.openxmlformats.org/officeDocument/2006/relationships/tags" Target="../tags/tag3.xml"/><Relationship Id="rId6" Type="http://schemas.openxmlformats.org/officeDocument/2006/relationships/image" Target="../media/image102.emf"/><Relationship Id="rId5" Type="http://schemas.openxmlformats.org/officeDocument/2006/relationships/image" Target="../media/image101.jpg"/><Relationship Id="rId10" Type="http://schemas.openxmlformats.org/officeDocument/2006/relationships/image" Target="../media/image98.png"/><Relationship Id="rId4" Type="http://schemas.openxmlformats.org/officeDocument/2006/relationships/slideLayout" Target="../slideLayouts/slideLayout7.xml"/><Relationship Id="rId9" Type="http://schemas.openxmlformats.org/officeDocument/2006/relationships/image" Target="../media/image105.emf"/></Relationships>
</file>

<file path=ppt/slides/_rels/slide30.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audio" Target="../media/media6.m4a"/><Relationship Id="rId7" Type="http://schemas.openxmlformats.org/officeDocument/2006/relationships/image" Target="../media/image109.emf"/><Relationship Id="rId2" Type="http://schemas.microsoft.com/office/2007/relationships/media" Target="../media/media6.m4a"/><Relationship Id="rId1" Type="http://schemas.openxmlformats.org/officeDocument/2006/relationships/tags" Target="../tags/tag4.xml"/><Relationship Id="rId6" Type="http://schemas.openxmlformats.org/officeDocument/2006/relationships/image" Target="../media/image108.emf"/><Relationship Id="rId5" Type="http://schemas.openxmlformats.org/officeDocument/2006/relationships/image" Target="../media/image107.emf"/><Relationship Id="rId4"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audio" Target="../media/media7.m4a"/><Relationship Id="rId2" Type="http://schemas.microsoft.com/office/2007/relationships/media" Target="../media/media7.m4a"/><Relationship Id="rId1" Type="http://schemas.openxmlformats.org/officeDocument/2006/relationships/tags" Target="../tags/tag5.xml"/><Relationship Id="rId5" Type="http://schemas.openxmlformats.org/officeDocument/2006/relationships/image" Target="../media/image98.png"/><Relationship Id="rId4"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115616" y="328806"/>
            <a:ext cx="7406640" cy="1472184"/>
          </a:xfrm>
        </p:spPr>
        <p:txBody>
          <a:bodyPr>
            <a:normAutofit fontScale="90000"/>
          </a:bodyPr>
          <a:lstStyle/>
          <a:p>
            <a:pPr algn="ctr"/>
            <a:br>
              <a:rPr lang="fr-FR" b="1" dirty="0"/>
            </a:br>
            <a:br>
              <a:rPr lang="fr-FR" b="1" dirty="0"/>
            </a:br>
            <a:r>
              <a:rPr lang="fr-FR" b="1" dirty="0"/>
              <a:t>Ecole Maternelle</a:t>
            </a:r>
            <a:br>
              <a:rPr lang="fr-FR" b="1" dirty="0"/>
            </a:br>
            <a:r>
              <a:rPr lang="fr-FR" b="1" dirty="0"/>
              <a:t>Victor Schoelcher</a:t>
            </a:r>
            <a:br>
              <a:rPr lang="fr-FR" b="1" dirty="0"/>
            </a:br>
            <a:endParaRPr lang="fr-FR" b="1" dirty="0"/>
          </a:p>
        </p:txBody>
      </p:sp>
      <p:sp>
        <p:nvSpPr>
          <p:cNvPr id="5" name="Sous-titre 4">
            <a:extLst>
              <a:ext uri="{FF2B5EF4-FFF2-40B4-BE49-F238E27FC236}">
                <a16:creationId xmlns:a16="http://schemas.microsoft.com/office/drawing/2014/main" id="{F127591C-F0B8-4DA5-887B-6D208F8CDCAD}"/>
              </a:ext>
            </a:extLst>
          </p:cNvPr>
          <p:cNvSpPr>
            <a:spLocks noGrp="1"/>
          </p:cNvSpPr>
          <p:nvPr>
            <p:ph type="subTitle" idx="1"/>
          </p:nvPr>
        </p:nvSpPr>
        <p:spPr>
          <a:xfrm>
            <a:off x="1043608" y="4149080"/>
            <a:ext cx="7406640" cy="1752600"/>
          </a:xfrm>
        </p:spPr>
        <p:txBody>
          <a:bodyPr>
            <a:normAutofit/>
          </a:bodyPr>
          <a:lstStyle/>
          <a:p>
            <a:pPr algn="ctr"/>
            <a:r>
              <a:rPr lang="fr-FR" sz="4800" dirty="0">
                <a:solidFill>
                  <a:srgbClr val="002060"/>
                </a:solidFill>
              </a:rPr>
              <a:t>Passeport culturel</a:t>
            </a:r>
          </a:p>
        </p:txBody>
      </p:sp>
      <p:pic>
        <p:nvPicPr>
          <p:cNvPr id="8" name="Picture 2">
            <a:extLst>
              <a:ext uri="{FF2B5EF4-FFF2-40B4-BE49-F238E27FC236}">
                <a16:creationId xmlns:a16="http://schemas.microsoft.com/office/drawing/2014/main" id="{375F4EA1-A102-4B5C-B951-CF02286D78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27784" y="1869591"/>
            <a:ext cx="4550073" cy="16235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
        <p:nvSpPr>
          <p:cNvPr id="3" name="ZoneTexte 2">
            <a:extLst>
              <a:ext uri="{FF2B5EF4-FFF2-40B4-BE49-F238E27FC236}">
                <a16:creationId xmlns:a16="http://schemas.microsoft.com/office/drawing/2014/main" id="{728DEF26-5B52-4549-97D0-23F98DB8160A}"/>
              </a:ext>
            </a:extLst>
          </p:cNvPr>
          <p:cNvSpPr txBox="1"/>
          <p:nvPr/>
        </p:nvSpPr>
        <p:spPr>
          <a:xfrm>
            <a:off x="1619672" y="5373216"/>
            <a:ext cx="6902584" cy="307777"/>
          </a:xfrm>
          <a:prstGeom prst="rect">
            <a:avLst/>
          </a:prstGeom>
          <a:noFill/>
        </p:spPr>
        <p:txBody>
          <a:bodyPr wrap="square" rtlCol="0">
            <a:spAutoFit/>
          </a:bodyPr>
          <a:lstStyle/>
          <a:p>
            <a:pPr algn="ctr"/>
            <a:r>
              <a:rPr lang="fr-FR" sz="1400" b="1" dirty="0">
                <a:solidFill>
                  <a:srgbClr val="FF0000"/>
                </a:solidFill>
              </a:rPr>
              <a:t>Niveaux Concernés : Petite Section – Moyenne Section – Grande Section</a:t>
            </a:r>
          </a:p>
        </p:txBody>
      </p:sp>
      <p:sp>
        <p:nvSpPr>
          <p:cNvPr id="6" name="ZoneTexte 5">
            <a:extLst>
              <a:ext uri="{FF2B5EF4-FFF2-40B4-BE49-F238E27FC236}">
                <a16:creationId xmlns:a16="http://schemas.microsoft.com/office/drawing/2014/main" id="{9BDE50DD-616B-4F70-806F-9DA4B29E7222}"/>
              </a:ext>
            </a:extLst>
          </p:cNvPr>
          <p:cNvSpPr txBox="1"/>
          <p:nvPr/>
        </p:nvSpPr>
        <p:spPr>
          <a:xfrm>
            <a:off x="3131840" y="5901680"/>
            <a:ext cx="4464496" cy="369332"/>
          </a:xfrm>
          <a:prstGeom prst="rect">
            <a:avLst/>
          </a:prstGeom>
          <a:noFill/>
        </p:spPr>
        <p:txBody>
          <a:bodyPr wrap="square" rtlCol="0">
            <a:spAutoFit/>
          </a:bodyPr>
          <a:lstStyle/>
          <a:p>
            <a:r>
              <a:rPr lang="fr-FR" dirty="0"/>
              <a:t>Enseignante référente : Mme BOC</a:t>
            </a:r>
          </a:p>
        </p:txBody>
      </p:sp>
    </p:spTree>
    <p:extLst>
      <p:ext uri="{BB962C8B-B14F-4D97-AF65-F5344CB8AC3E}">
        <p14:creationId xmlns:p14="http://schemas.microsoft.com/office/powerpoint/2010/main" val="2765802226"/>
      </p:ext>
    </p:extLst>
  </p:cSld>
  <p:clrMapOvr>
    <a:masterClrMapping/>
  </p:clrMapOvr>
  <p:transition advTm="9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par>
                                <p:cTn id="7" presetID="45" presetClass="entr" presetSubtype="0" fill="hold" grpId="0" nodeType="withEffect">
                                  <p:stCondLst>
                                    <p:cond delay="200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2000"/>
                                        <p:tgtEl>
                                          <p:spTgt spid="2"/>
                                        </p:tgtEl>
                                      </p:cBhvr>
                                    </p:animEffect>
                                    <p:anim calcmode="lin" valueType="num">
                                      <p:cBhvr>
                                        <p:cTn id="10" dur="2000" fill="hold"/>
                                        <p:tgtEl>
                                          <p:spTgt spid="2"/>
                                        </p:tgtEl>
                                        <p:attrNameLst>
                                          <p:attrName>ppt_w</p:attrName>
                                        </p:attrNameLst>
                                      </p:cBhvr>
                                      <p:tavLst>
                                        <p:tav tm="0" fmla="#ppt_w*sin(2.5*pi*$)">
                                          <p:val>
                                            <p:fltVal val="0"/>
                                          </p:val>
                                        </p:tav>
                                        <p:tav tm="100000">
                                          <p:val>
                                            <p:fltVal val="1"/>
                                          </p:val>
                                        </p:tav>
                                      </p:tavLst>
                                    </p:anim>
                                    <p:anim calcmode="lin" valueType="num">
                                      <p:cBhvr>
                                        <p:cTn id="11" dur="2000" fill="hold"/>
                                        <p:tgtEl>
                                          <p:spTgt spid="2"/>
                                        </p:tgtEl>
                                        <p:attrNameLst>
                                          <p:attrName>ppt_h</p:attrName>
                                        </p:attrNameLst>
                                      </p:cBhvr>
                                      <p:tavLst>
                                        <p:tav tm="0">
                                          <p:val>
                                            <p:strVal val="#ppt_h"/>
                                          </p:val>
                                        </p:tav>
                                        <p:tav tm="100000">
                                          <p:val>
                                            <p:strVal val="#ppt_h"/>
                                          </p:val>
                                        </p:tav>
                                      </p:tavLst>
                                    </p:anim>
                                  </p:childTnLst>
                                </p:cTn>
                              </p:par>
                              <p:par>
                                <p:cTn id="12" presetID="6" presetClass="emph" presetSubtype="0" fill="hold" nodeType="withEffect">
                                  <p:stCondLst>
                                    <p:cond delay="2000"/>
                                  </p:stCondLst>
                                  <p:childTnLst>
                                    <p:animScale>
                                      <p:cBhvr>
                                        <p:cTn id="13" dur="2000" fill="hold"/>
                                        <p:tgtEl>
                                          <p:spTgt spid="8"/>
                                        </p:tgtEl>
                                      </p:cBhvr>
                                      <p:by x="150000" y="150000"/>
                                    </p:animScale>
                                  </p:childTnLst>
                                </p:cTn>
                              </p:par>
                            </p:childTnLst>
                          </p:cTn>
                        </p:par>
                        <p:par>
                          <p:cTn id="14" fill="hold">
                            <p:stCondLst>
                              <p:cond delay="4000"/>
                            </p:stCondLst>
                            <p:childTnLst>
                              <p:par>
                                <p:cTn id="15" presetID="6" presetClass="entr" presetSubtype="16" fill="hold" grpId="0" nodeType="after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circle(in)">
                                      <p:cBhvr>
                                        <p:cTn id="17"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8" fill="hold" display="0">
                  <p:stCondLst>
                    <p:cond delay="indefinite"/>
                  </p:stCondLst>
                  <p:endCondLst>
                    <p:cond evt="onStopAudio" delay="0">
                      <p:tgtEl>
                        <p:sldTgt/>
                      </p:tgtEl>
                    </p:cond>
                  </p:endCondLst>
                </p:cTn>
                <p:tgtEl>
                  <p:spTgt spid="4"/>
                </p:tgtEl>
              </p:cMediaNode>
            </p:audio>
          </p:childTnLst>
        </p:cTn>
      </p:par>
    </p:tnLst>
    <p:bldLst>
      <p:bldP spid="2" grpId="0"/>
      <p:bldP spid="5"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a:t>FICHE ACTION PASS’CULTUR’ART</a:t>
            </a:r>
          </a:p>
        </p:txBody>
      </p:sp>
      <p:sp>
        <p:nvSpPr>
          <p:cNvPr id="3" name="Espace réservé du contenu 2"/>
          <p:cNvSpPr>
            <a:spLocks noGrp="1"/>
          </p:cNvSpPr>
          <p:nvPr>
            <p:ph idx="1"/>
          </p:nvPr>
        </p:nvSpPr>
        <p:spPr>
          <a:xfrm>
            <a:off x="1435608" y="1417638"/>
            <a:ext cx="7498080" cy="2515418"/>
          </a:xfrm>
        </p:spPr>
        <p:txBody>
          <a:bodyPr>
            <a:normAutofit/>
          </a:bodyPr>
          <a:lstStyle/>
          <a:p>
            <a:pPr marL="82296" indent="0">
              <a:buNone/>
            </a:pPr>
            <a:r>
              <a:rPr lang="fr-FR" sz="1800" dirty="0">
                <a:solidFill>
                  <a:srgbClr val="00B050"/>
                </a:solidFill>
              </a:rPr>
              <a:t>Objectifs </a:t>
            </a:r>
          </a:p>
          <a:p>
            <a:r>
              <a:rPr lang="fr-FR" sz="1800" dirty="0">
                <a:solidFill>
                  <a:srgbClr val="0070C0"/>
                </a:solidFill>
              </a:rPr>
              <a:t>Construire une culture commune</a:t>
            </a:r>
          </a:p>
          <a:p>
            <a:r>
              <a:rPr lang="fr-FR" sz="1800" dirty="0">
                <a:solidFill>
                  <a:srgbClr val="0070C0"/>
                </a:solidFill>
              </a:rPr>
              <a:t>Assurer la cohérence et harmoniser les pratiques</a:t>
            </a:r>
          </a:p>
          <a:p>
            <a:r>
              <a:rPr lang="fr-FR" sz="1800" dirty="0">
                <a:solidFill>
                  <a:srgbClr val="0070C0"/>
                </a:solidFill>
              </a:rPr>
              <a:t>Découvrir des artistes (peinture, danse…)</a:t>
            </a:r>
          </a:p>
          <a:p>
            <a:r>
              <a:rPr lang="fr-FR" sz="1800" dirty="0">
                <a:solidFill>
                  <a:srgbClr val="0070C0"/>
                </a:solidFill>
              </a:rPr>
              <a:t>Découvrir des œuvres, des lieux culturels..</a:t>
            </a:r>
          </a:p>
          <a:p>
            <a:r>
              <a:rPr lang="fr-FR" sz="1800" dirty="0">
                <a:solidFill>
                  <a:srgbClr val="0070C0"/>
                </a:solidFill>
              </a:rPr>
              <a:t>Mieux connaitre sa ville, son patrimoine…</a:t>
            </a:r>
          </a:p>
          <a:p>
            <a:r>
              <a:rPr lang="fr-FR" sz="1800" dirty="0">
                <a:solidFill>
                  <a:srgbClr val="0070C0"/>
                </a:solidFill>
              </a:rPr>
              <a:t>Réaliser des outils de suivi entre les classes et </a:t>
            </a:r>
            <a:r>
              <a:rPr lang="fr-FR" sz="1800" dirty="0" err="1">
                <a:solidFill>
                  <a:srgbClr val="0070C0"/>
                </a:solidFill>
              </a:rPr>
              <a:t>intercycles</a:t>
            </a:r>
            <a:endParaRPr lang="fr-FR" sz="1800" dirty="0">
              <a:solidFill>
                <a:srgbClr val="0070C0"/>
              </a:solidFill>
            </a:endParaRPr>
          </a:p>
        </p:txBody>
      </p:sp>
      <p:sp>
        <p:nvSpPr>
          <p:cNvPr id="4" name="ZoneTexte 3">
            <a:extLst>
              <a:ext uri="{FF2B5EF4-FFF2-40B4-BE49-F238E27FC236}">
                <a16:creationId xmlns:a16="http://schemas.microsoft.com/office/drawing/2014/main" id="{C717DC35-2956-4005-A5FB-969A3D365809}"/>
              </a:ext>
            </a:extLst>
          </p:cNvPr>
          <p:cNvSpPr txBox="1"/>
          <p:nvPr/>
        </p:nvSpPr>
        <p:spPr>
          <a:xfrm>
            <a:off x="1619672" y="4221088"/>
            <a:ext cx="6624736" cy="2308324"/>
          </a:xfrm>
          <a:prstGeom prst="rect">
            <a:avLst/>
          </a:prstGeom>
          <a:noFill/>
        </p:spPr>
        <p:txBody>
          <a:bodyPr wrap="square" rtlCol="0">
            <a:spAutoFit/>
          </a:bodyPr>
          <a:lstStyle/>
          <a:p>
            <a:r>
              <a:rPr lang="fr-FR" dirty="0">
                <a:solidFill>
                  <a:srgbClr val="00B050"/>
                </a:solidFill>
              </a:rPr>
              <a:t>Description </a:t>
            </a:r>
          </a:p>
          <a:p>
            <a:pPr marL="285750" indent="-285750">
              <a:buFont typeface="Arial" panose="020B0604020202020204" pitchFamily="34" charset="0"/>
              <a:buChar char="•"/>
            </a:pPr>
            <a:r>
              <a:rPr lang="fr-FR" dirty="0">
                <a:solidFill>
                  <a:srgbClr val="0070C0"/>
                </a:solidFill>
              </a:rPr>
              <a:t>Partenariat avec les structures locales (médiathèque, centre culturel…)</a:t>
            </a:r>
          </a:p>
          <a:p>
            <a:pPr marL="285750" indent="-285750">
              <a:buFont typeface="Arial" panose="020B0604020202020204" pitchFamily="34" charset="0"/>
              <a:buChar char="•"/>
            </a:pPr>
            <a:r>
              <a:rPr lang="fr-FR" dirty="0">
                <a:solidFill>
                  <a:srgbClr val="0070C0"/>
                </a:solidFill>
              </a:rPr>
              <a:t>Découverte des arts vivants (théâtre, danses, marionnettes…)</a:t>
            </a:r>
          </a:p>
          <a:p>
            <a:pPr marL="285750" indent="-285750">
              <a:buFont typeface="Arial" panose="020B0604020202020204" pitchFamily="34" charset="0"/>
              <a:buChar char="•"/>
            </a:pPr>
            <a:r>
              <a:rPr lang="fr-FR" dirty="0">
                <a:solidFill>
                  <a:srgbClr val="0070C0"/>
                </a:solidFill>
              </a:rPr>
              <a:t>Découverte de lieux culturels</a:t>
            </a:r>
          </a:p>
          <a:p>
            <a:pPr marL="285750" indent="-285750">
              <a:buFont typeface="Arial" panose="020B0604020202020204" pitchFamily="34" charset="0"/>
              <a:buChar char="•"/>
            </a:pPr>
            <a:r>
              <a:rPr lang="fr-FR" dirty="0">
                <a:solidFill>
                  <a:srgbClr val="0070C0"/>
                </a:solidFill>
              </a:rPr>
              <a:t>Participation à des manifestations culturelles et artistiques ( projet choral, carnaval, projet arts visuels…)</a:t>
            </a:r>
          </a:p>
          <a:p>
            <a:pPr marL="285750" indent="-285750">
              <a:buFont typeface="Arial" panose="020B0604020202020204" pitchFamily="34" charset="0"/>
              <a:buChar char="•"/>
            </a:pPr>
            <a:r>
              <a:rPr lang="fr-FR" dirty="0">
                <a:solidFill>
                  <a:srgbClr val="0070C0"/>
                </a:solidFill>
              </a:rPr>
              <a:t>Réalisation du passeport culturel</a:t>
            </a: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531731442"/>
      </p:ext>
    </p:extLst>
  </p:cSld>
  <p:clrMapOvr>
    <a:masterClrMapping/>
  </p:clrMapOvr>
  <p:transition advTm="9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par>
                          <p:cTn id="7" fill="hold">
                            <p:stCondLst>
                              <p:cond delay="0"/>
                            </p:stCondLst>
                            <p:childTnLst>
                              <p:par>
                                <p:cTn id="8" presetID="30" presetClass="emph" presetSubtype="0" fill="hold" grpId="0" nodeType="afterEffect">
                                  <p:stCondLst>
                                    <p:cond delay="0"/>
                                  </p:stCondLst>
                                  <p:childTnLst>
                                    <p:animClr clrSpc="hsl" dir="cw">
                                      <p:cBhvr override="childStyle">
                                        <p:cTn id="9" dur="500" fill="hold"/>
                                        <p:tgtEl>
                                          <p:spTgt spid="2"/>
                                        </p:tgtEl>
                                        <p:attrNameLst>
                                          <p:attrName>style.color</p:attrName>
                                        </p:attrNameLst>
                                      </p:cBhvr>
                                      <p:by>
                                        <p:hsl h="0" s="12549" l="25098"/>
                                      </p:by>
                                    </p:animClr>
                                    <p:animClr clrSpc="hsl" dir="cw">
                                      <p:cBhvr>
                                        <p:cTn id="10" dur="500" fill="hold"/>
                                        <p:tgtEl>
                                          <p:spTgt spid="2"/>
                                        </p:tgtEl>
                                        <p:attrNameLst>
                                          <p:attrName>fillcolor</p:attrName>
                                        </p:attrNameLst>
                                      </p:cBhvr>
                                      <p:by>
                                        <p:hsl h="0" s="12549" l="25098"/>
                                      </p:by>
                                    </p:animClr>
                                    <p:animClr clrSpc="hsl" dir="cw">
                                      <p:cBhvr>
                                        <p:cTn id="11" dur="500" fill="hold"/>
                                        <p:tgtEl>
                                          <p:spTgt spid="2"/>
                                        </p:tgtEl>
                                        <p:attrNameLst>
                                          <p:attrName>stroke.color</p:attrName>
                                        </p:attrNameLst>
                                      </p:cBhvr>
                                      <p:by>
                                        <p:hsl h="0" s="12549" l="25098"/>
                                      </p:by>
                                    </p:animClr>
                                    <p:set>
                                      <p:cBhvr>
                                        <p:cTn id="12" dur="500" fill="hold"/>
                                        <p:tgtEl>
                                          <p:spTgt spid="2"/>
                                        </p:tgtEl>
                                        <p:attrNameLst>
                                          <p:attrName>fill.type</p:attrName>
                                        </p:attrNameLst>
                                      </p:cBhvr>
                                      <p:to>
                                        <p:strVal val="solid"/>
                                      </p:to>
                                    </p:set>
                                  </p:childTnLst>
                                </p:cTn>
                              </p:par>
                            </p:childTnLst>
                          </p:cTn>
                        </p:par>
                        <p:par>
                          <p:cTn id="13" fill="hold">
                            <p:stCondLst>
                              <p:cond delay="500"/>
                            </p:stCondLst>
                            <p:childTnLst>
                              <p:par>
                                <p:cTn id="14" presetID="21" presetClass="entr" presetSubtype="1" fill="hold" grpId="0" nodeType="after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wheel(1)">
                                      <p:cBhvr>
                                        <p:cTn id="16" dur="2000"/>
                                        <p:tgtEl>
                                          <p:spTgt spid="3">
                                            <p:txEl>
                                              <p:pRg st="0" end="0"/>
                                            </p:txEl>
                                          </p:spTgt>
                                        </p:tgtEl>
                                      </p:cBhvr>
                                    </p:animEffect>
                                  </p:childTnLst>
                                </p:cTn>
                              </p:par>
                            </p:childTnLst>
                          </p:cTn>
                        </p:par>
                        <p:par>
                          <p:cTn id="17" fill="hold">
                            <p:stCondLst>
                              <p:cond delay="2500"/>
                            </p:stCondLst>
                            <p:childTnLst>
                              <p:par>
                                <p:cTn id="18" presetID="21" presetClass="entr" presetSubtype="1" fill="hold" grpId="0" nodeType="after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wheel(1)">
                                      <p:cBhvr>
                                        <p:cTn id="20" dur="2000"/>
                                        <p:tgtEl>
                                          <p:spTgt spid="3">
                                            <p:txEl>
                                              <p:pRg st="1" end="1"/>
                                            </p:txEl>
                                          </p:spTgt>
                                        </p:tgtEl>
                                      </p:cBhvr>
                                    </p:animEffect>
                                  </p:childTnLst>
                                </p:cTn>
                              </p:par>
                            </p:childTnLst>
                          </p:cTn>
                        </p:par>
                        <p:par>
                          <p:cTn id="21" fill="hold">
                            <p:stCondLst>
                              <p:cond delay="4500"/>
                            </p:stCondLst>
                            <p:childTnLst>
                              <p:par>
                                <p:cTn id="22" presetID="21" presetClass="entr" presetSubtype="1" fill="hold" grpId="0" nodeType="after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wheel(1)">
                                      <p:cBhvr>
                                        <p:cTn id="24" dur="2000"/>
                                        <p:tgtEl>
                                          <p:spTgt spid="3">
                                            <p:txEl>
                                              <p:pRg st="2" end="2"/>
                                            </p:txEl>
                                          </p:spTgt>
                                        </p:tgtEl>
                                      </p:cBhvr>
                                    </p:animEffect>
                                  </p:childTnLst>
                                </p:cTn>
                              </p:par>
                            </p:childTnLst>
                          </p:cTn>
                        </p:par>
                        <p:par>
                          <p:cTn id="25" fill="hold">
                            <p:stCondLst>
                              <p:cond delay="6500"/>
                            </p:stCondLst>
                            <p:childTnLst>
                              <p:par>
                                <p:cTn id="26" presetID="21" presetClass="entr" presetSubtype="1" fill="hold" grpId="0" nodeType="after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wheel(1)">
                                      <p:cBhvr>
                                        <p:cTn id="28" dur="2000"/>
                                        <p:tgtEl>
                                          <p:spTgt spid="3">
                                            <p:txEl>
                                              <p:pRg st="3" end="3"/>
                                            </p:txEl>
                                          </p:spTgt>
                                        </p:tgtEl>
                                      </p:cBhvr>
                                    </p:animEffect>
                                  </p:childTnLst>
                                </p:cTn>
                              </p:par>
                            </p:childTnLst>
                          </p:cTn>
                        </p:par>
                        <p:par>
                          <p:cTn id="29" fill="hold">
                            <p:stCondLst>
                              <p:cond delay="8500"/>
                            </p:stCondLst>
                            <p:childTnLst>
                              <p:par>
                                <p:cTn id="30" presetID="21" presetClass="entr" presetSubtype="1" fill="hold" grpId="0" nodeType="after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wheel(1)">
                                      <p:cBhvr>
                                        <p:cTn id="32" dur="2000"/>
                                        <p:tgtEl>
                                          <p:spTgt spid="3">
                                            <p:txEl>
                                              <p:pRg st="4" end="4"/>
                                            </p:txEl>
                                          </p:spTgt>
                                        </p:tgtEl>
                                      </p:cBhvr>
                                    </p:animEffect>
                                  </p:childTnLst>
                                </p:cTn>
                              </p:par>
                            </p:childTnLst>
                          </p:cTn>
                        </p:par>
                        <p:par>
                          <p:cTn id="33" fill="hold">
                            <p:stCondLst>
                              <p:cond delay="10500"/>
                            </p:stCondLst>
                            <p:childTnLst>
                              <p:par>
                                <p:cTn id="34" presetID="21" presetClass="entr" presetSubtype="1" fill="hold" grpId="0" nodeType="after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wheel(1)">
                                      <p:cBhvr>
                                        <p:cTn id="36" dur="2000"/>
                                        <p:tgtEl>
                                          <p:spTgt spid="3">
                                            <p:txEl>
                                              <p:pRg st="5" end="5"/>
                                            </p:txEl>
                                          </p:spTgt>
                                        </p:tgtEl>
                                      </p:cBhvr>
                                    </p:animEffect>
                                  </p:childTnLst>
                                </p:cTn>
                              </p:par>
                            </p:childTnLst>
                          </p:cTn>
                        </p:par>
                        <p:par>
                          <p:cTn id="37" fill="hold">
                            <p:stCondLst>
                              <p:cond delay="12500"/>
                            </p:stCondLst>
                            <p:childTnLst>
                              <p:par>
                                <p:cTn id="38" presetID="21" presetClass="entr" presetSubtype="1" fill="hold" grpId="0" nodeType="afterEffect">
                                  <p:stCondLst>
                                    <p:cond delay="0"/>
                                  </p:stCondLst>
                                  <p:childTnLst>
                                    <p:set>
                                      <p:cBhvr>
                                        <p:cTn id="39" dur="1" fill="hold">
                                          <p:stCondLst>
                                            <p:cond delay="0"/>
                                          </p:stCondLst>
                                        </p:cTn>
                                        <p:tgtEl>
                                          <p:spTgt spid="3">
                                            <p:txEl>
                                              <p:pRg st="6" end="6"/>
                                            </p:txEl>
                                          </p:spTgt>
                                        </p:tgtEl>
                                        <p:attrNameLst>
                                          <p:attrName>style.visibility</p:attrName>
                                        </p:attrNameLst>
                                      </p:cBhvr>
                                      <p:to>
                                        <p:strVal val="visible"/>
                                      </p:to>
                                    </p:set>
                                    <p:animEffect transition="in" filter="wheel(1)">
                                      <p:cBhvr>
                                        <p:cTn id="40" dur="2000"/>
                                        <p:tgtEl>
                                          <p:spTgt spid="3">
                                            <p:txEl>
                                              <p:pRg st="6" end="6"/>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500"/>
                                  </p:stCondLst>
                                  <p:iterate type="wd">
                                    <p:tmPct val="13000"/>
                                  </p:iterate>
                                  <p:childTnLst>
                                    <p:set>
                                      <p:cBhvr>
                                        <p:cTn id="44" dur="1" fill="hold">
                                          <p:stCondLst>
                                            <p:cond delay="0"/>
                                          </p:stCondLst>
                                        </p:cTn>
                                        <p:tgtEl>
                                          <p:spTgt spid="4"/>
                                        </p:tgtEl>
                                        <p:attrNameLst>
                                          <p:attrName>style.visibility</p:attrName>
                                        </p:attrNameLst>
                                      </p:cBhvr>
                                      <p:to>
                                        <p:strVal val="visible"/>
                                      </p:to>
                                    </p:set>
                                    <p:animEffect transition="in" filter="fade">
                                      <p:cBhvr>
                                        <p:cTn id="45"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6" fill="hold" display="0">
                  <p:stCondLst>
                    <p:cond delay="indefinite"/>
                  </p:stCondLst>
                  <p:endCondLst>
                    <p:cond evt="onStopAudio" delay="0">
                      <p:tgtEl>
                        <p:sldTgt/>
                      </p:tgtEl>
                    </p:cond>
                  </p:endCondLst>
                </p:cTn>
                <p:tgtEl>
                  <p:spTgt spid="5"/>
                </p:tgtEl>
              </p:cMediaNode>
            </p:audio>
          </p:childTnLst>
        </p:cTn>
      </p:par>
    </p:tnLst>
    <p:bldLst>
      <p:bldP spid="2" grpId="0"/>
      <p:bldP spid="3" grpId="0" build="p"/>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8A98204-73B4-49B1-AA98-88BD13DD0BDB}"/>
              </a:ext>
            </a:extLst>
          </p:cNvPr>
          <p:cNvSpPr txBox="1"/>
          <p:nvPr/>
        </p:nvSpPr>
        <p:spPr>
          <a:xfrm>
            <a:off x="1547664" y="260648"/>
            <a:ext cx="7056784" cy="1354217"/>
          </a:xfrm>
          <a:prstGeom prst="rect">
            <a:avLst/>
          </a:prstGeom>
          <a:noFill/>
        </p:spPr>
        <p:txBody>
          <a:bodyPr wrap="square" rtlCol="0">
            <a:spAutoFit/>
          </a:bodyPr>
          <a:lstStyle/>
          <a:p>
            <a:pPr algn="ctr"/>
            <a:r>
              <a:rPr lang="fr-FR" sz="3200" b="1" dirty="0">
                <a:solidFill>
                  <a:srgbClr val="FF0000"/>
                </a:solidFill>
              </a:rPr>
              <a:t>Mon</a:t>
            </a:r>
            <a:endParaRPr lang="fr-FR" sz="3200" dirty="0">
              <a:solidFill>
                <a:srgbClr val="FF0000"/>
              </a:solidFill>
            </a:endParaRPr>
          </a:p>
          <a:p>
            <a:pPr algn="ctr"/>
            <a:r>
              <a:rPr lang="fr-FR" sz="3200" b="1" dirty="0" err="1">
                <a:solidFill>
                  <a:srgbClr val="FF0000"/>
                </a:solidFill>
              </a:rPr>
              <a:t>Pass’Cultur’Art</a:t>
            </a:r>
            <a:endParaRPr lang="fr-FR" sz="3200" dirty="0">
              <a:solidFill>
                <a:srgbClr val="FF0000"/>
              </a:solidFill>
            </a:endParaRPr>
          </a:p>
          <a:p>
            <a:endParaRPr lang="fr-FR" dirty="0"/>
          </a:p>
        </p:txBody>
      </p:sp>
      <p:sp>
        <p:nvSpPr>
          <p:cNvPr id="3" name="ZoneTexte 2">
            <a:extLst>
              <a:ext uri="{FF2B5EF4-FFF2-40B4-BE49-F238E27FC236}">
                <a16:creationId xmlns:a16="http://schemas.microsoft.com/office/drawing/2014/main" id="{25AEA51E-A719-4E7F-8E9F-923593281E5A}"/>
              </a:ext>
            </a:extLst>
          </p:cNvPr>
          <p:cNvSpPr txBox="1"/>
          <p:nvPr/>
        </p:nvSpPr>
        <p:spPr>
          <a:xfrm>
            <a:off x="2051720" y="1614865"/>
            <a:ext cx="6552728" cy="2894255"/>
          </a:xfrm>
          <a:prstGeom prst="rect">
            <a:avLst/>
          </a:prstGeom>
          <a:noFill/>
        </p:spPr>
        <p:txBody>
          <a:bodyPr wrap="square" rtlCol="0">
            <a:spAutoFit/>
          </a:bodyPr>
          <a:lstStyle/>
          <a:p>
            <a:endParaRPr lang="fr-FR" dirty="0"/>
          </a:p>
        </p:txBody>
      </p:sp>
      <p:pic>
        <p:nvPicPr>
          <p:cNvPr id="5" name="Image 4">
            <a:extLst>
              <a:ext uri="{FF2B5EF4-FFF2-40B4-BE49-F238E27FC236}">
                <a16:creationId xmlns:a16="http://schemas.microsoft.com/office/drawing/2014/main" id="{AB5E9B43-B0EA-470A-9309-812A612D67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9752" y="1484784"/>
            <a:ext cx="5481899" cy="4248472"/>
          </a:xfrm>
          <a:prstGeom prst="rect">
            <a:avLst/>
          </a:prstGeom>
        </p:spPr>
      </p:pic>
    </p:spTree>
    <p:extLst>
      <p:ext uri="{BB962C8B-B14F-4D97-AF65-F5344CB8AC3E}">
        <p14:creationId xmlns:p14="http://schemas.microsoft.com/office/powerpoint/2010/main" val="1369110916"/>
      </p:ext>
    </p:extLst>
  </p:cSld>
  <p:clrMapOvr>
    <a:masterClrMapping/>
  </p:clrMapOvr>
  <p:transition advTm="9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au 2">
            <a:extLst>
              <a:ext uri="{FF2B5EF4-FFF2-40B4-BE49-F238E27FC236}">
                <a16:creationId xmlns:a16="http://schemas.microsoft.com/office/drawing/2014/main" id="{D1A08937-72D2-4344-98D5-51C65BDFFCF9}"/>
              </a:ext>
            </a:extLst>
          </p:cNvPr>
          <p:cNvGraphicFramePr>
            <a:graphicFrameLocks noGrp="1"/>
          </p:cNvGraphicFramePr>
          <p:nvPr>
            <p:extLst>
              <p:ext uri="{D42A27DB-BD31-4B8C-83A1-F6EECF244321}">
                <p14:modId xmlns:p14="http://schemas.microsoft.com/office/powerpoint/2010/main" val="443976981"/>
              </p:ext>
            </p:extLst>
          </p:nvPr>
        </p:nvGraphicFramePr>
        <p:xfrm>
          <a:off x="1860233" y="260648"/>
          <a:ext cx="6639560" cy="561023"/>
        </p:xfrm>
        <a:graphic>
          <a:graphicData uri="http://schemas.openxmlformats.org/drawingml/2006/table">
            <a:tbl>
              <a:tblPr firstRow="1" firstCol="1" bandRow="1"/>
              <a:tblGrid>
                <a:gridCol w="6639560">
                  <a:extLst>
                    <a:ext uri="{9D8B030D-6E8A-4147-A177-3AD203B41FA5}">
                      <a16:colId xmlns:a16="http://schemas.microsoft.com/office/drawing/2014/main" val="3077506934"/>
                    </a:ext>
                  </a:extLst>
                </a:gridCol>
              </a:tblGrid>
              <a:tr h="0">
                <a:tc>
                  <a:txBody>
                    <a:bodyPr/>
                    <a:lstStyle/>
                    <a:p>
                      <a:pPr>
                        <a:lnSpc>
                          <a:spcPct val="107000"/>
                        </a:lnSpc>
                        <a:spcAft>
                          <a:spcPts val="0"/>
                        </a:spcAft>
                      </a:pPr>
                      <a:r>
                        <a:rPr lang="fr-FR" sz="3600" b="1" dirty="0">
                          <a:effectLst/>
                          <a:latin typeface="Calibri" panose="020F0502020204030204" pitchFamily="34" charset="0"/>
                          <a:ea typeface="Calibri" panose="020F0502020204030204" pitchFamily="34" charset="0"/>
                          <a:cs typeface="Calibri" panose="020F0502020204030204" pitchFamily="34" charset="0"/>
                        </a:rPr>
                        <a:t>Les grands domaines artistiques</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28575" cap="flat" cmpd="sng" algn="ctr">
                      <a:solidFill>
                        <a:srgbClr val="FF0000"/>
                      </a:solidFill>
                      <a:prstDash val="solid"/>
                      <a:round/>
                      <a:headEnd type="none" w="med" len="med"/>
                      <a:tailEnd type="none" w="med" len="med"/>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2605068419"/>
                  </a:ext>
                </a:extLst>
              </a:tr>
            </a:tbl>
          </a:graphicData>
        </a:graphic>
      </p:graphicFrame>
      <p:pic>
        <p:nvPicPr>
          <p:cNvPr id="5" name="Image 4" descr="C:\Users\ADJ_C7\Documents\03_dsden\16_myriam\logo_arts_visuel.jpg">
            <a:extLst>
              <a:ext uri="{FF2B5EF4-FFF2-40B4-BE49-F238E27FC236}">
                <a16:creationId xmlns:a16="http://schemas.microsoft.com/office/drawing/2014/main" id="{6FA15683-A894-42C2-86B4-5DAD97B33A4A}"/>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25539" y="1028606"/>
            <a:ext cx="1079500" cy="1079500"/>
          </a:xfrm>
          <a:prstGeom prst="rect">
            <a:avLst/>
          </a:prstGeom>
          <a:noFill/>
          <a:ln>
            <a:noFill/>
          </a:ln>
        </p:spPr>
      </p:pic>
      <p:graphicFrame>
        <p:nvGraphicFramePr>
          <p:cNvPr id="7" name="Tableau 6">
            <a:extLst>
              <a:ext uri="{FF2B5EF4-FFF2-40B4-BE49-F238E27FC236}">
                <a16:creationId xmlns:a16="http://schemas.microsoft.com/office/drawing/2014/main" id="{D9717B8A-B79D-4298-AC7C-62540675F8BD}"/>
              </a:ext>
            </a:extLst>
          </p:cNvPr>
          <p:cNvGraphicFramePr>
            <a:graphicFrameLocks noGrp="1"/>
          </p:cNvGraphicFramePr>
          <p:nvPr>
            <p:extLst>
              <p:ext uri="{D42A27DB-BD31-4B8C-83A1-F6EECF244321}">
                <p14:modId xmlns:p14="http://schemas.microsoft.com/office/powerpoint/2010/main" val="3148075363"/>
              </p:ext>
            </p:extLst>
          </p:nvPr>
        </p:nvGraphicFramePr>
        <p:xfrm>
          <a:off x="2129835" y="1028606"/>
          <a:ext cx="2520280" cy="1248266"/>
        </p:xfrm>
        <a:graphic>
          <a:graphicData uri="http://schemas.openxmlformats.org/drawingml/2006/table">
            <a:tbl>
              <a:tblPr/>
              <a:tblGrid>
                <a:gridCol w="2520280">
                  <a:extLst>
                    <a:ext uri="{9D8B030D-6E8A-4147-A177-3AD203B41FA5}">
                      <a16:colId xmlns:a16="http://schemas.microsoft.com/office/drawing/2014/main" val="1905182132"/>
                    </a:ext>
                  </a:extLst>
                </a:gridCol>
              </a:tblGrid>
              <a:tr h="1248266">
                <a:tc>
                  <a:txBody>
                    <a:bodyPr/>
                    <a:lstStyle/>
                    <a:p>
                      <a:pPr>
                        <a:lnSpc>
                          <a:spcPct val="107000"/>
                        </a:lnSpc>
                        <a:spcAft>
                          <a:spcPts val="0"/>
                        </a:spcAft>
                      </a:pPr>
                      <a:r>
                        <a:rPr lang="fr-FR"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Arts plastiques (</a:t>
                      </a:r>
                      <a:r>
                        <a:rPr lang="fr-FR" sz="1200"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architecture, peinture, sculpture, dessin et arts graphiques, photographie…</a:t>
                      </a:r>
                      <a:r>
                        <a:rPr lang="fr-FR"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Illustration, BD </a:t>
                      </a:r>
                    </a:p>
                    <a:p>
                      <a:pPr>
                        <a:lnSpc>
                          <a:spcPct val="107000"/>
                        </a:lnSpc>
                        <a:spcAft>
                          <a:spcPts val="0"/>
                        </a:spcAft>
                      </a:pPr>
                      <a:r>
                        <a:rPr lang="fr-FR"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Cinéma, audiovisuel, vidéo, montages photographiques, dessins animés, arts numériques, jeux vidéo… </a:t>
                      </a:r>
                    </a:p>
                  </a:txBody>
                  <a:tcPr marL="68580" marR="68580" marT="0" marB="0">
                    <a:lnL>
                      <a:noFill/>
                    </a:lnL>
                    <a:lnR>
                      <a:noFill/>
                    </a:lnR>
                    <a:lnT>
                      <a:noFill/>
                    </a:lnT>
                    <a:lnB>
                      <a:noFill/>
                    </a:lnB>
                  </a:tcPr>
                </a:tc>
                <a:extLst>
                  <a:ext uri="{0D108BD9-81ED-4DB2-BD59-A6C34878D82A}">
                    <a16:rowId xmlns:a16="http://schemas.microsoft.com/office/drawing/2014/main" val="3764286035"/>
                  </a:ext>
                </a:extLst>
              </a:tr>
            </a:tbl>
          </a:graphicData>
        </a:graphic>
      </p:graphicFrame>
      <p:pic>
        <p:nvPicPr>
          <p:cNvPr id="8" name="Image 7" descr="C:\Users\ADJ_C7\Documents\03_dsden\16_myriam\logo_arts_son.jpg">
            <a:extLst>
              <a:ext uri="{FF2B5EF4-FFF2-40B4-BE49-F238E27FC236}">
                <a16:creationId xmlns:a16="http://schemas.microsoft.com/office/drawing/2014/main" id="{DC80ADB4-319F-4E18-8277-B784C3109FD9}"/>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981381" y="2790000"/>
            <a:ext cx="1079500" cy="1079500"/>
          </a:xfrm>
          <a:prstGeom prst="rect">
            <a:avLst/>
          </a:prstGeom>
          <a:noFill/>
          <a:ln>
            <a:noFill/>
          </a:ln>
        </p:spPr>
      </p:pic>
      <p:graphicFrame>
        <p:nvGraphicFramePr>
          <p:cNvPr id="9" name="Tableau 8">
            <a:extLst>
              <a:ext uri="{FF2B5EF4-FFF2-40B4-BE49-F238E27FC236}">
                <a16:creationId xmlns:a16="http://schemas.microsoft.com/office/drawing/2014/main" id="{E0C3B165-5964-490C-BC11-1F9CF79F5D9D}"/>
              </a:ext>
            </a:extLst>
          </p:cNvPr>
          <p:cNvGraphicFramePr>
            <a:graphicFrameLocks noGrp="1"/>
          </p:cNvGraphicFramePr>
          <p:nvPr>
            <p:extLst>
              <p:ext uri="{D42A27DB-BD31-4B8C-83A1-F6EECF244321}">
                <p14:modId xmlns:p14="http://schemas.microsoft.com/office/powerpoint/2010/main" val="708615772"/>
              </p:ext>
            </p:extLst>
          </p:nvPr>
        </p:nvGraphicFramePr>
        <p:xfrm>
          <a:off x="2105039" y="3074193"/>
          <a:ext cx="2272804" cy="774192"/>
        </p:xfrm>
        <a:graphic>
          <a:graphicData uri="http://schemas.openxmlformats.org/drawingml/2006/table">
            <a:tbl>
              <a:tblPr/>
              <a:tblGrid>
                <a:gridCol w="2272804">
                  <a:extLst>
                    <a:ext uri="{9D8B030D-6E8A-4147-A177-3AD203B41FA5}">
                      <a16:colId xmlns:a16="http://schemas.microsoft.com/office/drawing/2014/main" val="251162743"/>
                    </a:ext>
                  </a:extLst>
                </a:gridCol>
              </a:tblGrid>
              <a:tr h="241300">
                <a:tc>
                  <a:txBody>
                    <a:bodyPr/>
                    <a:lstStyle/>
                    <a:p>
                      <a:pPr>
                        <a:lnSpc>
                          <a:spcPct val="107000"/>
                        </a:lnSpc>
                        <a:spcAft>
                          <a:spcPts val="0"/>
                        </a:spcAft>
                      </a:pPr>
                      <a:r>
                        <a:rPr lang="fr-FR"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Musique vocale, musique instrumentale, musique de film et bruitage, technologies de création et de diffusion musicale… </a:t>
                      </a:r>
                      <a:endParaRPr lang="fr-FR"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3614758530"/>
                  </a:ext>
                </a:extLst>
              </a:tr>
            </a:tbl>
          </a:graphicData>
        </a:graphic>
      </p:graphicFrame>
      <p:pic>
        <p:nvPicPr>
          <p:cNvPr id="10" name="Image 9" descr="C:\Users\ADJ_C7\Documents\03_dsden\16_myriam\logo_arts_scène.jpg">
            <a:extLst>
              <a:ext uri="{FF2B5EF4-FFF2-40B4-BE49-F238E27FC236}">
                <a16:creationId xmlns:a16="http://schemas.microsoft.com/office/drawing/2014/main" id="{D8A48484-94DE-4AB4-A4E9-17B134449F09}"/>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012814" y="4521935"/>
            <a:ext cx="1079500" cy="1079500"/>
          </a:xfrm>
          <a:prstGeom prst="rect">
            <a:avLst/>
          </a:prstGeom>
          <a:noFill/>
          <a:ln>
            <a:noFill/>
          </a:ln>
        </p:spPr>
      </p:pic>
      <p:graphicFrame>
        <p:nvGraphicFramePr>
          <p:cNvPr id="11" name="Tableau 10">
            <a:extLst>
              <a:ext uri="{FF2B5EF4-FFF2-40B4-BE49-F238E27FC236}">
                <a16:creationId xmlns:a16="http://schemas.microsoft.com/office/drawing/2014/main" id="{3EF28A8C-DB3C-43B5-B753-D563129DB396}"/>
              </a:ext>
            </a:extLst>
          </p:cNvPr>
          <p:cNvGraphicFramePr>
            <a:graphicFrameLocks noGrp="1"/>
          </p:cNvGraphicFramePr>
          <p:nvPr>
            <p:extLst>
              <p:ext uri="{D42A27DB-BD31-4B8C-83A1-F6EECF244321}">
                <p14:modId xmlns:p14="http://schemas.microsoft.com/office/powerpoint/2010/main" val="2832286991"/>
              </p:ext>
            </p:extLst>
          </p:nvPr>
        </p:nvGraphicFramePr>
        <p:xfrm>
          <a:off x="2075699" y="4644130"/>
          <a:ext cx="1840756" cy="969899"/>
        </p:xfrm>
        <a:graphic>
          <a:graphicData uri="http://schemas.openxmlformats.org/drawingml/2006/table">
            <a:tbl>
              <a:tblPr/>
              <a:tblGrid>
                <a:gridCol w="1840756">
                  <a:extLst>
                    <a:ext uri="{9D8B030D-6E8A-4147-A177-3AD203B41FA5}">
                      <a16:colId xmlns:a16="http://schemas.microsoft.com/office/drawing/2014/main" val="3630304660"/>
                    </a:ext>
                  </a:extLst>
                </a:gridCol>
              </a:tblGrid>
              <a:tr h="240030">
                <a:tc>
                  <a:txBody>
                    <a:bodyPr/>
                    <a:lstStyle/>
                    <a:p>
                      <a:pPr>
                        <a:lnSpc>
                          <a:spcPct val="107000"/>
                        </a:lnSpc>
                        <a:spcAft>
                          <a:spcPts val="0"/>
                        </a:spcAft>
                      </a:pPr>
                      <a:r>
                        <a:rPr lang="fr-FR"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Théâtre, musique, danse, mime, arts du cirque, arts de la rue, marionnette, arts équestres, feux d’artifices, jeux d’eaux … </a:t>
                      </a:r>
                      <a:endParaRPr lang="fr-FR"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3910893203"/>
                  </a:ext>
                </a:extLst>
              </a:tr>
            </a:tbl>
          </a:graphicData>
        </a:graphic>
      </p:graphicFrame>
      <p:pic>
        <p:nvPicPr>
          <p:cNvPr id="12" name="Image 11" descr="C:\Users\ADJ_C7\Documents\03_dsden\16_myriam\logo_arts_quotidien.jpg">
            <a:extLst>
              <a:ext uri="{FF2B5EF4-FFF2-40B4-BE49-F238E27FC236}">
                <a16:creationId xmlns:a16="http://schemas.microsoft.com/office/drawing/2014/main" id="{AF538EDD-7630-4D40-B7A0-173198342EC9}"/>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4788024" y="1710500"/>
            <a:ext cx="1079500" cy="1079500"/>
          </a:xfrm>
          <a:prstGeom prst="rect">
            <a:avLst/>
          </a:prstGeom>
          <a:noFill/>
          <a:ln>
            <a:noFill/>
          </a:ln>
        </p:spPr>
      </p:pic>
      <p:graphicFrame>
        <p:nvGraphicFramePr>
          <p:cNvPr id="13" name="Tableau 12">
            <a:extLst>
              <a:ext uri="{FF2B5EF4-FFF2-40B4-BE49-F238E27FC236}">
                <a16:creationId xmlns:a16="http://schemas.microsoft.com/office/drawing/2014/main" id="{FD9F85B7-9DE7-479F-ABCC-EB7F7440A729}"/>
              </a:ext>
            </a:extLst>
          </p:cNvPr>
          <p:cNvGraphicFramePr>
            <a:graphicFrameLocks noGrp="1"/>
          </p:cNvGraphicFramePr>
          <p:nvPr>
            <p:extLst>
              <p:ext uri="{D42A27DB-BD31-4B8C-83A1-F6EECF244321}">
                <p14:modId xmlns:p14="http://schemas.microsoft.com/office/powerpoint/2010/main" val="3562802926"/>
              </p:ext>
            </p:extLst>
          </p:nvPr>
        </p:nvGraphicFramePr>
        <p:xfrm>
          <a:off x="5867524" y="2327608"/>
          <a:ext cx="2160240" cy="489014"/>
        </p:xfrm>
        <a:graphic>
          <a:graphicData uri="http://schemas.openxmlformats.org/drawingml/2006/table">
            <a:tbl>
              <a:tblPr/>
              <a:tblGrid>
                <a:gridCol w="2160240">
                  <a:extLst>
                    <a:ext uri="{9D8B030D-6E8A-4147-A177-3AD203B41FA5}">
                      <a16:colId xmlns:a16="http://schemas.microsoft.com/office/drawing/2014/main" val="508330215"/>
                    </a:ext>
                  </a:extLst>
                </a:gridCol>
              </a:tblGrid>
              <a:tr h="489014">
                <a:tc>
                  <a:txBody>
                    <a:bodyPr/>
                    <a:lstStyle/>
                    <a:p>
                      <a:pPr>
                        <a:lnSpc>
                          <a:spcPct val="107000"/>
                        </a:lnSpc>
                        <a:spcAft>
                          <a:spcPts val="0"/>
                        </a:spcAft>
                      </a:pPr>
                      <a:r>
                        <a:rPr lang="fr-FR"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Arts appliqués, design, métiers d’art, arts populaires… </a:t>
                      </a:r>
                      <a:endParaRPr lang="fr-FR"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1145216432"/>
                  </a:ext>
                </a:extLst>
              </a:tr>
            </a:tbl>
          </a:graphicData>
        </a:graphic>
      </p:graphicFrame>
      <p:pic>
        <p:nvPicPr>
          <p:cNvPr id="14" name="Image 13" descr="C:\Users\ADJ_C7\Documents\03_dsden\16_myriam\logo_arts_espace.jpg">
            <a:extLst>
              <a:ext uri="{FF2B5EF4-FFF2-40B4-BE49-F238E27FC236}">
                <a16:creationId xmlns:a16="http://schemas.microsoft.com/office/drawing/2014/main" id="{EA5C27F1-309C-40C9-ADCB-4938AAF2C5FD}"/>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4823936" y="3140238"/>
            <a:ext cx="1079500" cy="1079500"/>
          </a:xfrm>
          <a:prstGeom prst="rect">
            <a:avLst/>
          </a:prstGeom>
          <a:noFill/>
          <a:ln>
            <a:noFill/>
          </a:ln>
        </p:spPr>
      </p:pic>
      <p:graphicFrame>
        <p:nvGraphicFramePr>
          <p:cNvPr id="15" name="Tableau 14">
            <a:extLst>
              <a:ext uri="{FF2B5EF4-FFF2-40B4-BE49-F238E27FC236}">
                <a16:creationId xmlns:a16="http://schemas.microsoft.com/office/drawing/2014/main" id="{412B2A9C-3CCE-4FF9-B6C9-08E33B00CECE}"/>
              </a:ext>
            </a:extLst>
          </p:cNvPr>
          <p:cNvGraphicFramePr>
            <a:graphicFrameLocks noGrp="1"/>
          </p:cNvGraphicFramePr>
          <p:nvPr>
            <p:extLst>
              <p:ext uri="{D42A27DB-BD31-4B8C-83A1-F6EECF244321}">
                <p14:modId xmlns:p14="http://schemas.microsoft.com/office/powerpoint/2010/main" val="3243120849"/>
              </p:ext>
            </p:extLst>
          </p:nvPr>
        </p:nvGraphicFramePr>
        <p:xfrm>
          <a:off x="5986497" y="3539299"/>
          <a:ext cx="2584921" cy="489013"/>
        </p:xfrm>
        <a:graphic>
          <a:graphicData uri="http://schemas.openxmlformats.org/drawingml/2006/table">
            <a:tbl>
              <a:tblPr/>
              <a:tblGrid>
                <a:gridCol w="2584921">
                  <a:extLst>
                    <a:ext uri="{9D8B030D-6E8A-4147-A177-3AD203B41FA5}">
                      <a16:colId xmlns:a16="http://schemas.microsoft.com/office/drawing/2014/main" val="3175205603"/>
                    </a:ext>
                  </a:extLst>
                </a:gridCol>
              </a:tblGrid>
              <a:tr h="489013">
                <a:tc>
                  <a:txBody>
                    <a:bodyPr/>
                    <a:lstStyle/>
                    <a:p>
                      <a:pPr>
                        <a:lnSpc>
                          <a:spcPct val="107000"/>
                        </a:lnSpc>
                        <a:spcAft>
                          <a:spcPts val="0"/>
                        </a:spcAft>
                      </a:pPr>
                      <a:r>
                        <a:rPr lang="fr-FR"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Architecture, urbanisme, arts des jardins, paysage aménagé… </a:t>
                      </a:r>
                      <a:endParaRPr lang="fr-FR"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2087062624"/>
                  </a:ext>
                </a:extLst>
              </a:tr>
            </a:tbl>
          </a:graphicData>
        </a:graphic>
      </p:graphicFrame>
      <p:pic>
        <p:nvPicPr>
          <p:cNvPr id="16" name="Image 15" descr="C:\Users\ADJ_C7\Documents\03_dsden\16_myriam\logo_arts_langage.jpg">
            <a:extLst>
              <a:ext uri="{FF2B5EF4-FFF2-40B4-BE49-F238E27FC236}">
                <a16:creationId xmlns:a16="http://schemas.microsoft.com/office/drawing/2014/main" id="{F2C70FAC-2585-4BA6-89C7-B969CDD0B90F}"/>
              </a:ext>
            </a:extLst>
          </p:cNvPr>
          <p:cNvPicPr/>
          <p:nvPr/>
        </p:nvPicPr>
        <p:blipFill>
          <a:blip r:embed="rId7">
            <a:extLst>
              <a:ext uri="{28A0092B-C50C-407E-A947-70E740481C1C}">
                <a14:useLocalDpi xmlns:a14="http://schemas.microsoft.com/office/drawing/2010/main" val="0"/>
              </a:ext>
            </a:extLst>
          </a:blip>
          <a:srcRect/>
          <a:stretch>
            <a:fillRect/>
          </a:stretch>
        </p:blipFill>
        <p:spPr bwMode="auto">
          <a:xfrm>
            <a:off x="4823936" y="4453630"/>
            <a:ext cx="1079500" cy="1079500"/>
          </a:xfrm>
          <a:prstGeom prst="rect">
            <a:avLst/>
          </a:prstGeom>
          <a:noFill/>
          <a:ln>
            <a:noFill/>
          </a:ln>
        </p:spPr>
      </p:pic>
      <p:graphicFrame>
        <p:nvGraphicFramePr>
          <p:cNvPr id="17" name="Tableau 16">
            <a:extLst>
              <a:ext uri="{FF2B5EF4-FFF2-40B4-BE49-F238E27FC236}">
                <a16:creationId xmlns:a16="http://schemas.microsoft.com/office/drawing/2014/main" id="{BC1D9C1E-1972-423A-853C-8CC245A7F87C}"/>
              </a:ext>
            </a:extLst>
          </p:cNvPr>
          <p:cNvGraphicFramePr>
            <a:graphicFrameLocks noGrp="1"/>
          </p:cNvGraphicFramePr>
          <p:nvPr>
            <p:extLst>
              <p:ext uri="{D42A27DB-BD31-4B8C-83A1-F6EECF244321}">
                <p14:modId xmlns:p14="http://schemas.microsoft.com/office/powerpoint/2010/main" val="2077883606"/>
              </p:ext>
            </p:extLst>
          </p:nvPr>
        </p:nvGraphicFramePr>
        <p:xfrm>
          <a:off x="5903436" y="4625844"/>
          <a:ext cx="2667982" cy="969899"/>
        </p:xfrm>
        <a:graphic>
          <a:graphicData uri="http://schemas.openxmlformats.org/drawingml/2006/table">
            <a:tbl>
              <a:tblPr/>
              <a:tblGrid>
                <a:gridCol w="2667982">
                  <a:extLst>
                    <a:ext uri="{9D8B030D-6E8A-4147-A177-3AD203B41FA5}">
                      <a16:colId xmlns:a16="http://schemas.microsoft.com/office/drawing/2014/main" val="3790666731"/>
                    </a:ext>
                  </a:extLst>
                </a:gridCol>
              </a:tblGrid>
              <a:tr h="325120">
                <a:tc>
                  <a:txBody>
                    <a:bodyPr/>
                    <a:lstStyle/>
                    <a:p>
                      <a:pPr>
                        <a:lnSpc>
                          <a:spcPct val="107000"/>
                        </a:lnSpc>
                        <a:spcAft>
                          <a:spcPts val="0"/>
                        </a:spcAft>
                      </a:pPr>
                      <a:r>
                        <a:rPr lang="fr-FR"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Littérature écrite et orale (</a:t>
                      </a:r>
                      <a:r>
                        <a:rPr lang="fr-FR" sz="1200"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roman, nouvelle, fable, légende, conte, mythe, poésie, théâtre, essai…)</a:t>
                      </a:r>
                      <a:r>
                        <a:rPr lang="fr-FR"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inscriptions (</a:t>
                      </a:r>
                      <a:r>
                        <a:rPr lang="fr-FR" sz="1200"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épigraphiques, calligraphies, typographies…</a:t>
                      </a:r>
                      <a:r>
                        <a:rPr lang="fr-FR"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r-FR"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216882929"/>
                  </a:ext>
                </a:extLst>
              </a:tr>
            </a:tbl>
          </a:graphicData>
        </a:graphic>
      </p:graphicFrame>
      <p:pic>
        <p:nvPicPr>
          <p:cNvPr id="18" name="Image 17" descr="C:\Users\ADJ_C7\Documents\03_dsden\16_myriam\logo_culture_scientifique.jpg">
            <a:extLst>
              <a:ext uri="{FF2B5EF4-FFF2-40B4-BE49-F238E27FC236}">
                <a16:creationId xmlns:a16="http://schemas.microsoft.com/office/drawing/2014/main" id="{EDFBAFDA-62C2-4DA7-9F94-D164634F38B0}"/>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232119" y="5655325"/>
            <a:ext cx="1101090" cy="1079500"/>
          </a:xfrm>
          <a:prstGeom prst="rect">
            <a:avLst/>
          </a:prstGeom>
          <a:noFill/>
          <a:ln>
            <a:noFill/>
          </a:ln>
        </p:spPr>
      </p:pic>
      <p:sp>
        <p:nvSpPr>
          <p:cNvPr id="19" name="Rectangle 18">
            <a:extLst>
              <a:ext uri="{FF2B5EF4-FFF2-40B4-BE49-F238E27FC236}">
                <a16:creationId xmlns:a16="http://schemas.microsoft.com/office/drawing/2014/main" id="{239B0EF7-B4A7-4801-822C-ED1A9FB7C407}"/>
              </a:ext>
            </a:extLst>
          </p:cNvPr>
          <p:cNvSpPr/>
          <p:nvPr/>
        </p:nvSpPr>
        <p:spPr>
          <a:xfrm>
            <a:off x="4377843" y="5958020"/>
            <a:ext cx="1922349" cy="461665"/>
          </a:xfrm>
          <a:prstGeom prst="rect">
            <a:avLst/>
          </a:prstGeom>
        </p:spPr>
        <p:txBody>
          <a:bodyPr wrap="square">
            <a:spAutoFit/>
          </a:bodyPr>
          <a:lstStyle/>
          <a:p>
            <a:r>
              <a:rPr lang="fr-FR" sz="1200" dirty="0">
                <a:latin typeface="Calibri" panose="020F0502020204030204" pitchFamily="34" charset="0"/>
                <a:ea typeface="Calibri" panose="020F0502020204030204" pitchFamily="34" charset="0"/>
                <a:cs typeface="Times New Roman" panose="02020603050405020304" pitchFamily="18" charset="0"/>
              </a:rPr>
              <a:t>Astronomie, botanique, patrimoine culinaire, …</a:t>
            </a:r>
            <a:endParaRPr lang="fr-FR" sz="1200" dirty="0"/>
          </a:p>
        </p:txBody>
      </p:sp>
    </p:spTree>
    <p:extLst>
      <p:ext uri="{BB962C8B-B14F-4D97-AF65-F5344CB8AC3E}">
        <p14:creationId xmlns:p14="http://schemas.microsoft.com/office/powerpoint/2010/main" val="2442783004"/>
      </p:ext>
    </p:extLst>
  </p:cSld>
  <p:clrMapOvr>
    <a:masterClrMapping/>
  </p:clrMapOvr>
  <p:transition advTm="9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heel(1)">
                                      <p:cBhvr>
                                        <p:cTn id="14" dur="2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heel(1)">
                                      <p:cBhvr>
                                        <p:cTn id="24" dur="20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21" presetClass="entr" presetSubtype="1"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heel(1)">
                                      <p:cBhvr>
                                        <p:cTn id="34" dur="20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childTnLst>
                    </p:cTn>
                  </p:par>
                  <p:par>
                    <p:cTn id="40" fill="hold">
                      <p:stCondLst>
                        <p:cond delay="indefinite"/>
                      </p:stCondLst>
                      <p:childTnLst>
                        <p:par>
                          <p:cTn id="41" fill="hold">
                            <p:stCondLst>
                              <p:cond delay="0"/>
                            </p:stCondLst>
                            <p:childTnLst>
                              <p:par>
                                <p:cTn id="42" presetID="21" presetClass="entr" presetSubtype="1" fill="hold" nodeType="click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heel(1)">
                                      <p:cBhvr>
                                        <p:cTn id="44" dur="2000"/>
                                        <p:tgtEl>
                                          <p:spTgt spid="12"/>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500"/>
                                        <p:tgtEl>
                                          <p:spTgt spid="13"/>
                                        </p:tgtEl>
                                      </p:cBhvr>
                                    </p:animEffect>
                                  </p:childTnLst>
                                </p:cTn>
                              </p:par>
                            </p:childTnLst>
                          </p:cTn>
                        </p:par>
                      </p:childTnLst>
                    </p:cTn>
                  </p:par>
                  <p:par>
                    <p:cTn id="50" fill="hold">
                      <p:stCondLst>
                        <p:cond delay="indefinite"/>
                      </p:stCondLst>
                      <p:childTnLst>
                        <p:par>
                          <p:cTn id="51" fill="hold">
                            <p:stCondLst>
                              <p:cond delay="0"/>
                            </p:stCondLst>
                            <p:childTnLst>
                              <p:par>
                                <p:cTn id="52" presetID="21" presetClass="entr" presetSubtype="1" fill="hold" nodeType="click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wheel(1)">
                                      <p:cBhvr>
                                        <p:cTn id="54" dur="2000"/>
                                        <p:tgtEl>
                                          <p:spTgt spid="14"/>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500"/>
                                        <p:tgtEl>
                                          <p:spTgt spid="15"/>
                                        </p:tgtEl>
                                      </p:cBhvr>
                                    </p:animEffect>
                                  </p:childTnLst>
                                </p:cTn>
                              </p:par>
                            </p:childTnLst>
                          </p:cTn>
                        </p:par>
                      </p:childTnLst>
                    </p:cTn>
                  </p:par>
                  <p:par>
                    <p:cTn id="60" fill="hold">
                      <p:stCondLst>
                        <p:cond delay="indefinite"/>
                      </p:stCondLst>
                      <p:childTnLst>
                        <p:par>
                          <p:cTn id="61" fill="hold">
                            <p:stCondLst>
                              <p:cond delay="0"/>
                            </p:stCondLst>
                            <p:childTnLst>
                              <p:par>
                                <p:cTn id="62" presetID="21" presetClass="entr" presetSubtype="1" fill="hold" nodeType="click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wheel(1)">
                                      <p:cBhvr>
                                        <p:cTn id="64" dur="2000"/>
                                        <p:tgtEl>
                                          <p:spTgt spid="16"/>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fade">
                                      <p:cBhvr>
                                        <p:cTn id="69" dur="500"/>
                                        <p:tgtEl>
                                          <p:spTgt spid="17"/>
                                        </p:tgtEl>
                                      </p:cBhvr>
                                    </p:animEffect>
                                  </p:childTnLst>
                                </p:cTn>
                              </p:par>
                            </p:childTnLst>
                          </p:cTn>
                        </p:par>
                      </p:childTnLst>
                    </p:cTn>
                  </p:par>
                  <p:par>
                    <p:cTn id="70" fill="hold">
                      <p:stCondLst>
                        <p:cond delay="indefinite"/>
                      </p:stCondLst>
                      <p:childTnLst>
                        <p:par>
                          <p:cTn id="71" fill="hold">
                            <p:stCondLst>
                              <p:cond delay="0"/>
                            </p:stCondLst>
                            <p:childTnLst>
                              <p:par>
                                <p:cTn id="72" presetID="21" presetClass="entr" presetSubtype="1" fill="hold" nodeType="clickEffect">
                                  <p:stCondLst>
                                    <p:cond delay="0"/>
                                  </p:stCondLst>
                                  <p:childTnLst>
                                    <p:set>
                                      <p:cBhvr>
                                        <p:cTn id="73" dur="1" fill="hold">
                                          <p:stCondLst>
                                            <p:cond delay="0"/>
                                          </p:stCondLst>
                                        </p:cTn>
                                        <p:tgtEl>
                                          <p:spTgt spid="18"/>
                                        </p:tgtEl>
                                        <p:attrNameLst>
                                          <p:attrName>style.visibility</p:attrName>
                                        </p:attrNameLst>
                                      </p:cBhvr>
                                      <p:to>
                                        <p:strVal val="visible"/>
                                      </p:to>
                                    </p:set>
                                    <p:animEffect transition="in" filter="wheel(1)">
                                      <p:cBhvr>
                                        <p:cTn id="74" dur="2000"/>
                                        <p:tgtEl>
                                          <p:spTgt spid="18"/>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fade">
                                      <p:cBhvr>
                                        <p:cTn id="7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1F092B5-0EE5-4E3F-97FC-49FE7D1C940C}"/>
              </a:ext>
            </a:extLst>
          </p:cNvPr>
          <p:cNvSpPr/>
          <p:nvPr/>
        </p:nvSpPr>
        <p:spPr>
          <a:xfrm>
            <a:off x="3031920" y="274906"/>
            <a:ext cx="5256584" cy="830997"/>
          </a:xfrm>
          <a:prstGeom prst="rect">
            <a:avLst/>
          </a:prstGeom>
        </p:spPr>
        <p:txBody>
          <a:bodyPr wrap="square">
            <a:spAutoFit/>
          </a:bodyPr>
          <a:lstStyle/>
          <a:p>
            <a:pPr algn="ctr"/>
            <a:r>
              <a:rPr lang="fr-FR" sz="2800" b="1" dirty="0">
                <a:solidFill>
                  <a:srgbClr val="0070C0"/>
                </a:solidFill>
                <a:latin typeface="Calibri" panose="020F0502020204030204" pitchFamily="34" charset="0"/>
                <a:ea typeface="Calibri" panose="020F0502020204030204" pitchFamily="34" charset="0"/>
              </a:rPr>
              <a:t>Route du Rhum/ Mémorial </a:t>
            </a:r>
            <a:r>
              <a:rPr lang="fr-FR" sz="2800" b="1" dirty="0" err="1">
                <a:solidFill>
                  <a:srgbClr val="0070C0"/>
                </a:solidFill>
                <a:latin typeface="Calibri" panose="020F0502020204030204" pitchFamily="34" charset="0"/>
                <a:ea typeface="Calibri" panose="020F0502020204030204" pitchFamily="34" charset="0"/>
              </a:rPr>
              <a:t>ACTe</a:t>
            </a:r>
            <a:endParaRPr lang="fr-FR" sz="2800" b="1" dirty="0">
              <a:solidFill>
                <a:srgbClr val="0070C0"/>
              </a:solidFill>
              <a:latin typeface="Calibri" panose="020F0502020204030204" pitchFamily="34" charset="0"/>
              <a:ea typeface="Calibri" panose="020F0502020204030204" pitchFamily="34" charset="0"/>
            </a:endParaRPr>
          </a:p>
          <a:p>
            <a:pPr algn="ctr"/>
            <a:r>
              <a:rPr lang="fr-FR" b="1" dirty="0">
                <a:solidFill>
                  <a:srgbClr val="0070C0"/>
                </a:solidFill>
                <a:latin typeface="Lucida Calligraphy" panose="03010101010101010101" pitchFamily="66" charset="0"/>
              </a:rPr>
              <a:t>Célébrons ensemble 40 ans de légende</a:t>
            </a:r>
            <a:endParaRPr lang="fr-FR" dirty="0">
              <a:solidFill>
                <a:srgbClr val="0070C0"/>
              </a:solidFill>
              <a:latin typeface="Lucida Calligraphy" panose="03010101010101010101" pitchFamily="66" charset="0"/>
            </a:endParaRPr>
          </a:p>
        </p:txBody>
      </p:sp>
      <p:pic>
        <p:nvPicPr>
          <p:cNvPr id="4" name="Image 3" descr="C:\Users\ADJ_C7\Documents\03_dsden\16_myriam\logo_arts_quotidien.jpg">
            <a:extLst>
              <a:ext uri="{FF2B5EF4-FFF2-40B4-BE49-F238E27FC236}">
                <a16:creationId xmlns:a16="http://schemas.microsoft.com/office/drawing/2014/main" id="{476161EC-DFE9-4B93-8AD6-F7D942D5FDF9}"/>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115616" y="182563"/>
            <a:ext cx="864096" cy="870173"/>
          </a:xfrm>
          <a:prstGeom prst="rect">
            <a:avLst/>
          </a:prstGeom>
          <a:noFill/>
          <a:ln>
            <a:noFill/>
          </a:ln>
        </p:spPr>
      </p:pic>
      <p:pic>
        <p:nvPicPr>
          <p:cNvPr id="5" name="Image 4" descr="C:\Users\ADJ_C7\Documents\03_dsden\16_myriam\logo_culture_scientifique.jpg">
            <a:extLst>
              <a:ext uri="{FF2B5EF4-FFF2-40B4-BE49-F238E27FC236}">
                <a16:creationId xmlns:a16="http://schemas.microsoft.com/office/drawing/2014/main" id="{58AE7315-F104-4889-B897-1FE8B1CB1452}"/>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02091" y="182563"/>
            <a:ext cx="864097" cy="870173"/>
          </a:xfrm>
          <a:prstGeom prst="rect">
            <a:avLst/>
          </a:prstGeom>
          <a:noFill/>
          <a:ln>
            <a:noFill/>
          </a:ln>
        </p:spPr>
      </p:pic>
      <p:sp>
        <p:nvSpPr>
          <p:cNvPr id="6" name="Rectangle 5">
            <a:extLst>
              <a:ext uri="{FF2B5EF4-FFF2-40B4-BE49-F238E27FC236}">
                <a16:creationId xmlns:a16="http://schemas.microsoft.com/office/drawing/2014/main" id="{660D0B9C-9FD6-4776-A77F-247C91F81AC2}"/>
              </a:ext>
            </a:extLst>
          </p:cNvPr>
          <p:cNvSpPr/>
          <p:nvPr/>
        </p:nvSpPr>
        <p:spPr>
          <a:xfrm>
            <a:off x="1115616" y="1710455"/>
            <a:ext cx="3168352" cy="2197333"/>
          </a:xfrm>
          <a:prstGeom prst="rect">
            <a:avLst/>
          </a:prstGeom>
          <a:solidFill>
            <a:srgbClr val="FFFFCC"/>
          </a:solidFill>
        </p:spPr>
        <p:style>
          <a:lnRef idx="1">
            <a:schemeClr val="accent2"/>
          </a:lnRef>
          <a:fillRef idx="2">
            <a:schemeClr val="accent2"/>
          </a:fillRef>
          <a:effectRef idx="1">
            <a:schemeClr val="accent2"/>
          </a:effectRef>
          <a:fontRef idx="minor">
            <a:schemeClr val="dk1"/>
          </a:fontRef>
        </p:style>
        <p:txBody>
          <a:bodyPr wrap="square">
            <a:spAutoFit/>
          </a:bodyPr>
          <a:lstStyle/>
          <a:p>
            <a:pPr>
              <a:lnSpc>
                <a:spcPct val="107000"/>
              </a:lnSpc>
              <a:spcAft>
                <a:spcPts val="800"/>
              </a:spcAft>
            </a:pPr>
            <a:r>
              <a:rPr lang="fr-FR" sz="1600" b="1" dirty="0">
                <a:solidFill>
                  <a:srgbClr val="00B050"/>
                </a:solidFill>
                <a:latin typeface="Calibri" panose="020F0502020204030204" pitchFamily="34" charset="0"/>
                <a:ea typeface="Calibri" panose="020F0502020204030204" pitchFamily="34" charset="0"/>
                <a:cs typeface="Calibri" panose="020F0502020204030204" pitchFamily="34" charset="0"/>
              </a:rPr>
              <a:t>Carte d’identité</a:t>
            </a:r>
            <a:r>
              <a:rPr lang="fr-FR" sz="3200" b="1" dirty="0">
                <a:solidFill>
                  <a:srgbClr val="00B050"/>
                </a:solidFill>
                <a:latin typeface="Calibri" panose="020F0502020204030204" pitchFamily="34" charset="0"/>
                <a:ea typeface="Calibri" panose="020F0502020204030204" pitchFamily="34" charset="0"/>
                <a:cs typeface="Calibri" panose="020F0502020204030204" pitchFamily="34" charset="0"/>
              </a:rPr>
              <a:t> </a:t>
            </a:r>
            <a:endParaRPr lang="fr-FR" sz="1600"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400" dirty="0">
                <a:latin typeface="Calibri" panose="020F0502020204030204" pitchFamily="34" charset="0"/>
                <a:ea typeface="Calibri" panose="020F0502020204030204" pitchFamily="34" charset="0"/>
                <a:cs typeface="Calibri" panose="020F0502020204030204" pitchFamily="34" charset="0"/>
              </a:rPr>
              <a:t>Lieu : Pontons de la Marina du Gosier- Mémorial </a:t>
            </a:r>
            <a:r>
              <a:rPr lang="fr-FR" sz="1400" dirty="0" err="1">
                <a:latin typeface="Calibri" panose="020F0502020204030204" pitchFamily="34" charset="0"/>
                <a:ea typeface="Calibri" panose="020F0502020204030204" pitchFamily="34" charset="0"/>
                <a:cs typeface="Calibri" panose="020F0502020204030204" pitchFamily="34" charset="0"/>
              </a:rPr>
              <a:t>ACTe</a:t>
            </a:r>
            <a:endParaRPr lang="fr-FR" sz="1200" dirty="0">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fr-FR" sz="1400" dirty="0">
                <a:latin typeface="Calibri" panose="020F0502020204030204" pitchFamily="34" charset="0"/>
                <a:ea typeface="Calibri" panose="020F0502020204030204" pitchFamily="34" charset="0"/>
                <a:cs typeface="Calibri" panose="020F0502020204030204" pitchFamily="34" charset="0"/>
              </a:rPr>
              <a:t>Bateaux des skippers participant ayant achevé la mythique course transatlantique – Stands divers du Mémorial </a:t>
            </a:r>
            <a:r>
              <a:rPr lang="fr-FR" sz="1400" dirty="0" err="1">
                <a:latin typeface="Calibri" panose="020F0502020204030204" pitchFamily="34" charset="0"/>
                <a:ea typeface="Calibri" panose="020F0502020204030204" pitchFamily="34" charset="0"/>
                <a:cs typeface="Calibri" panose="020F0502020204030204" pitchFamily="34" charset="0"/>
              </a:rPr>
              <a:t>ACTe</a:t>
            </a:r>
            <a:endParaRPr lang="fr-FR" sz="12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E3CD6CDE-4387-46AA-9AA6-63AFAFFFCC42}"/>
              </a:ext>
            </a:extLst>
          </p:cNvPr>
          <p:cNvSpPr/>
          <p:nvPr/>
        </p:nvSpPr>
        <p:spPr>
          <a:xfrm>
            <a:off x="1130148" y="4233686"/>
            <a:ext cx="3194817" cy="1571136"/>
          </a:xfrm>
          <a:prstGeom prst="rect">
            <a:avLst/>
          </a:prstGeom>
          <a:solidFill>
            <a:srgbClr val="FFFFCC"/>
          </a:solidFill>
          <a:ln>
            <a:solidFill>
              <a:srgbClr val="FFC000"/>
            </a:solidFill>
          </a:ln>
        </p:spPr>
        <p:txBody>
          <a:bodyPr wrap="square">
            <a:spAutoFit/>
          </a:bodyPr>
          <a:lstStyle/>
          <a:p>
            <a:pPr>
              <a:lnSpc>
                <a:spcPct val="107000"/>
              </a:lnSpc>
              <a:spcAft>
                <a:spcPts val="800"/>
              </a:spcAft>
            </a:pPr>
            <a:r>
              <a:rPr lang="fr-FR" dirty="0">
                <a:latin typeface="Lucida Calligraphy" panose="03010101010101010101" pitchFamily="66" charset="0"/>
                <a:ea typeface="Calibri" panose="020F0502020204030204" pitchFamily="34" charset="0"/>
                <a:cs typeface="Arial" panose="020B0604020202020204" pitchFamily="34" charset="0"/>
              </a:rPr>
              <a:t>      </a:t>
            </a:r>
            <a:r>
              <a:rPr lang="fr-FR" sz="1200" b="1" dirty="0">
                <a:latin typeface="Lucida Calligraphy" panose="03010101010101010101" pitchFamily="66" charset="0"/>
                <a:ea typeface="Calibri" panose="020F0502020204030204" pitchFamily="34" charset="0"/>
                <a:cs typeface="Arial" panose="020B0604020202020204" pitchFamily="34" charset="0"/>
              </a:rPr>
              <a:t>Vendredi 16 novembre 2018</a:t>
            </a:r>
            <a:r>
              <a:rPr lang="fr-FR" sz="1200" dirty="0">
                <a:latin typeface="Lucida Calligraphy" panose="03010101010101010101" pitchFamily="66" charset="0"/>
                <a:ea typeface="Calibri" panose="020F0502020204030204" pitchFamily="34" charset="0"/>
                <a:cs typeface="Arial" panose="020B0604020202020204" pitchFamily="34" charset="0"/>
              </a:rPr>
              <a:t>, nous nous sommes rendus à la Marina du Gosier où étaient exposés les bateaux qui avaient déjà terminé la course. Nous avons admiré le trimaran du vainqueur, Francis </a:t>
            </a:r>
            <a:r>
              <a:rPr lang="fr-FR" sz="1200" dirty="0" err="1">
                <a:latin typeface="Lucida Calligraphy" panose="03010101010101010101" pitchFamily="66" charset="0"/>
                <a:ea typeface="Calibri" panose="020F0502020204030204" pitchFamily="34" charset="0"/>
                <a:cs typeface="Arial" panose="020B0604020202020204" pitchFamily="34" charset="0"/>
              </a:rPr>
              <a:t>Joyon</a:t>
            </a:r>
            <a:r>
              <a:rPr lang="fr-FR" sz="1200" dirty="0">
                <a:latin typeface="Lucida Calligraphy" panose="03010101010101010101" pitchFamily="66" charset="0"/>
                <a:ea typeface="Calibri" panose="020F0502020204030204" pitchFamily="34" charset="0"/>
                <a:cs typeface="Arial" panose="020B0604020202020204" pitchFamily="34" charset="0"/>
              </a:rPr>
              <a:t>. …</a:t>
            </a:r>
            <a:endParaRPr lang="fr-FR" sz="11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8" name="Image 7" descr="C:\Users\FREDERICKE BOC\Pictures\PARCOURS CULTUREL 2019\20181116_100522.jpg">
            <a:extLst>
              <a:ext uri="{FF2B5EF4-FFF2-40B4-BE49-F238E27FC236}">
                <a16:creationId xmlns:a16="http://schemas.microsoft.com/office/drawing/2014/main" id="{10300001-9E1E-47D1-94DA-BB589F6D4C2D}"/>
              </a:ext>
            </a:extLst>
          </p:cNvPr>
          <p:cNvPicPr/>
          <p:nvPr/>
        </p:nvPicPr>
        <p:blipFill>
          <a:blip r:embed="rId5"/>
          <a:srcRect/>
          <a:stretch>
            <a:fillRect/>
          </a:stretch>
        </p:blipFill>
        <p:spPr bwMode="auto">
          <a:xfrm rot="21080925">
            <a:off x="5200992" y="1570407"/>
            <a:ext cx="2379980" cy="3756025"/>
          </a:xfrm>
          <a:prstGeom prst="rect">
            <a:avLst/>
          </a:prstGeom>
          <a:noFill/>
          <a:ln w="9525">
            <a:noFill/>
            <a:miter lim="800000"/>
            <a:headEnd/>
            <a:tailEnd/>
          </a:ln>
        </p:spPr>
      </p:pic>
      <p:pic>
        <p:nvPicPr>
          <p:cNvPr id="9" name="Image 8" descr="C:\Users\FREDERICKE BOC\Pictures\PARCOURS CULTUREL 2019\IMG-20181027-WA0055.jpg">
            <a:extLst>
              <a:ext uri="{FF2B5EF4-FFF2-40B4-BE49-F238E27FC236}">
                <a16:creationId xmlns:a16="http://schemas.microsoft.com/office/drawing/2014/main" id="{FFC4C2BE-E9B3-45B8-945E-EE937DEB6024}"/>
              </a:ext>
            </a:extLst>
          </p:cNvPr>
          <p:cNvPicPr/>
          <p:nvPr/>
        </p:nvPicPr>
        <p:blipFill>
          <a:blip r:embed="rId6"/>
          <a:srcRect/>
          <a:stretch>
            <a:fillRect/>
          </a:stretch>
        </p:blipFill>
        <p:spPr bwMode="auto">
          <a:xfrm rot="1152076">
            <a:off x="5311900" y="2182313"/>
            <a:ext cx="2935173" cy="4102746"/>
          </a:xfrm>
          <a:prstGeom prst="rect">
            <a:avLst/>
          </a:prstGeom>
          <a:noFill/>
          <a:ln w="9525">
            <a:noFill/>
            <a:miter lim="800000"/>
            <a:headEnd/>
            <a:tailEnd/>
          </a:ln>
        </p:spPr>
      </p:pic>
    </p:spTree>
    <p:extLst>
      <p:ext uri="{BB962C8B-B14F-4D97-AF65-F5344CB8AC3E}">
        <p14:creationId xmlns:p14="http://schemas.microsoft.com/office/powerpoint/2010/main" val="1427993092"/>
      </p:ext>
    </p:extLst>
  </p:cSld>
  <p:clrMapOvr>
    <a:masterClrMapping/>
  </p:clrMapOvr>
  <p:transition advTm="9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circle(in)">
                                      <p:cBhvr>
                                        <p:cTn id="17" dur="20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inVertical)">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26" presetClass="entr" presetSubtype="0"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down)">
                                      <p:cBhvr>
                                        <p:cTn id="32" dur="580">
                                          <p:stCondLst>
                                            <p:cond delay="0"/>
                                          </p:stCondLst>
                                        </p:cTn>
                                        <p:tgtEl>
                                          <p:spTgt spid="8"/>
                                        </p:tgtEl>
                                      </p:cBhvr>
                                    </p:animEffect>
                                    <p:anim calcmode="lin" valueType="num">
                                      <p:cBhvr>
                                        <p:cTn id="33"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38" dur="26">
                                          <p:stCondLst>
                                            <p:cond delay="650"/>
                                          </p:stCondLst>
                                        </p:cTn>
                                        <p:tgtEl>
                                          <p:spTgt spid="8"/>
                                        </p:tgtEl>
                                      </p:cBhvr>
                                      <p:to x="100000" y="60000"/>
                                    </p:animScale>
                                    <p:animScale>
                                      <p:cBhvr>
                                        <p:cTn id="39" dur="166" decel="50000">
                                          <p:stCondLst>
                                            <p:cond delay="676"/>
                                          </p:stCondLst>
                                        </p:cTn>
                                        <p:tgtEl>
                                          <p:spTgt spid="8"/>
                                        </p:tgtEl>
                                      </p:cBhvr>
                                      <p:to x="100000" y="100000"/>
                                    </p:animScale>
                                    <p:animScale>
                                      <p:cBhvr>
                                        <p:cTn id="40" dur="26">
                                          <p:stCondLst>
                                            <p:cond delay="1312"/>
                                          </p:stCondLst>
                                        </p:cTn>
                                        <p:tgtEl>
                                          <p:spTgt spid="8"/>
                                        </p:tgtEl>
                                      </p:cBhvr>
                                      <p:to x="100000" y="80000"/>
                                    </p:animScale>
                                    <p:animScale>
                                      <p:cBhvr>
                                        <p:cTn id="41" dur="166" decel="50000">
                                          <p:stCondLst>
                                            <p:cond delay="1338"/>
                                          </p:stCondLst>
                                        </p:cTn>
                                        <p:tgtEl>
                                          <p:spTgt spid="8"/>
                                        </p:tgtEl>
                                      </p:cBhvr>
                                      <p:to x="100000" y="100000"/>
                                    </p:animScale>
                                    <p:animScale>
                                      <p:cBhvr>
                                        <p:cTn id="42" dur="26">
                                          <p:stCondLst>
                                            <p:cond delay="1642"/>
                                          </p:stCondLst>
                                        </p:cTn>
                                        <p:tgtEl>
                                          <p:spTgt spid="8"/>
                                        </p:tgtEl>
                                      </p:cBhvr>
                                      <p:to x="100000" y="90000"/>
                                    </p:animScale>
                                    <p:animScale>
                                      <p:cBhvr>
                                        <p:cTn id="43" dur="166" decel="50000">
                                          <p:stCondLst>
                                            <p:cond delay="1668"/>
                                          </p:stCondLst>
                                        </p:cTn>
                                        <p:tgtEl>
                                          <p:spTgt spid="8"/>
                                        </p:tgtEl>
                                      </p:cBhvr>
                                      <p:to x="100000" y="100000"/>
                                    </p:animScale>
                                    <p:animScale>
                                      <p:cBhvr>
                                        <p:cTn id="44" dur="26">
                                          <p:stCondLst>
                                            <p:cond delay="1808"/>
                                          </p:stCondLst>
                                        </p:cTn>
                                        <p:tgtEl>
                                          <p:spTgt spid="8"/>
                                        </p:tgtEl>
                                      </p:cBhvr>
                                      <p:to x="100000" y="95000"/>
                                    </p:animScale>
                                    <p:animScale>
                                      <p:cBhvr>
                                        <p:cTn id="45" dur="166" decel="50000">
                                          <p:stCondLst>
                                            <p:cond delay="1834"/>
                                          </p:stCondLst>
                                        </p:cTn>
                                        <p:tgtEl>
                                          <p:spTgt spid="8"/>
                                        </p:tgtEl>
                                      </p:cBhvr>
                                      <p:to x="100000" y="100000"/>
                                    </p:animScale>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nodeType="clickEffect">
                                  <p:stCondLst>
                                    <p:cond delay="0"/>
                                  </p:stCondLst>
                                  <p:childTnLst>
                                    <p:set>
                                      <p:cBhvr>
                                        <p:cTn id="49" dur="1" fill="hold">
                                          <p:stCondLst>
                                            <p:cond delay="0"/>
                                          </p:stCondLst>
                                        </p:cTn>
                                        <p:tgtEl>
                                          <p:spTgt spid="9"/>
                                        </p:tgtEl>
                                        <p:attrNameLst>
                                          <p:attrName>style.visibility</p:attrName>
                                        </p:attrNameLst>
                                      </p:cBhvr>
                                      <p:to>
                                        <p:strVal val="visible"/>
                                      </p:to>
                                    </p:set>
                                    <p:anim calcmode="lin" valueType="num">
                                      <p:cBhvr additive="base">
                                        <p:cTn id="50" dur="500" fill="hold"/>
                                        <p:tgtEl>
                                          <p:spTgt spid="9"/>
                                        </p:tgtEl>
                                        <p:attrNameLst>
                                          <p:attrName>ppt_x</p:attrName>
                                        </p:attrNameLst>
                                      </p:cBhvr>
                                      <p:tavLst>
                                        <p:tav tm="0">
                                          <p:val>
                                            <p:strVal val="#ppt_x"/>
                                          </p:val>
                                        </p:tav>
                                        <p:tav tm="100000">
                                          <p:val>
                                            <p:strVal val="#ppt_x"/>
                                          </p:val>
                                        </p:tav>
                                      </p:tavLst>
                                    </p:anim>
                                    <p:anim calcmode="lin" valueType="num">
                                      <p:cBhvr additive="base">
                                        <p:cTn id="5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63030" y="188640"/>
            <a:ext cx="3277372" cy="369332"/>
          </a:xfrm>
          <a:prstGeom prst="rect">
            <a:avLst/>
          </a:prstGeom>
        </p:spPr>
        <p:txBody>
          <a:bodyPr wrap="none">
            <a:spAutoFit/>
          </a:bodyPr>
          <a:lstStyle/>
          <a:p>
            <a:r>
              <a:rPr lang="fr-FR" b="1" dirty="0">
                <a:solidFill>
                  <a:srgbClr val="0070C0"/>
                </a:solidFill>
                <a:latin typeface="Calibri" panose="020F0502020204030204" pitchFamily="34" charset="0"/>
                <a:ea typeface="Calibri" panose="020F0502020204030204" pitchFamily="34" charset="0"/>
              </a:rPr>
              <a:t>Route du Rhum/ Mémorial </a:t>
            </a:r>
            <a:r>
              <a:rPr lang="fr-FR" b="1" dirty="0" err="1">
                <a:solidFill>
                  <a:srgbClr val="0070C0"/>
                </a:solidFill>
                <a:latin typeface="Calibri" panose="020F0502020204030204" pitchFamily="34" charset="0"/>
                <a:ea typeface="Calibri" panose="020F0502020204030204" pitchFamily="34" charset="0"/>
              </a:rPr>
              <a:t>ACTe</a:t>
            </a:r>
            <a:endParaRPr lang="fr-FR" dirty="0">
              <a:solidFill>
                <a:srgbClr val="0070C0"/>
              </a:solidFill>
            </a:endParaRPr>
          </a:p>
        </p:txBody>
      </p:sp>
      <p:pic>
        <p:nvPicPr>
          <p:cNvPr id="3" name="Imag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4401395">
            <a:off x="1522822" y="1398920"/>
            <a:ext cx="2463431" cy="1847573"/>
          </a:xfrm>
          <a:prstGeom prst="rect">
            <a:avLst/>
          </a:prstGeom>
        </p:spPr>
      </p:pic>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4322200">
            <a:off x="3157462" y="1443220"/>
            <a:ext cx="2345297" cy="1758973"/>
          </a:xfrm>
          <a:prstGeom prst="rect">
            <a:avLst/>
          </a:prstGeom>
        </p:spPr>
      </p:pic>
      <p:pic>
        <p:nvPicPr>
          <p:cNvPr id="5" name="Imag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4104825">
            <a:off x="4795153" y="1307716"/>
            <a:ext cx="2423815" cy="1817861"/>
          </a:xfrm>
          <a:prstGeom prst="rect">
            <a:avLst/>
          </a:prstGeom>
        </p:spPr>
      </p:pic>
      <p:pic>
        <p:nvPicPr>
          <p:cNvPr id="6" name="Imag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4060732">
            <a:off x="6202258" y="1204880"/>
            <a:ext cx="2555776" cy="1916832"/>
          </a:xfrm>
          <a:prstGeom prst="rect">
            <a:avLst/>
          </a:prstGeom>
        </p:spPr>
      </p:pic>
      <p:pic>
        <p:nvPicPr>
          <p:cNvPr id="7" name="Imag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4208850">
            <a:off x="3596936" y="4221690"/>
            <a:ext cx="2484659" cy="1863495"/>
          </a:xfrm>
          <a:prstGeom prst="rect">
            <a:avLst/>
          </a:prstGeom>
        </p:spPr>
      </p:pic>
      <p:pic>
        <p:nvPicPr>
          <p:cNvPr id="8" name="Image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3893462">
            <a:off x="5208359" y="3890770"/>
            <a:ext cx="2557363" cy="1918022"/>
          </a:xfrm>
          <a:prstGeom prst="rect">
            <a:avLst/>
          </a:prstGeom>
        </p:spPr>
      </p:pic>
    </p:spTree>
    <p:extLst>
      <p:ext uri="{BB962C8B-B14F-4D97-AF65-F5344CB8AC3E}">
        <p14:creationId xmlns:p14="http://schemas.microsoft.com/office/powerpoint/2010/main" val="1129372941"/>
      </p:ext>
    </p:extLst>
  </p:cSld>
  <p:clrMapOvr>
    <a:masterClrMapping/>
  </p:clrMapOvr>
  <p:transition advTm="9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down)">
                                      <p:cBhvr>
                                        <p:cTn id="25" dur="580">
                                          <p:stCondLst>
                                            <p:cond delay="0"/>
                                          </p:stCondLst>
                                        </p:cTn>
                                        <p:tgtEl>
                                          <p:spTgt spid="4"/>
                                        </p:tgtEl>
                                      </p:cBhvr>
                                    </p:animEffect>
                                    <p:anim calcmode="lin" valueType="num">
                                      <p:cBhvr>
                                        <p:cTn id="26"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31" dur="26">
                                          <p:stCondLst>
                                            <p:cond delay="650"/>
                                          </p:stCondLst>
                                        </p:cTn>
                                        <p:tgtEl>
                                          <p:spTgt spid="4"/>
                                        </p:tgtEl>
                                      </p:cBhvr>
                                      <p:to x="100000" y="60000"/>
                                    </p:animScale>
                                    <p:animScale>
                                      <p:cBhvr>
                                        <p:cTn id="32" dur="166" decel="50000">
                                          <p:stCondLst>
                                            <p:cond delay="676"/>
                                          </p:stCondLst>
                                        </p:cTn>
                                        <p:tgtEl>
                                          <p:spTgt spid="4"/>
                                        </p:tgtEl>
                                      </p:cBhvr>
                                      <p:to x="100000" y="100000"/>
                                    </p:animScale>
                                    <p:animScale>
                                      <p:cBhvr>
                                        <p:cTn id="33" dur="26">
                                          <p:stCondLst>
                                            <p:cond delay="1312"/>
                                          </p:stCondLst>
                                        </p:cTn>
                                        <p:tgtEl>
                                          <p:spTgt spid="4"/>
                                        </p:tgtEl>
                                      </p:cBhvr>
                                      <p:to x="100000" y="80000"/>
                                    </p:animScale>
                                    <p:animScale>
                                      <p:cBhvr>
                                        <p:cTn id="34" dur="166" decel="50000">
                                          <p:stCondLst>
                                            <p:cond delay="1338"/>
                                          </p:stCondLst>
                                        </p:cTn>
                                        <p:tgtEl>
                                          <p:spTgt spid="4"/>
                                        </p:tgtEl>
                                      </p:cBhvr>
                                      <p:to x="100000" y="100000"/>
                                    </p:animScale>
                                    <p:animScale>
                                      <p:cBhvr>
                                        <p:cTn id="35" dur="26">
                                          <p:stCondLst>
                                            <p:cond delay="1642"/>
                                          </p:stCondLst>
                                        </p:cTn>
                                        <p:tgtEl>
                                          <p:spTgt spid="4"/>
                                        </p:tgtEl>
                                      </p:cBhvr>
                                      <p:to x="100000" y="90000"/>
                                    </p:animScale>
                                    <p:animScale>
                                      <p:cBhvr>
                                        <p:cTn id="36" dur="166" decel="50000">
                                          <p:stCondLst>
                                            <p:cond delay="1668"/>
                                          </p:stCondLst>
                                        </p:cTn>
                                        <p:tgtEl>
                                          <p:spTgt spid="4"/>
                                        </p:tgtEl>
                                      </p:cBhvr>
                                      <p:to x="100000" y="100000"/>
                                    </p:animScale>
                                    <p:animScale>
                                      <p:cBhvr>
                                        <p:cTn id="37" dur="26">
                                          <p:stCondLst>
                                            <p:cond delay="1808"/>
                                          </p:stCondLst>
                                        </p:cTn>
                                        <p:tgtEl>
                                          <p:spTgt spid="4"/>
                                        </p:tgtEl>
                                      </p:cBhvr>
                                      <p:to x="100000" y="95000"/>
                                    </p:animScale>
                                    <p:animScale>
                                      <p:cBhvr>
                                        <p:cTn id="38" dur="166" decel="50000">
                                          <p:stCondLst>
                                            <p:cond delay="1834"/>
                                          </p:stCondLst>
                                        </p:cTn>
                                        <p:tgtEl>
                                          <p:spTgt spid="4"/>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wipe(down)">
                                      <p:cBhvr>
                                        <p:cTn id="43" dur="580">
                                          <p:stCondLst>
                                            <p:cond delay="0"/>
                                          </p:stCondLst>
                                        </p:cTn>
                                        <p:tgtEl>
                                          <p:spTgt spid="5"/>
                                        </p:tgtEl>
                                      </p:cBhvr>
                                    </p:animEffect>
                                    <p:anim calcmode="lin" valueType="num">
                                      <p:cBhvr>
                                        <p:cTn id="44"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49" dur="26">
                                          <p:stCondLst>
                                            <p:cond delay="650"/>
                                          </p:stCondLst>
                                        </p:cTn>
                                        <p:tgtEl>
                                          <p:spTgt spid="5"/>
                                        </p:tgtEl>
                                      </p:cBhvr>
                                      <p:to x="100000" y="60000"/>
                                    </p:animScale>
                                    <p:animScale>
                                      <p:cBhvr>
                                        <p:cTn id="50" dur="166" decel="50000">
                                          <p:stCondLst>
                                            <p:cond delay="676"/>
                                          </p:stCondLst>
                                        </p:cTn>
                                        <p:tgtEl>
                                          <p:spTgt spid="5"/>
                                        </p:tgtEl>
                                      </p:cBhvr>
                                      <p:to x="100000" y="100000"/>
                                    </p:animScale>
                                    <p:animScale>
                                      <p:cBhvr>
                                        <p:cTn id="51" dur="26">
                                          <p:stCondLst>
                                            <p:cond delay="1312"/>
                                          </p:stCondLst>
                                        </p:cTn>
                                        <p:tgtEl>
                                          <p:spTgt spid="5"/>
                                        </p:tgtEl>
                                      </p:cBhvr>
                                      <p:to x="100000" y="80000"/>
                                    </p:animScale>
                                    <p:animScale>
                                      <p:cBhvr>
                                        <p:cTn id="52" dur="166" decel="50000">
                                          <p:stCondLst>
                                            <p:cond delay="1338"/>
                                          </p:stCondLst>
                                        </p:cTn>
                                        <p:tgtEl>
                                          <p:spTgt spid="5"/>
                                        </p:tgtEl>
                                      </p:cBhvr>
                                      <p:to x="100000" y="100000"/>
                                    </p:animScale>
                                    <p:animScale>
                                      <p:cBhvr>
                                        <p:cTn id="53" dur="26">
                                          <p:stCondLst>
                                            <p:cond delay="1642"/>
                                          </p:stCondLst>
                                        </p:cTn>
                                        <p:tgtEl>
                                          <p:spTgt spid="5"/>
                                        </p:tgtEl>
                                      </p:cBhvr>
                                      <p:to x="100000" y="90000"/>
                                    </p:animScale>
                                    <p:animScale>
                                      <p:cBhvr>
                                        <p:cTn id="54" dur="166" decel="50000">
                                          <p:stCondLst>
                                            <p:cond delay="1668"/>
                                          </p:stCondLst>
                                        </p:cTn>
                                        <p:tgtEl>
                                          <p:spTgt spid="5"/>
                                        </p:tgtEl>
                                      </p:cBhvr>
                                      <p:to x="100000" y="100000"/>
                                    </p:animScale>
                                    <p:animScale>
                                      <p:cBhvr>
                                        <p:cTn id="55" dur="26">
                                          <p:stCondLst>
                                            <p:cond delay="1808"/>
                                          </p:stCondLst>
                                        </p:cTn>
                                        <p:tgtEl>
                                          <p:spTgt spid="5"/>
                                        </p:tgtEl>
                                      </p:cBhvr>
                                      <p:to x="100000" y="95000"/>
                                    </p:animScale>
                                    <p:animScale>
                                      <p:cBhvr>
                                        <p:cTn id="56" dur="166" decel="50000">
                                          <p:stCondLst>
                                            <p:cond delay="1834"/>
                                          </p:stCondLst>
                                        </p:cTn>
                                        <p:tgtEl>
                                          <p:spTgt spid="5"/>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nodeType="clickEffect">
                                  <p:stCondLst>
                                    <p:cond delay="0"/>
                                  </p:stCondLst>
                                  <p:childTnLst>
                                    <p:set>
                                      <p:cBhvr>
                                        <p:cTn id="60" dur="1" fill="hold">
                                          <p:stCondLst>
                                            <p:cond delay="0"/>
                                          </p:stCondLst>
                                        </p:cTn>
                                        <p:tgtEl>
                                          <p:spTgt spid="6"/>
                                        </p:tgtEl>
                                        <p:attrNameLst>
                                          <p:attrName>style.visibility</p:attrName>
                                        </p:attrNameLst>
                                      </p:cBhvr>
                                      <p:to>
                                        <p:strVal val="visible"/>
                                      </p:to>
                                    </p:set>
                                    <p:animEffect transition="in" filter="wipe(down)">
                                      <p:cBhvr>
                                        <p:cTn id="61" dur="580">
                                          <p:stCondLst>
                                            <p:cond delay="0"/>
                                          </p:stCondLst>
                                        </p:cTn>
                                        <p:tgtEl>
                                          <p:spTgt spid="6"/>
                                        </p:tgtEl>
                                      </p:cBhvr>
                                    </p:animEffect>
                                    <p:anim calcmode="lin" valueType="num">
                                      <p:cBhvr>
                                        <p:cTn id="62"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67" dur="26">
                                          <p:stCondLst>
                                            <p:cond delay="650"/>
                                          </p:stCondLst>
                                        </p:cTn>
                                        <p:tgtEl>
                                          <p:spTgt spid="6"/>
                                        </p:tgtEl>
                                      </p:cBhvr>
                                      <p:to x="100000" y="60000"/>
                                    </p:animScale>
                                    <p:animScale>
                                      <p:cBhvr>
                                        <p:cTn id="68" dur="166" decel="50000">
                                          <p:stCondLst>
                                            <p:cond delay="676"/>
                                          </p:stCondLst>
                                        </p:cTn>
                                        <p:tgtEl>
                                          <p:spTgt spid="6"/>
                                        </p:tgtEl>
                                      </p:cBhvr>
                                      <p:to x="100000" y="100000"/>
                                    </p:animScale>
                                    <p:animScale>
                                      <p:cBhvr>
                                        <p:cTn id="69" dur="26">
                                          <p:stCondLst>
                                            <p:cond delay="1312"/>
                                          </p:stCondLst>
                                        </p:cTn>
                                        <p:tgtEl>
                                          <p:spTgt spid="6"/>
                                        </p:tgtEl>
                                      </p:cBhvr>
                                      <p:to x="100000" y="80000"/>
                                    </p:animScale>
                                    <p:animScale>
                                      <p:cBhvr>
                                        <p:cTn id="70" dur="166" decel="50000">
                                          <p:stCondLst>
                                            <p:cond delay="1338"/>
                                          </p:stCondLst>
                                        </p:cTn>
                                        <p:tgtEl>
                                          <p:spTgt spid="6"/>
                                        </p:tgtEl>
                                      </p:cBhvr>
                                      <p:to x="100000" y="100000"/>
                                    </p:animScale>
                                    <p:animScale>
                                      <p:cBhvr>
                                        <p:cTn id="71" dur="26">
                                          <p:stCondLst>
                                            <p:cond delay="1642"/>
                                          </p:stCondLst>
                                        </p:cTn>
                                        <p:tgtEl>
                                          <p:spTgt spid="6"/>
                                        </p:tgtEl>
                                      </p:cBhvr>
                                      <p:to x="100000" y="90000"/>
                                    </p:animScale>
                                    <p:animScale>
                                      <p:cBhvr>
                                        <p:cTn id="72" dur="166" decel="50000">
                                          <p:stCondLst>
                                            <p:cond delay="1668"/>
                                          </p:stCondLst>
                                        </p:cTn>
                                        <p:tgtEl>
                                          <p:spTgt spid="6"/>
                                        </p:tgtEl>
                                      </p:cBhvr>
                                      <p:to x="100000" y="100000"/>
                                    </p:animScale>
                                    <p:animScale>
                                      <p:cBhvr>
                                        <p:cTn id="73" dur="26">
                                          <p:stCondLst>
                                            <p:cond delay="1808"/>
                                          </p:stCondLst>
                                        </p:cTn>
                                        <p:tgtEl>
                                          <p:spTgt spid="6"/>
                                        </p:tgtEl>
                                      </p:cBhvr>
                                      <p:to x="100000" y="95000"/>
                                    </p:animScale>
                                    <p:animScale>
                                      <p:cBhvr>
                                        <p:cTn id="74" dur="166" decel="50000">
                                          <p:stCondLst>
                                            <p:cond delay="1834"/>
                                          </p:stCondLst>
                                        </p:cTn>
                                        <p:tgtEl>
                                          <p:spTgt spid="6"/>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nodeType="clickEffect">
                                  <p:stCondLst>
                                    <p:cond delay="0"/>
                                  </p:stCondLst>
                                  <p:childTnLst>
                                    <p:set>
                                      <p:cBhvr>
                                        <p:cTn id="78" dur="1" fill="hold">
                                          <p:stCondLst>
                                            <p:cond delay="0"/>
                                          </p:stCondLst>
                                        </p:cTn>
                                        <p:tgtEl>
                                          <p:spTgt spid="7"/>
                                        </p:tgtEl>
                                        <p:attrNameLst>
                                          <p:attrName>style.visibility</p:attrName>
                                        </p:attrNameLst>
                                      </p:cBhvr>
                                      <p:to>
                                        <p:strVal val="visible"/>
                                      </p:to>
                                    </p:set>
                                    <p:animEffect transition="in" filter="wipe(down)">
                                      <p:cBhvr>
                                        <p:cTn id="79" dur="580">
                                          <p:stCondLst>
                                            <p:cond delay="0"/>
                                          </p:stCondLst>
                                        </p:cTn>
                                        <p:tgtEl>
                                          <p:spTgt spid="7"/>
                                        </p:tgtEl>
                                      </p:cBhvr>
                                    </p:animEffect>
                                    <p:anim calcmode="lin" valueType="num">
                                      <p:cBhvr>
                                        <p:cTn id="80"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85" dur="26">
                                          <p:stCondLst>
                                            <p:cond delay="650"/>
                                          </p:stCondLst>
                                        </p:cTn>
                                        <p:tgtEl>
                                          <p:spTgt spid="7"/>
                                        </p:tgtEl>
                                      </p:cBhvr>
                                      <p:to x="100000" y="60000"/>
                                    </p:animScale>
                                    <p:animScale>
                                      <p:cBhvr>
                                        <p:cTn id="86" dur="166" decel="50000">
                                          <p:stCondLst>
                                            <p:cond delay="676"/>
                                          </p:stCondLst>
                                        </p:cTn>
                                        <p:tgtEl>
                                          <p:spTgt spid="7"/>
                                        </p:tgtEl>
                                      </p:cBhvr>
                                      <p:to x="100000" y="100000"/>
                                    </p:animScale>
                                    <p:animScale>
                                      <p:cBhvr>
                                        <p:cTn id="87" dur="26">
                                          <p:stCondLst>
                                            <p:cond delay="1312"/>
                                          </p:stCondLst>
                                        </p:cTn>
                                        <p:tgtEl>
                                          <p:spTgt spid="7"/>
                                        </p:tgtEl>
                                      </p:cBhvr>
                                      <p:to x="100000" y="80000"/>
                                    </p:animScale>
                                    <p:animScale>
                                      <p:cBhvr>
                                        <p:cTn id="88" dur="166" decel="50000">
                                          <p:stCondLst>
                                            <p:cond delay="1338"/>
                                          </p:stCondLst>
                                        </p:cTn>
                                        <p:tgtEl>
                                          <p:spTgt spid="7"/>
                                        </p:tgtEl>
                                      </p:cBhvr>
                                      <p:to x="100000" y="100000"/>
                                    </p:animScale>
                                    <p:animScale>
                                      <p:cBhvr>
                                        <p:cTn id="89" dur="26">
                                          <p:stCondLst>
                                            <p:cond delay="1642"/>
                                          </p:stCondLst>
                                        </p:cTn>
                                        <p:tgtEl>
                                          <p:spTgt spid="7"/>
                                        </p:tgtEl>
                                      </p:cBhvr>
                                      <p:to x="100000" y="90000"/>
                                    </p:animScale>
                                    <p:animScale>
                                      <p:cBhvr>
                                        <p:cTn id="90" dur="166" decel="50000">
                                          <p:stCondLst>
                                            <p:cond delay="1668"/>
                                          </p:stCondLst>
                                        </p:cTn>
                                        <p:tgtEl>
                                          <p:spTgt spid="7"/>
                                        </p:tgtEl>
                                      </p:cBhvr>
                                      <p:to x="100000" y="100000"/>
                                    </p:animScale>
                                    <p:animScale>
                                      <p:cBhvr>
                                        <p:cTn id="91" dur="26">
                                          <p:stCondLst>
                                            <p:cond delay="1808"/>
                                          </p:stCondLst>
                                        </p:cTn>
                                        <p:tgtEl>
                                          <p:spTgt spid="7"/>
                                        </p:tgtEl>
                                      </p:cBhvr>
                                      <p:to x="100000" y="95000"/>
                                    </p:animScale>
                                    <p:animScale>
                                      <p:cBhvr>
                                        <p:cTn id="92" dur="166" decel="50000">
                                          <p:stCondLst>
                                            <p:cond delay="1834"/>
                                          </p:stCondLst>
                                        </p:cTn>
                                        <p:tgtEl>
                                          <p:spTgt spid="7"/>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nodeType="clickEffect">
                                  <p:stCondLst>
                                    <p:cond delay="0"/>
                                  </p:stCondLst>
                                  <p:childTnLst>
                                    <p:set>
                                      <p:cBhvr>
                                        <p:cTn id="96" dur="1" fill="hold">
                                          <p:stCondLst>
                                            <p:cond delay="0"/>
                                          </p:stCondLst>
                                        </p:cTn>
                                        <p:tgtEl>
                                          <p:spTgt spid="8"/>
                                        </p:tgtEl>
                                        <p:attrNameLst>
                                          <p:attrName>style.visibility</p:attrName>
                                        </p:attrNameLst>
                                      </p:cBhvr>
                                      <p:to>
                                        <p:strVal val="visible"/>
                                      </p:to>
                                    </p:set>
                                    <p:animEffect transition="in" filter="wipe(down)">
                                      <p:cBhvr>
                                        <p:cTn id="97" dur="580">
                                          <p:stCondLst>
                                            <p:cond delay="0"/>
                                          </p:stCondLst>
                                        </p:cTn>
                                        <p:tgtEl>
                                          <p:spTgt spid="8"/>
                                        </p:tgtEl>
                                      </p:cBhvr>
                                    </p:animEffect>
                                    <p:anim calcmode="lin" valueType="num">
                                      <p:cBhvr>
                                        <p:cTn id="9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0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0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03" dur="26">
                                          <p:stCondLst>
                                            <p:cond delay="650"/>
                                          </p:stCondLst>
                                        </p:cTn>
                                        <p:tgtEl>
                                          <p:spTgt spid="8"/>
                                        </p:tgtEl>
                                      </p:cBhvr>
                                      <p:to x="100000" y="60000"/>
                                    </p:animScale>
                                    <p:animScale>
                                      <p:cBhvr>
                                        <p:cTn id="104" dur="166" decel="50000">
                                          <p:stCondLst>
                                            <p:cond delay="676"/>
                                          </p:stCondLst>
                                        </p:cTn>
                                        <p:tgtEl>
                                          <p:spTgt spid="8"/>
                                        </p:tgtEl>
                                      </p:cBhvr>
                                      <p:to x="100000" y="100000"/>
                                    </p:animScale>
                                    <p:animScale>
                                      <p:cBhvr>
                                        <p:cTn id="105" dur="26">
                                          <p:stCondLst>
                                            <p:cond delay="1312"/>
                                          </p:stCondLst>
                                        </p:cTn>
                                        <p:tgtEl>
                                          <p:spTgt spid="8"/>
                                        </p:tgtEl>
                                      </p:cBhvr>
                                      <p:to x="100000" y="80000"/>
                                    </p:animScale>
                                    <p:animScale>
                                      <p:cBhvr>
                                        <p:cTn id="106" dur="166" decel="50000">
                                          <p:stCondLst>
                                            <p:cond delay="1338"/>
                                          </p:stCondLst>
                                        </p:cTn>
                                        <p:tgtEl>
                                          <p:spTgt spid="8"/>
                                        </p:tgtEl>
                                      </p:cBhvr>
                                      <p:to x="100000" y="100000"/>
                                    </p:animScale>
                                    <p:animScale>
                                      <p:cBhvr>
                                        <p:cTn id="107" dur="26">
                                          <p:stCondLst>
                                            <p:cond delay="1642"/>
                                          </p:stCondLst>
                                        </p:cTn>
                                        <p:tgtEl>
                                          <p:spTgt spid="8"/>
                                        </p:tgtEl>
                                      </p:cBhvr>
                                      <p:to x="100000" y="90000"/>
                                    </p:animScale>
                                    <p:animScale>
                                      <p:cBhvr>
                                        <p:cTn id="108" dur="166" decel="50000">
                                          <p:stCondLst>
                                            <p:cond delay="1668"/>
                                          </p:stCondLst>
                                        </p:cTn>
                                        <p:tgtEl>
                                          <p:spTgt spid="8"/>
                                        </p:tgtEl>
                                      </p:cBhvr>
                                      <p:to x="100000" y="100000"/>
                                    </p:animScale>
                                    <p:animScale>
                                      <p:cBhvr>
                                        <p:cTn id="109" dur="26">
                                          <p:stCondLst>
                                            <p:cond delay="1808"/>
                                          </p:stCondLst>
                                        </p:cTn>
                                        <p:tgtEl>
                                          <p:spTgt spid="8"/>
                                        </p:tgtEl>
                                      </p:cBhvr>
                                      <p:to x="100000" y="95000"/>
                                    </p:animScale>
                                    <p:animScale>
                                      <p:cBhvr>
                                        <p:cTn id="110"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31840" y="188640"/>
            <a:ext cx="3277372" cy="369332"/>
          </a:xfrm>
          <a:prstGeom prst="rect">
            <a:avLst/>
          </a:prstGeom>
        </p:spPr>
        <p:txBody>
          <a:bodyPr wrap="none">
            <a:spAutoFit/>
          </a:bodyPr>
          <a:lstStyle/>
          <a:p>
            <a:r>
              <a:rPr lang="fr-FR" b="1" dirty="0">
                <a:solidFill>
                  <a:srgbClr val="0070C0"/>
                </a:solidFill>
                <a:latin typeface="Calibri" panose="020F0502020204030204" pitchFamily="34" charset="0"/>
                <a:ea typeface="Calibri" panose="020F0502020204030204" pitchFamily="34" charset="0"/>
              </a:rPr>
              <a:t>Route du Rhum/ Mémorial </a:t>
            </a:r>
            <a:r>
              <a:rPr lang="fr-FR" b="1" dirty="0" err="1">
                <a:solidFill>
                  <a:srgbClr val="0070C0"/>
                </a:solidFill>
                <a:latin typeface="Calibri" panose="020F0502020204030204" pitchFamily="34" charset="0"/>
                <a:ea typeface="Calibri" panose="020F0502020204030204" pitchFamily="34" charset="0"/>
              </a:rPr>
              <a:t>ACTe</a:t>
            </a:r>
            <a:endParaRPr lang="fr-FR" dirty="0">
              <a:solidFill>
                <a:srgbClr val="0070C0"/>
              </a:solidFill>
            </a:endParaRPr>
          </a:p>
        </p:txBody>
      </p:sp>
      <p:pic>
        <p:nvPicPr>
          <p:cNvPr id="3" name="Image 2"/>
          <p:cNvPicPr>
            <a:picLocks noChangeAspect="1"/>
          </p:cNvPicPr>
          <p:nvPr/>
        </p:nvPicPr>
        <p:blipFill rotWithShape="1">
          <a:blip r:embed="rId2" cstate="print">
            <a:extLst>
              <a:ext uri="{28A0092B-C50C-407E-A947-70E740481C1C}">
                <a14:useLocalDpi xmlns:a14="http://schemas.microsoft.com/office/drawing/2010/main" val="0"/>
              </a:ext>
            </a:extLst>
          </a:blip>
          <a:srcRect l="24861" t="31728" b="31729"/>
          <a:stretch/>
        </p:blipFill>
        <p:spPr>
          <a:xfrm>
            <a:off x="1547664" y="557972"/>
            <a:ext cx="6870700" cy="1879600"/>
          </a:xfrm>
          <a:prstGeom prst="rect">
            <a:avLst/>
          </a:prstGeom>
        </p:spPr>
      </p:pic>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857406">
            <a:off x="2893170" y="3017985"/>
            <a:ext cx="1908636" cy="3398940"/>
          </a:xfrm>
          <a:prstGeom prst="rect">
            <a:avLst/>
          </a:prstGeom>
        </p:spPr>
      </p:pic>
      <p:pic>
        <p:nvPicPr>
          <p:cNvPr id="5" name="Image 4"/>
          <p:cNvPicPr>
            <a:picLocks noChangeAspect="1"/>
          </p:cNvPicPr>
          <p:nvPr/>
        </p:nvPicPr>
        <p:blipFill rotWithShape="1">
          <a:blip r:embed="rId4">
            <a:extLst>
              <a:ext uri="{28A0092B-C50C-407E-A947-70E740481C1C}">
                <a14:useLocalDpi xmlns:a14="http://schemas.microsoft.com/office/drawing/2010/main" val="0"/>
              </a:ext>
            </a:extLst>
          </a:blip>
          <a:srcRect t="23518" b="17407"/>
          <a:stretch/>
        </p:blipFill>
        <p:spPr>
          <a:xfrm rot="20939255">
            <a:off x="5462884" y="2621552"/>
            <a:ext cx="1972827" cy="3309048"/>
          </a:xfrm>
          <a:prstGeom prst="rect">
            <a:avLst/>
          </a:prstGeom>
        </p:spPr>
      </p:pic>
    </p:spTree>
    <p:extLst>
      <p:ext uri="{BB962C8B-B14F-4D97-AF65-F5344CB8AC3E}">
        <p14:creationId xmlns:p14="http://schemas.microsoft.com/office/powerpoint/2010/main" val="3509578671"/>
      </p:ext>
    </p:extLst>
  </p:cSld>
  <p:clrMapOvr>
    <a:masterClrMapping/>
  </p:clrMapOvr>
  <p:transition advTm="9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C:\Users\ADJ_C7\Documents\03_dsden\16_myriam\logo_arts_visuel.jpg">
            <a:extLst>
              <a:ext uri="{FF2B5EF4-FFF2-40B4-BE49-F238E27FC236}">
                <a16:creationId xmlns:a16="http://schemas.microsoft.com/office/drawing/2014/main" id="{26C98362-21D9-4C39-A64F-A28A49CC4B27}"/>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3608" y="0"/>
            <a:ext cx="899790" cy="971798"/>
          </a:xfrm>
          <a:prstGeom prst="rect">
            <a:avLst/>
          </a:prstGeom>
          <a:noFill/>
          <a:ln>
            <a:noFill/>
          </a:ln>
        </p:spPr>
      </p:pic>
      <p:sp>
        <p:nvSpPr>
          <p:cNvPr id="3" name="Rectangle 2">
            <a:extLst>
              <a:ext uri="{FF2B5EF4-FFF2-40B4-BE49-F238E27FC236}">
                <a16:creationId xmlns:a16="http://schemas.microsoft.com/office/drawing/2014/main" id="{B19EB4D3-62BE-40AF-B421-99D5C20442E0}"/>
              </a:ext>
            </a:extLst>
          </p:cNvPr>
          <p:cNvSpPr/>
          <p:nvPr/>
        </p:nvSpPr>
        <p:spPr>
          <a:xfrm>
            <a:off x="1337360" y="1204375"/>
            <a:ext cx="2736304" cy="1200329"/>
          </a:xfrm>
          <a:prstGeom prst="rect">
            <a:avLst/>
          </a:prstGeom>
          <a:solidFill>
            <a:srgbClr val="FFFFCC"/>
          </a:solidFill>
          <a:ln>
            <a:solidFill>
              <a:srgbClr val="FFC000"/>
            </a:solidFill>
          </a:ln>
        </p:spPr>
        <p:txBody>
          <a:bodyPr wrap="square">
            <a:spAutoFit/>
          </a:bodyPr>
          <a:lstStyle/>
          <a:p>
            <a:r>
              <a:rPr lang="fr-FR" b="1" dirty="0"/>
              <a:t>Carte d’identité </a:t>
            </a:r>
            <a:endParaRPr lang="fr-FR" dirty="0"/>
          </a:p>
          <a:p>
            <a:r>
              <a:rPr lang="fr-FR" dirty="0"/>
              <a:t>Artiste  : le peintre et sculpteur </a:t>
            </a:r>
            <a:r>
              <a:rPr lang="fr-FR" b="1" i="1" dirty="0"/>
              <a:t>Sol </a:t>
            </a:r>
            <a:r>
              <a:rPr lang="fr-FR" b="1" i="1" dirty="0" err="1"/>
              <a:t>Lewitt</a:t>
            </a:r>
            <a:endParaRPr lang="fr-FR" dirty="0"/>
          </a:p>
          <a:p>
            <a:r>
              <a:rPr lang="fr-FR" dirty="0"/>
              <a:t>Genre : peinture</a:t>
            </a:r>
            <a:endParaRPr lang="fr-FR" sz="2400" dirty="0">
              <a:solidFill>
                <a:srgbClr val="0070C0"/>
              </a:solidFill>
            </a:endParaRPr>
          </a:p>
        </p:txBody>
      </p:sp>
      <p:sp>
        <p:nvSpPr>
          <p:cNvPr id="4" name="Rectangle 3">
            <a:extLst>
              <a:ext uri="{FF2B5EF4-FFF2-40B4-BE49-F238E27FC236}">
                <a16:creationId xmlns:a16="http://schemas.microsoft.com/office/drawing/2014/main" id="{8A17E1E2-5F72-41E9-8DA4-EC71785C3926}"/>
              </a:ext>
            </a:extLst>
          </p:cNvPr>
          <p:cNvSpPr/>
          <p:nvPr/>
        </p:nvSpPr>
        <p:spPr>
          <a:xfrm>
            <a:off x="3491880" y="163627"/>
            <a:ext cx="4151073" cy="523220"/>
          </a:xfrm>
          <a:prstGeom prst="rect">
            <a:avLst/>
          </a:prstGeom>
        </p:spPr>
        <p:txBody>
          <a:bodyPr wrap="none">
            <a:spAutoFit/>
          </a:bodyPr>
          <a:lstStyle/>
          <a:p>
            <a:r>
              <a:rPr lang="fr-FR" sz="2800" b="1" dirty="0">
                <a:solidFill>
                  <a:srgbClr val="0070C0"/>
                </a:solidFill>
                <a:latin typeface="Calibri" panose="020F0502020204030204" pitchFamily="34" charset="0"/>
                <a:ea typeface="Calibri" panose="020F0502020204030204" pitchFamily="34" charset="0"/>
              </a:rPr>
              <a:t>Sur les traces de Sol </a:t>
            </a:r>
            <a:r>
              <a:rPr lang="fr-FR" sz="2800" b="1" dirty="0" err="1">
                <a:solidFill>
                  <a:srgbClr val="0070C0"/>
                </a:solidFill>
                <a:latin typeface="Calibri" panose="020F0502020204030204" pitchFamily="34" charset="0"/>
                <a:ea typeface="Calibri" panose="020F0502020204030204" pitchFamily="34" charset="0"/>
              </a:rPr>
              <a:t>Lewitt</a:t>
            </a:r>
            <a:endParaRPr lang="fr-FR" sz="2800" dirty="0">
              <a:solidFill>
                <a:srgbClr val="0070C0"/>
              </a:solidFill>
            </a:endParaRPr>
          </a:p>
        </p:txBody>
      </p:sp>
      <p:sp>
        <p:nvSpPr>
          <p:cNvPr id="5" name="Rectangle 4">
            <a:extLst>
              <a:ext uri="{FF2B5EF4-FFF2-40B4-BE49-F238E27FC236}">
                <a16:creationId xmlns:a16="http://schemas.microsoft.com/office/drawing/2014/main" id="{877906BD-6237-4481-ADEB-E569BA8CFDAE}"/>
              </a:ext>
            </a:extLst>
          </p:cNvPr>
          <p:cNvSpPr/>
          <p:nvPr/>
        </p:nvSpPr>
        <p:spPr>
          <a:xfrm>
            <a:off x="1224107" y="2916541"/>
            <a:ext cx="5004077" cy="3558346"/>
          </a:xfrm>
          <a:prstGeom prst="rect">
            <a:avLst/>
          </a:prstGeom>
          <a:solidFill>
            <a:srgbClr val="FFFFCC"/>
          </a:solidFill>
          <a:ln>
            <a:solidFill>
              <a:srgbClr val="FFC000"/>
            </a:solidFill>
          </a:ln>
        </p:spPr>
        <p:txBody>
          <a:bodyPr wrap="square">
            <a:spAutoFit/>
          </a:bodyPr>
          <a:lstStyle/>
          <a:p>
            <a:pPr>
              <a:lnSpc>
                <a:spcPct val="107000"/>
              </a:lnSpc>
              <a:spcAft>
                <a:spcPts val="800"/>
              </a:spcAft>
            </a:pPr>
            <a:r>
              <a:rPr lang="fr-FR" sz="1100" dirty="0">
                <a:latin typeface="Lucida Calligraphy" panose="03010101010101010101" pitchFamily="66" charset="0"/>
                <a:ea typeface="Calibri" panose="020F0502020204030204" pitchFamily="34" charset="0"/>
                <a:cs typeface="Calibri" panose="020F0502020204030204" pitchFamily="34" charset="0"/>
              </a:rPr>
              <a:t>Nous avons travaillé avec la maîtresse en graphisme sur les lignes verticales, les horizontales et les obliques. Afin que nous nous rendions compte que dans notre quotidien nous pouvions les retrouver, nous avons d’abord cherché où nous pouvions les voir. Ensuite, nous nous sommes intéressés à leur place dans l’art. </a:t>
            </a:r>
            <a:endParaRPr lang="fr-F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100" dirty="0">
                <a:latin typeface="Lucida Calligraphy" panose="03010101010101010101" pitchFamily="66" charset="0"/>
                <a:ea typeface="Calibri" panose="020F0502020204030204" pitchFamily="34" charset="0"/>
                <a:cs typeface="Calibri" panose="020F0502020204030204" pitchFamily="34" charset="0"/>
              </a:rPr>
              <a:t>           C’est ainsi que nous avons découvert ce peintre américain. Nous avons appris qu’il est déjà décédé (2007). </a:t>
            </a:r>
            <a:endParaRPr lang="fr-F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100" dirty="0">
                <a:latin typeface="Lucida Calligraphy" panose="03010101010101010101" pitchFamily="66" charset="0"/>
                <a:ea typeface="Calibri" panose="020F0502020204030204" pitchFamily="34" charset="0"/>
                <a:cs typeface="Calibri" panose="020F0502020204030204" pitchFamily="34" charset="0"/>
              </a:rPr>
              <a:t>         Nous avons découvert une de ses sculptures que nous aurons peut-être un jour l’occasion de contempler de près si jamais nous avons la chance d’aller au City Hall Park de New York. </a:t>
            </a:r>
            <a:endParaRPr lang="fr-F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100" dirty="0">
                <a:latin typeface="Lucida Calligraphy" panose="03010101010101010101" pitchFamily="66" charset="0"/>
                <a:ea typeface="Calibri" panose="020F0502020204030204" pitchFamily="34" charset="0"/>
                <a:cs typeface="Calibri" panose="020F0502020204030204" pitchFamily="34" charset="0"/>
              </a:rPr>
              <a:t>          Enfin, la maîtresse  nous a présenté une de ses œuvres les plus connues des petits. Sol </a:t>
            </a:r>
            <a:r>
              <a:rPr lang="fr-FR" sz="1100" dirty="0" err="1">
                <a:latin typeface="Lucida Calligraphy" panose="03010101010101010101" pitchFamily="66" charset="0"/>
                <a:ea typeface="Calibri" panose="020F0502020204030204" pitchFamily="34" charset="0"/>
                <a:cs typeface="Calibri" panose="020F0502020204030204" pitchFamily="34" charset="0"/>
              </a:rPr>
              <a:t>Lewitt</a:t>
            </a:r>
            <a:r>
              <a:rPr lang="fr-FR" sz="1100" dirty="0">
                <a:latin typeface="Lucida Calligraphy" panose="03010101010101010101" pitchFamily="66" charset="0"/>
                <a:ea typeface="Calibri" panose="020F0502020204030204" pitchFamily="34" charset="0"/>
                <a:cs typeface="Calibri" panose="020F0502020204030204" pitchFamily="34" charset="0"/>
              </a:rPr>
              <a:t> a beaucoup joué avec les lignes. </a:t>
            </a:r>
            <a:endParaRPr lang="fr-FR" sz="1100" dirty="0">
              <a:latin typeface="Calibri" panose="020F0502020204030204" pitchFamily="34" charset="0"/>
              <a:ea typeface="Calibri" panose="020F0502020204030204" pitchFamily="34" charset="0"/>
              <a:cs typeface="Times New Roman" panose="02020603050405020304" pitchFamily="18" charset="0"/>
            </a:endParaRPr>
          </a:p>
          <a:p>
            <a:r>
              <a:rPr lang="fr-FR" sz="1100" dirty="0">
                <a:latin typeface="Lucida Calligraphy" panose="03010101010101010101" pitchFamily="66" charset="0"/>
                <a:ea typeface="Calibri" panose="020F0502020204030204" pitchFamily="34" charset="0"/>
                <a:cs typeface="Calibri" panose="020F0502020204030204" pitchFamily="34" charset="0"/>
              </a:rPr>
              <a:t>Nous nous sommes appropriés sa technique et nous avons tenté de réaliser notre propre tableau.</a:t>
            </a:r>
            <a:endParaRPr lang="fr-FR" sz="11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5976" y="1109304"/>
            <a:ext cx="1028700" cy="129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09515" y="922137"/>
            <a:ext cx="1666875" cy="2600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rotWithShape="1">
          <a:blip r:embed="rId5">
            <a:extLst>
              <a:ext uri="{28A0092B-C50C-407E-A947-70E740481C1C}">
                <a14:useLocalDpi xmlns:a14="http://schemas.microsoft.com/office/drawing/2010/main" val="0"/>
              </a:ext>
            </a:extLst>
          </a:blip>
          <a:srcRect l="5679" t="4163" r="4788" b="3863"/>
          <a:stretch/>
        </p:blipFill>
        <p:spPr bwMode="auto">
          <a:xfrm>
            <a:off x="6921500" y="3886201"/>
            <a:ext cx="1765300" cy="2146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88653282"/>
      </p:ext>
    </p:extLst>
  </p:cSld>
  <p:clrMapOvr>
    <a:masterClrMapping/>
  </p:clrMapOvr>
  <p:transition advTm="9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anim calcmode="lin" valueType="num">
                                      <p:cBhvr>
                                        <p:cTn id="14" dur="1000" fill="hold"/>
                                        <p:tgtEl>
                                          <p:spTgt spid="4"/>
                                        </p:tgtEl>
                                        <p:attrNameLst>
                                          <p:attrName>style.rotation</p:attrName>
                                        </p:attrNameLst>
                                      </p:cBhvr>
                                      <p:tavLst>
                                        <p:tav tm="0">
                                          <p:val>
                                            <p:fltVal val="90"/>
                                          </p:val>
                                        </p:tav>
                                        <p:tav tm="100000">
                                          <p:val>
                                            <p:fltVal val="0"/>
                                          </p:val>
                                        </p:tav>
                                      </p:tavLst>
                                    </p:anim>
                                    <p:animEffect transition="in" filter="fade">
                                      <p:cBhvr>
                                        <p:cTn id="15" dur="10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barn(inVertical)">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1026"/>
                                        </p:tgtEl>
                                        <p:attrNameLst>
                                          <p:attrName>style.visibility</p:attrName>
                                        </p:attrNameLst>
                                      </p:cBhvr>
                                      <p:to>
                                        <p:strVal val="visible"/>
                                      </p:to>
                                    </p:set>
                                    <p:animEffect transition="in" filter="fade">
                                      <p:cBhvr>
                                        <p:cTn id="25" dur="1000"/>
                                        <p:tgtEl>
                                          <p:spTgt spid="1026"/>
                                        </p:tgtEl>
                                      </p:cBhvr>
                                    </p:animEffect>
                                    <p:anim calcmode="lin" valueType="num">
                                      <p:cBhvr>
                                        <p:cTn id="26" dur="1000" fill="hold"/>
                                        <p:tgtEl>
                                          <p:spTgt spid="1026"/>
                                        </p:tgtEl>
                                        <p:attrNameLst>
                                          <p:attrName>ppt_x</p:attrName>
                                        </p:attrNameLst>
                                      </p:cBhvr>
                                      <p:tavLst>
                                        <p:tav tm="0">
                                          <p:val>
                                            <p:strVal val="#ppt_x"/>
                                          </p:val>
                                        </p:tav>
                                        <p:tav tm="100000">
                                          <p:val>
                                            <p:strVal val="#ppt_x"/>
                                          </p:val>
                                        </p:tav>
                                      </p:tavLst>
                                    </p:anim>
                                    <p:anim calcmode="lin" valueType="num">
                                      <p:cBhvr>
                                        <p:cTn id="27"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up)">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31" presetClass="entr" presetSubtype="0" fill="hold" nodeType="clickEffect">
                                  <p:stCondLst>
                                    <p:cond delay="0"/>
                                  </p:stCondLst>
                                  <p:childTnLst>
                                    <p:set>
                                      <p:cBhvr>
                                        <p:cTn id="36" dur="1" fill="hold">
                                          <p:stCondLst>
                                            <p:cond delay="0"/>
                                          </p:stCondLst>
                                        </p:cTn>
                                        <p:tgtEl>
                                          <p:spTgt spid="1028"/>
                                        </p:tgtEl>
                                        <p:attrNameLst>
                                          <p:attrName>style.visibility</p:attrName>
                                        </p:attrNameLst>
                                      </p:cBhvr>
                                      <p:to>
                                        <p:strVal val="visible"/>
                                      </p:to>
                                    </p:set>
                                    <p:anim calcmode="lin" valueType="num">
                                      <p:cBhvr>
                                        <p:cTn id="37" dur="1000" fill="hold"/>
                                        <p:tgtEl>
                                          <p:spTgt spid="1028"/>
                                        </p:tgtEl>
                                        <p:attrNameLst>
                                          <p:attrName>ppt_w</p:attrName>
                                        </p:attrNameLst>
                                      </p:cBhvr>
                                      <p:tavLst>
                                        <p:tav tm="0">
                                          <p:val>
                                            <p:fltVal val="0"/>
                                          </p:val>
                                        </p:tav>
                                        <p:tav tm="100000">
                                          <p:val>
                                            <p:strVal val="#ppt_w"/>
                                          </p:val>
                                        </p:tav>
                                      </p:tavLst>
                                    </p:anim>
                                    <p:anim calcmode="lin" valueType="num">
                                      <p:cBhvr>
                                        <p:cTn id="38" dur="1000" fill="hold"/>
                                        <p:tgtEl>
                                          <p:spTgt spid="1028"/>
                                        </p:tgtEl>
                                        <p:attrNameLst>
                                          <p:attrName>ppt_h</p:attrName>
                                        </p:attrNameLst>
                                      </p:cBhvr>
                                      <p:tavLst>
                                        <p:tav tm="0">
                                          <p:val>
                                            <p:fltVal val="0"/>
                                          </p:val>
                                        </p:tav>
                                        <p:tav tm="100000">
                                          <p:val>
                                            <p:strVal val="#ppt_h"/>
                                          </p:val>
                                        </p:tav>
                                      </p:tavLst>
                                    </p:anim>
                                    <p:anim calcmode="lin" valueType="num">
                                      <p:cBhvr>
                                        <p:cTn id="39" dur="1000" fill="hold"/>
                                        <p:tgtEl>
                                          <p:spTgt spid="1028"/>
                                        </p:tgtEl>
                                        <p:attrNameLst>
                                          <p:attrName>style.rotation</p:attrName>
                                        </p:attrNameLst>
                                      </p:cBhvr>
                                      <p:tavLst>
                                        <p:tav tm="0">
                                          <p:val>
                                            <p:fltVal val="90"/>
                                          </p:val>
                                        </p:tav>
                                        <p:tav tm="100000">
                                          <p:val>
                                            <p:fltVal val="0"/>
                                          </p:val>
                                        </p:tav>
                                      </p:tavLst>
                                    </p:anim>
                                    <p:animEffect transition="in" filter="fade">
                                      <p:cBhvr>
                                        <p:cTn id="40" dur="1000"/>
                                        <p:tgtEl>
                                          <p:spTgt spid="1028"/>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1029"/>
                                        </p:tgtEl>
                                        <p:attrNameLst>
                                          <p:attrName>style.visibility</p:attrName>
                                        </p:attrNameLst>
                                      </p:cBhvr>
                                      <p:to>
                                        <p:strVal val="visible"/>
                                      </p:to>
                                    </p:set>
                                    <p:anim calcmode="lin" valueType="num">
                                      <p:cBhvr>
                                        <p:cTn id="45" dur="1000" fill="hold"/>
                                        <p:tgtEl>
                                          <p:spTgt spid="1029"/>
                                        </p:tgtEl>
                                        <p:attrNameLst>
                                          <p:attrName>ppt_w</p:attrName>
                                        </p:attrNameLst>
                                      </p:cBhvr>
                                      <p:tavLst>
                                        <p:tav tm="0">
                                          <p:val>
                                            <p:fltVal val="0"/>
                                          </p:val>
                                        </p:tav>
                                        <p:tav tm="100000">
                                          <p:val>
                                            <p:strVal val="#ppt_w"/>
                                          </p:val>
                                        </p:tav>
                                      </p:tavLst>
                                    </p:anim>
                                    <p:anim calcmode="lin" valueType="num">
                                      <p:cBhvr>
                                        <p:cTn id="46" dur="1000" fill="hold"/>
                                        <p:tgtEl>
                                          <p:spTgt spid="1029"/>
                                        </p:tgtEl>
                                        <p:attrNameLst>
                                          <p:attrName>ppt_h</p:attrName>
                                        </p:attrNameLst>
                                      </p:cBhvr>
                                      <p:tavLst>
                                        <p:tav tm="0">
                                          <p:val>
                                            <p:fltVal val="0"/>
                                          </p:val>
                                        </p:tav>
                                        <p:tav tm="100000">
                                          <p:val>
                                            <p:strVal val="#ppt_h"/>
                                          </p:val>
                                        </p:tav>
                                      </p:tavLst>
                                    </p:anim>
                                    <p:anim calcmode="lin" valueType="num">
                                      <p:cBhvr>
                                        <p:cTn id="47" dur="1000" fill="hold"/>
                                        <p:tgtEl>
                                          <p:spTgt spid="1029"/>
                                        </p:tgtEl>
                                        <p:attrNameLst>
                                          <p:attrName>style.rotation</p:attrName>
                                        </p:attrNameLst>
                                      </p:cBhvr>
                                      <p:tavLst>
                                        <p:tav tm="0">
                                          <p:val>
                                            <p:fltVal val="90"/>
                                          </p:val>
                                        </p:tav>
                                        <p:tav tm="100000">
                                          <p:val>
                                            <p:fltVal val="0"/>
                                          </p:val>
                                        </p:tav>
                                      </p:tavLst>
                                    </p:anim>
                                    <p:animEffect transition="in" filter="fade">
                                      <p:cBhvr>
                                        <p:cTn id="48" dur="1000"/>
                                        <p:tgtEl>
                                          <p:spTgt spid="10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CB7F58-5FB7-48EF-B668-5ECC57EC80CA}"/>
              </a:ext>
            </a:extLst>
          </p:cNvPr>
          <p:cNvSpPr/>
          <p:nvPr/>
        </p:nvSpPr>
        <p:spPr>
          <a:xfrm>
            <a:off x="3131840" y="188640"/>
            <a:ext cx="4151073" cy="523220"/>
          </a:xfrm>
          <a:prstGeom prst="rect">
            <a:avLst/>
          </a:prstGeom>
        </p:spPr>
        <p:txBody>
          <a:bodyPr wrap="none">
            <a:spAutoFit/>
          </a:bodyPr>
          <a:lstStyle/>
          <a:p>
            <a:r>
              <a:rPr lang="fr-FR" sz="2800" b="1" dirty="0">
                <a:solidFill>
                  <a:srgbClr val="0070C0"/>
                </a:solidFill>
                <a:latin typeface="Calibri" panose="020F0502020204030204" pitchFamily="34" charset="0"/>
                <a:ea typeface="Calibri" panose="020F0502020204030204" pitchFamily="34" charset="0"/>
              </a:rPr>
              <a:t>Sur les traces de Sol </a:t>
            </a:r>
            <a:r>
              <a:rPr lang="fr-FR" sz="2800" b="1" dirty="0" err="1">
                <a:solidFill>
                  <a:srgbClr val="0070C0"/>
                </a:solidFill>
                <a:latin typeface="Calibri" panose="020F0502020204030204" pitchFamily="34" charset="0"/>
                <a:ea typeface="Calibri" panose="020F0502020204030204" pitchFamily="34" charset="0"/>
              </a:rPr>
              <a:t>Lewitt</a:t>
            </a:r>
            <a:endParaRPr lang="fr-FR" sz="2800" dirty="0">
              <a:solidFill>
                <a:srgbClr val="0070C0"/>
              </a:solidFill>
            </a:endParaRP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14261" y="3573016"/>
            <a:ext cx="1764593" cy="253823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87013" y="908721"/>
            <a:ext cx="1719164" cy="266429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pic>
        <p:nvPicPr>
          <p:cNvPr id="205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1700116"/>
            <a:ext cx="1633975" cy="341100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pic>
        <p:nvPicPr>
          <p:cNvPr id="205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63688" y="1556792"/>
            <a:ext cx="2028867" cy="328534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spTree>
    <p:extLst>
      <p:ext uri="{BB962C8B-B14F-4D97-AF65-F5344CB8AC3E}">
        <p14:creationId xmlns:p14="http://schemas.microsoft.com/office/powerpoint/2010/main" val="3724313825"/>
      </p:ext>
    </p:extLst>
  </p:cSld>
  <p:clrMapOvr>
    <a:masterClrMapping/>
  </p:clrMapOvr>
  <p:transition advTm="9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053"/>
                                        </p:tgtEl>
                                        <p:attrNameLst>
                                          <p:attrName>style.visibility</p:attrName>
                                        </p:attrNameLst>
                                      </p:cBhvr>
                                      <p:to>
                                        <p:strVal val="visible"/>
                                      </p:to>
                                    </p:set>
                                    <p:anim calcmode="lin" valueType="num">
                                      <p:cBhvr>
                                        <p:cTn id="7" dur="1000" fill="hold"/>
                                        <p:tgtEl>
                                          <p:spTgt spid="2053"/>
                                        </p:tgtEl>
                                        <p:attrNameLst>
                                          <p:attrName>ppt_w</p:attrName>
                                        </p:attrNameLst>
                                      </p:cBhvr>
                                      <p:tavLst>
                                        <p:tav tm="0">
                                          <p:val>
                                            <p:fltVal val="0"/>
                                          </p:val>
                                        </p:tav>
                                        <p:tav tm="100000">
                                          <p:val>
                                            <p:strVal val="#ppt_w"/>
                                          </p:val>
                                        </p:tav>
                                      </p:tavLst>
                                    </p:anim>
                                    <p:anim calcmode="lin" valueType="num">
                                      <p:cBhvr>
                                        <p:cTn id="8" dur="1000" fill="hold"/>
                                        <p:tgtEl>
                                          <p:spTgt spid="2053"/>
                                        </p:tgtEl>
                                        <p:attrNameLst>
                                          <p:attrName>ppt_h</p:attrName>
                                        </p:attrNameLst>
                                      </p:cBhvr>
                                      <p:tavLst>
                                        <p:tav tm="0">
                                          <p:val>
                                            <p:fltVal val="0"/>
                                          </p:val>
                                        </p:tav>
                                        <p:tav tm="100000">
                                          <p:val>
                                            <p:strVal val="#ppt_h"/>
                                          </p:val>
                                        </p:tav>
                                      </p:tavLst>
                                    </p:anim>
                                    <p:anim calcmode="lin" valueType="num">
                                      <p:cBhvr>
                                        <p:cTn id="9" dur="1000" fill="hold"/>
                                        <p:tgtEl>
                                          <p:spTgt spid="2053"/>
                                        </p:tgtEl>
                                        <p:attrNameLst>
                                          <p:attrName>style.rotation</p:attrName>
                                        </p:attrNameLst>
                                      </p:cBhvr>
                                      <p:tavLst>
                                        <p:tav tm="0">
                                          <p:val>
                                            <p:fltVal val="90"/>
                                          </p:val>
                                        </p:tav>
                                        <p:tav tm="100000">
                                          <p:val>
                                            <p:fltVal val="0"/>
                                          </p:val>
                                        </p:tav>
                                      </p:tavLst>
                                    </p:anim>
                                    <p:animEffect transition="in" filter="fade">
                                      <p:cBhvr>
                                        <p:cTn id="10" dur="1000"/>
                                        <p:tgtEl>
                                          <p:spTgt spid="2053"/>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2051"/>
                                        </p:tgtEl>
                                        <p:attrNameLst>
                                          <p:attrName>style.visibility</p:attrName>
                                        </p:attrNameLst>
                                      </p:cBhvr>
                                      <p:to>
                                        <p:strVal val="visible"/>
                                      </p:to>
                                    </p:set>
                                    <p:anim calcmode="lin" valueType="num">
                                      <p:cBhvr>
                                        <p:cTn id="15" dur="1000" fill="hold"/>
                                        <p:tgtEl>
                                          <p:spTgt spid="2051"/>
                                        </p:tgtEl>
                                        <p:attrNameLst>
                                          <p:attrName>ppt_w</p:attrName>
                                        </p:attrNameLst>
                                      </p:cBhvr>
                                      <p:tavLst>
                                        <p:tav tm="0">
                                          <p:val>
                                            <p:fltVal val="0"/>
                                          </p:val>
                                        </p:tav>
                                        <p:tav tm="100000">
                                          <p:val>
                                            <p:strVal val="#ppt_w"/>
                                          </p:val>
                                        </p:tav>
                                      </p:tavLst>
                                    </p:anim>
                                    <p:anim calcmode="lin" valueType="num">
                                      <p:cBhvr>
                                        <p:cTn id="16" dur="1000" fill="hold"/>
                                        <p:tgtEl>
                                          <p:spTgt spid="2051"/>
                                        </p:tgtEl>
                                        <p:attrNameLst>
                                          <p:attrName>ppt_h</p:attrName>
                                        </p:attrNameLst>
                                      </p:cBhvr>
                                      <p:tavLst>
                                        <p:tav tm="0">
                                          <p:val>
                                            <p:fltVal val="0"/>
                                          </p:val>
                                        </p:tav>
                                        <p:tav tm="100000">
                                          <p:val>
                                            <p:strVal val="#ppt_h"/>
                                          </p:val>
                                        </p:tav>
                                      </p:tavLst>
                                    </p:anim>
                                    <p:anim calcmode="lin" valueType="num">
                                      <p:cBhvr>
                                        <p:cTn id="17" dur="1000" fill="hold"/>
                                        <p:tgtEl>
                                          <p:spTgt spid="2051"/>
                                        </p:tgtEl>
                                        <p:attrNameLst>
                                          <p:attrName>style.rotation</p:attrName>
                                        </p:attrNameLst>
                                      </p:cBhvr>
                                      <p:tavLst>
                                        <p:tav tm="0">
                                          <p:val>
                                            <p:fltVal val="90"/>
                                          </p:val>
                                        </p:tav>
                                        <p:tav tm="100000">
                                          <p:val>
                                            <p:fltVal val="0"/>
                                          </p:val>
                                        </p:tav>
                                      </p:tavLst>
                                    </p:anim>
                                    <p:animEffect transition="in" filter="fade">
                                      <p:cBhvr>
                                        <p:cTn id="18" dur="1000"/>
                                        <p:tgtEl>
                                          <p:spTgt spid="2051"/>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2050"/>
                                        </p:tgtEl>
                                        <p:attrNameLst>
                                          <p:attrName>style.visibility</p:attrName>
                                        </p:attrNameLst>
                                      </p:cBhvr>
                                      <p:to>
                                        <p:strVal val="visible"/>
                                      </p:to>
                                    </p:set>
                                    <p:anim calcmode="lin" valueType="num">
                                      <p:cBhvr>
                                        <p:cTn id="23" dur="1000" fill="hold"/>
                                        <p:tgtEl>
                                          <p:spTgt spid="2050"/>
                                        </p:tgtEl>
                                        <p:attrNameLst>
                                          <p:attrName>ppt_w</p:attrName>
                                        </p:attrNameLst>
                                      </p:cBhvr>
                                      <p:tavLst>
                                        <p:tav tm="0">
                                          <p:val>
                                            <p:fltVal val="0"/>
                                          </p:val>
                                        </p:tav>
                                        <p:tav tm="100000">
                                          <p:val>
                                            <p:strVal val="#ppt_w"/>
                                          </p:val>
                                        </p:tav>
                                      </p:tavLst>
                                    </p:anim>
                                    <p:anim calcmode="lin" valueType="num">
                                      <p:cBhvr>
                                        <p:cTn id="24" dur="1000" fill="hold"/>
                                        <p:tgtEl>
                                          <p:spTgt spid="2050"/>
                                        </p:tgtEl>
                                        <p:attrNameLst>
                                          <p:attrName>ppt_h</p:attrName>
                                        </p:attrNameLst>
                                      </p:cBhvr>
                                      <p:tavLst>
                                        <p:tav tm="0">
                                          <p:val>
                                            <p:fltVal val="0"/>
                                          </p:val>
                                        </p:tav>
                                        <p:tav tm="100000">
                                          <p:val>
                                            <p:strVal val="#ppt_h"/>
                                          </p:val>
                                        </p:tav>
                                      </p:tavLst>
                                    </p:anim>
                                    <p:anim calcmode="lin" valueType="num">
                                      <p:cBhvr>
                                        <p:cTn id="25" dur="1000" fill="hold"/>
                                        <p:tgtEl>
                                          <p:spTgt spid="2050"/>
                                        </p:tgtEl>
                                        <p:attrNameLst>
                                          <p:attrName>style.rotation</p:attrName>
                                        </p:attrNameLst>
                                      </p:cBhvr>
                                      <p:tavLst>
                                        <p:tav tm="0">
                                          <p:val>
                                            <p:fltVal val="90"/>
                                          </p:val>
                                        </p:tav>
                                        <p:tav tm="100000">
                                          <p:val>
                                            <p:fltVal val="0"/>
                                          </p:val>
                                        </p:tav>
                                      </p:tavLst>
                                    </p:anim>
                                    <p:animEffect transition="in" filter="fade">
                                      <p:cBhvr>
                                        <p:cTn id="26" dur="1000"/>
                                        <p:tgtEl>
                                          <p:spTgt spid="2050"/>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2052"/>
                                        </p:tgtEl>
                                        <p:attrNameLst>
                                          <p:attrName>style.visibility</p:attrName>
                                        </p:attrNameLst>
                                      </p:cBhvr>
                                      <p:to>
                                        <p:strVal val="visible"/>
                                      </p:to>
                                    </p:set>
                                    <p:anim calcmode="lin" valueType="num">
                                      <p:cBhvr>
                                        <p:cTn id="31" dur="1000" fill="hold"/>
                                        <p:tgtEl>
                                          <p:spTgt spid="2052"/>
                                        </p:tgtEl>
                                        <p:attrNameLst>
                                          <p:attrName>ppt_w</p:attrName>
                                        </p:attrNameLst>
                                      </p:cBhvr>
                                      <p:tavLst>
                                        <p:tav tm="0">
                                          <p:val>
                                            <p:fltVal val="0"/>
                                          </p:val>
                                        </p:tav>
                                        <p:tav tm="100000">
                                          <p:val>
                                            <p:strVal val="#ppt_w"/>
                                          </p:val>
                                        </p:tav>
                                      </p:tavLst>
                                    </p:anim>
                                    <p:anim calcmode="lin" valueType="num">
                                      <p:cBhvr>
                                        <p:cTn id="32" dur="1000" fill="hold"/>
                                        <p:tgtEl>
                                          <p:spTgt spid="2052"/>
                                        </p:tgtEl>
                                        <p:attrNameLst>
                                          <p:attrName>ppt_h</p:attrName>
                                        </p:attrNameLst>
                                      </p:cBhvr>
                                      <p:tavLst>
                                        <p:tav tm="0">
                                          <p:val>
                                            <p:fltVal val="0"/>
                                          </p:val>
                                        </p:tav>
                                        <p:tav tm="100000">
                                          <p:val>
                                            <p:strVal val="#ppt_h"/>
                                          </p:val>
                                        </p:tav>
                                      </p:tavLst>
                                    </p:anim>
                                    <p:anim calcmode="lin" valueType="num">
                                      <p:cBhvr>
                                        <p:cTn id="33" dur="1000" fill="hold"/>
                                        <p:tgtEl>
                                          <p:spTgt spid="2052"/>
                                        </p:tgtEl>
                                        <p:attrNameLst>
                                          <p:attrName>style.rotation</p:attrName>
                                        </p:attrNameLst>
                                      </p:cBhvr>
                                      <p:tavLst>
                                        <p:tav tm="0">
                                          <p:val>
                                            <p:fltVal val="90"/>
                                          </p:val>
                                        </p:tav>
                                        <p:tav tm="100000">
                                          <p:val>
                                            <p:fltVal val="0"/>
                                          </p:val>
                                        </p:tav>
                                      </p:tavLst>
                                    </p:anim>
                                    <p:animEffect transition="in" filter="fade">
                                      <p:cBhvr>
                                        <p:cTn id="34" dur="1000"/>
                                        <p:tgtEl>
                                          <p:spTgt spid="2052"/>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fade">
                                      <p:cBhvr>
                                        <p:cTn id="3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8FA190A-22FE-4A4F-AC9F-77A4062DCFD2}"/>
              </a:ext>
            </a:extLst>
          </p:cNvPr>
          <p:cNvSpPr/>
          <p:nvPr/>
        </p:nvSpPr>
        <p:spPr>
          <a:xfrm>
            <a:off x="2630826" y="199480"/>
            <a:ext cx="5477782" cy="830997"/>
          </a:xfrm>
          <a:prstGeom prst="rect">
            <a:avLst/>
          </a:prstGeom>
        </p:spPr>
        <p:txBody>
          <a:bodyPr wrap="none">
            <a:spAutoFit/>
          </a:bodyPr>
          <a:lstStyle/>
          <a:p>
            <a:pPr algn="ctr"/>
            <a:r>
              <a:rPr lang="fr-FR" sz="2800" b="1" dirty="0">
                <a:solidFill>
                  <a:srgbClr val="0070C0"/>
                </a:solidFill>
                <a:latin typeface="Calibri" panose="020F0502020204030204" pitchFamily="34" charset="0"/>
                <a:ea typeface="Calibri" panose="020F0502020204030204" pitchFamily="34" charset="0"/>
              </a:rPr>
              <a:t>Echange avec un marin</a:t>
            </a:r>
          </a:p>
          <a:p>
            <a:pPr algn="ctr"/>
            <a:r>
              <a:rPr lang="fr-FR" sz="2000" b="1" dirty="0">
                <a:solidFill>
                  <a:srgbClr val="0070C0"/>
                </a:solidFill>
                <a:latin typeface="Lucida Calligraphy" panose="03010101010101010101" pitchFamily="66" charset="0"/>
              </a:rPr>
              <a:t>Un papi skipper vient dans notre école</a:t>
            </a:r>
            <a:endParaRPr lang="fr-FR" sz="2000" dirty="0">
              <a:solidFill>
                <a:srgbClr val="0070C0"/>
              </a:solidFill>
              <a:latin typeface="Lucida Calligraphy" panose="03010101010101010101" pitchFamily="66" charset="0"/>
            </a:endParaRPr>
          </a:p>
        </p:txBody>
      </p:sp>
      <p:pic>
        <p:nvPicPr>
          <p:cNvPr id="3" name="Image 2" descr="C:\Users\ADJ_C7\Documents\03_dsden\16_myriam\logo_culture_scientifique.jpg">
            <a:extLst>
              <a:ext uri="{FF2B5EF4-FFF2-40B4-BE49-F238E27FC236}">
                <a16:creationId xmlns:a16="http://schemas.microsoft.com/office/drawing/2014/main" id="{419E2816-6593-48E0-B49E-84940EA7DC36}"/>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3608" y="188640"/>
            <a:ext cx="864097" cy="870173"/>
          </a:xfrm>
          <a:prstGeom prst="rect">
            <a:avLst/>
          </a:prstGeom>
          <a:noFill/>
          <a:ln>
            <a:noFill/>
          </a:ln>
        </p:spPr>
      </p:pic>
      <p:sp>
        <p:nvSpPr>
          <p:cNvPr id="4" name="Rectangle 3">
            <a:extLst>
              <a:ext uri="{FF2B5EF4-FFF2-40B4-BE49-F238E27FC236}">
                <a16:creationId xmlns:a16="http://schemas.microsoft.com/office/drawing/2014/main" id="{9BD98DBF-0428-408A-B898-9DE8C5E8804E}"/>
              </a:ext>
            </a:extLst>
          </p:cNvPr>
          <p:cNvSpPr/>
          <p:nvPr/>
        </p:nvSpPr>
        <p:spPr>
          <a:xfrm>
            <a:off x="1187624" y="1196752"/>
            <a:ext cx="4572000" cy="1687193"/>
          </a:xfrm>
          <a:prstGeom prst="rect">
            <a:avLst/>
          </a:prstGeom>
          <a:solidFill>
            <a:srgbClr val="FFFFCC"/>
          </a:solidFill>
          <a:ln>
            <a:solidFill>
              <a:srgbClr val="FFC000"/>
            </a:solidFill>
          </a:ln>
        </p:spPr>
        <p:txBody>
          <a:bodyPr>
            <a:spAutoFit/>
          </a:bodyPr>
          <a:lstStyle/>
          <a:p>
            <a:pPr>
              <a:lnSpc>
                <a:spcPct val="107000"/>
              </a:lnSpc>
              <a:spcAft>
                <a:spcPts val="800"/>
              </a:spcAft>
            </a:pPr>
            <a:r>
              <a:rPr lang="fr-FR" sz="2400" b="1" dirty="0">
                <a:latin typeface="Calibri" panose="020F0502020204030204" pitchFamily="34" charset="0"/>
                <a:ea typeface="Calibri" panose="020F0502020204030204" pitchFamily="34" charset="0"/>
                <a:cs typeface="Calibri" panose="020F0502020204030204" pitchFamily="34" charset="0"/>
              </a:rPr>
              <a:t>Carte d’identité </a:t>
            </a:r>
            <a:endParaRPr lang="fr-FR"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400" dirty="0">
                <a:latin typeface="Arial" panose="020B0604020202020204" pitchFamily="34" charset="0"/>
                <a:ea typeface="Calibri" panose="020F0502020204030204" pitchFamily="34" charset="0"/>
                <a:cs typeface="Times New Roman" panose="02020603050405020304" pitchFamily="18" charset="0"/>
              </a:rPr>
              <a:t>Nom : Mr </a:t>
            </a:r>
            <a:r>
              <a:rPr lang="fr-FR" sz="1400" dirty="0" err="1">
                <a:latin typeface="Arial" panose="020B0604020202020204" pitchFamily="34" charset="0"/>
                <a:ea typeface="Calibri" panose="020F0502020204030204" pitchFamily="34" charset="0"/>
                <a:cs typeface="Times New Roman" panose="02020603050405020304" pitchFamily="18" charset="0"/>
              </a:rPr>
              <a:t>Bernadoy</a:t>
            </a:r>
            <a:endParaRPr lang="fr-FR"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400" dirty="0">
                <a:latin typeface="Arial" panose="020B0604020202020204" pitchFamily="34" charset="0"/>
                <a:ea typeface="Calibri" panose="020F0502020204030204" pitchFamily="34" charset="0"/>
                <a:cs typeface="Times New Roman" panose="02020603050405020304" pitchFamily="18" charset="0"/>
              </a:rPr>
              <a:t>Genre : Skipper professionnel</a:t>
            </a:r>
            <a:endParaRPr lang="fr-FR" sz="1200" dirty="0">
              <a:latin typeface="Calibri" panose="020F0502020204030204" pitchFamily="34" charset="0"/>
              <a:ea typeface="Calibri" panose="020F0502020204030204" pitchFamily="34" charset="0"/>
              <a:cs typeface="Times New Roman" panose="02020603050405020304" pitchFamily="18" charset="0"/>
            </a:endParaRPr>
          </a:p>
          <a:p>
            <a:r>
              <a:rPr lang="fr-FR" sz="1400" dirty="0">
                <a:latin typeface="Arial" panose="020B0604020202020204" pitchFamily="34" charset="0"/>
                <a:ea typeface="Calibri" panose="020F0502020204030204" pitchFamily="34" charset="0"/>
              </a:rPr>
              <a:t>Lieu : Ecole Maternelle Victor Schœlcher – Sainte-Marguerite</a:t>
            </a:r>
            <a:r>
              <a:rPr lang="fr-FR" sz="1400" dirty="0">
                <a:latin typeface="Calibri" panose="020F0502020204030204" pitchFamily="34" charset="0"/>
                <a:ea typeface="Calibri" panose="020F0502020204030204" pitchFamily="34" charset="0"/>
              </a:rPr>
              <a:t> </a:t>
            </a:r>
            <a:endParaRPr lang="fr-FR" sz="1400" dirty="0"/>
          </a:p>
        </p:txBody>
      </p:sp>
      <p:sp>
        <p:nvSpPr>
          <p:cNvPr id="5" name="Rectangle 4">
            <a:extLst>
              <a:ext uri="{FF2B5EF4-FFF2-40B4-BE49-F238E27FC236}">
                <a16:creationId xmlns:a16="http://schemas.microsoft.com/office/drawing/2014/main" id="{61DB0206-CA81-4B56-AE8D-DC7BC1BD476C}"/>
              </a:ext>
            </a:extLst>
          </p:cNvPr>
          <p:cNvSpPr/>
          <p:nvPr/>
        </p:nvSpPr>
        <p:spPr>
          <a:xfrm>
            <a:off x="1187624" y="3010646"/>
            <a:ext cx="6485481" cy="3189463"/>
          </a:xfrm>
          <a:prstGeom prst="rect">
            <a:avLst/>
          </a:prstGeom>
          <a:solidFill>
            <a:srgbClr val="FFFFCC"/>
          </a:solidFill>
          <a:ln>
            <a:solidFill>
              <a:srgbClr val="FFC000"/>
            </a:solidFill>
          </a:ln>
        </p:spPr>
        <p:txBody>
          <a:bodyPr wrap="square">
            <a:spAutoFit/>
          </a:bodyPr>
          <a:lstStyle/>
          <a:p>
            <a:pPr>
              <a:lnSpc>
                <a:spcPct val="107000"/>
              </a:lnSpc>
              <a:spcAft>
                <a:spcPts val="800"/>
              </a:spcAft>
            </a:pPr>
            <a:r>
              <a:rPr lang="fr-FR" sz="1200" b="1" dirty="0">
                <a:latin typeface="Lucida Calligraphy" panose="03010101010101010101" pitchFamily="66" charset="0"/>
                <a:ea typeface="Calibri" panose="020F0502020204030204" pitchFamily="34" charset="0"/>
                <a:cs typeface="Calibri" panose="020F0502020204030204" pitchFamily="34" charset="0"/>
              </a:rPr>
              <a:t>Vendredi 23 novembre 2018</a:t>
            </a:r>
            <a:r>
              <a:rPr lang="fr-FR" sz="1200" dirty="0">
                <a:latin typeface="Lucida Calligraphy" panose="03010101010101010101" pitchFamily="66" charset="0"/>
                <a:ea typeface="Calibri" panose="020F0502020204030204" pitchFamily="34" charset="0"/>
                <a:cs typeface="Calibri" panose="020F0502020204030204" pitchFamily="34" charset="0"/>
              </a:rPr>
              <a:t>, le papy de notre camarade Noha est venu dans notre école. Monsieur </a:t>
            </a:r>
            <a:r>
              <a:rPr lang="fr-FR" sz="1050" dirty="0" err="1">
                <a:latin typeface="Lucida Calligraphy" panose="03010101010101010101" pitchFamily="66" charset="0"/>
                <a:ea typeface="Calibri" panose="020F0502020204030204" pitchFamily="34" charset="0"/>
                <a:cs typeface="Calibri" panose="020F0502020204030204" pitchFamily="34" charset="0"/>
              </a:rPr>
              <a:t>Bernadoy</a:t>
            </a:r>
            <a:r>
              <a:rPr lang="fr-FR" sz="1050" dirty="0">
                <a:latin typeface="Lucida Calligraphy" panose="03010101010101010101" pitchFamily="66" charset="0"/>
                <a:ea typeface="Calibri" panose="020F0502020204030204" pitchFamily="34" charset="0"/>
                <a:cs typeface="Calibri" panose="020F0502020204030204" pitchFamily="34" charset="0"/>
              </a:rPr>
              <a:t> est un </a:t>
            </a:r>
            <a:r>
              <a:rPr lang="fr-FR" sz="1200" dirty="0">
                <a:latin typeface="Lucida Calligraphy" panose="03010101010101010101" pitchFamily="66" charset="0"/>
                <a:ea typeface="Calibri" panose="020F0502020204030204" pitchFamily="34" charset="0"/>
                <a:cs typeface="Calibri" panose="020F0502020204030204" pitchFamily="34" charset="0"/>
              </a:rPr>
              <a:t>skipper. Il possède un grand voilier. Il </a:t>
            </a:r>
            <a:r>
              <a:rPr lang="fr-FR" sz="1100" dirty="0">
                <a:latin typeface="Lucida Calligraphy" panose="03010101010101010101" pitchFamily="66" charset="0"/>
                <a:ea typeface="Calibri" panose="020F0502020204030204" pitchFamily="34" charset="0"/>
                <a:cs typeface="Calibri" panose="020F0502020204030204" pitchFamily="34" charset="0"/>
              </a:rPr>
              <a:t>transporte des passagers. </a:t>
            </a:r>
            <a:endParaRPr lang="fr-FR" sz="105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100" dirty="0">
                <a:latin typeface="Lucida Calligraphy" panose="03010101010101010101" pitchFamily="66" charset="0"/>
                <a:ea typeface="Calibri" panose="020F0502020204030204" pitchFamily="34" charset="0"/>
                <a:cs typeface="Calibri" panose="020F0502020204030204" pitchFamily="34" charset="0"/>
              </a:rPr>
              <a:t>Il nous a présenté une carte sur laquelle nous avons retracé le trajet de la « Route de Rhum ». </a:t>
            </a:r>
            <a:endParaRPr lang="fr-FR" sz="105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000" dirty="0">
                <a:latin typeface="Lucida Calligraphy" panose="03010101010101010101" pitchFamily="66" charset="0"/>
                <a:ea typeface="Calibri" panose="020F0502020204030204" pitchFamily="34" charset="0"/>
                <a:cs typeface="Calibri" panose="020F0502020204030204" pitchFamily="34" charset="0"/>
              </a:rPr>
              <a:t>Il nous a rappelé quelles étaient les différentes parties d’un voilier. </a:t>
            </a:r>
            <a:endParaRPr lang="fr-FR" sz="9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050" dirty="0">
                <a:latin typeface="Lucida Calligraphy" panose="03010101010101010101" pitchFamily="66" charset="0"/>
                <a:ea typeface="Calibri" panose="020F0502020204030204" pitchFamily="34" charset="0"/>
                <a:cs typeface="Calibri" panose="020F0502020204030204" pitchFamily="34" charset="0"/>
              </a:rPr>
              <a:t>Il nous a aussi montré le matériel de sécurité qu’il fallait avoir sur un voilier :</a:t>
            </a:r>
            <a:endParaRPr lang="fr-FR" sz="1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Calibri" panose="020F0502020204030204" pitchFamily="34" charset="0"/>
              <a:buChar char="-"/>
            </a:pPr>
            <a:r>
              <a:rPr lang="fr-FR" sz="1050" dirty="0">
                <a:latin typeface="Lucida Calligraphy" panose="03010101010101010101" pitchFamily="66" charset="0"/>
                <a:ea typeface="Calibri" panose="020F0502020204030204" pitchFamily="34" charset="0"/>
                <a:cs typeface="Calibri" panose="020F0502020204030204" pitchFamily="34" charset="0"/>
              </a:rPr>
              <a:t>Un compas de relèvement qui indique sa positi</a:t>
            </a:r>
            <a:r>
              <a:rPr lang="fr-FR" sz="1200" dirty="0">
                <a:latin typeface="Lucida Calligraphy" panose="03010101010101010101" pitchFamily="66" charset="0"/>
                <a:ea typeface="Calibri" panose="020F0502020204030204" pitchFamily="34" charset="0"/>
                <a:cs typeface="Calibri" panose="020F0502020204030204" pitchFamily="34" charset="0"/>
              </a:rPr>
              <a:t>on en degré</a:t>
            </a:r>
            <a:endParaRPr lang="fr-FR" sz="11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Calibri" panose="020F0502020204030204" pitchFamily="34" charset="0"/>
              <a:buChar char="-"/>
            </a:pPr>
            <a:r>
              <a:rPr lang="fr-FR" sz="1100" dirty="0">
                <a:latin typeface="Lucida Calligraphy" panose="03010101010101010101" pitchFamily="66" charset="0"/>
                <a:ea typeface="Calibri" panose="020F0502020204030204" pitchFamily="34" charset="0"/>
                <a:cs typeface="Calibri" panose="020F0502020204030204" pitchFamily="34" charset="0"/>
              </a:rPr>
              <a:t>Une balise pour lancer un signal d’alerte si nécessaire, </a:t>
            </a:r>
            <a:endParaRPr lang="fr-FR" sz="105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Calibri" panose="020F0502020204030204" pitchFamily="34" charset="0"/>
              <a:buChar char="-"/>
            </a:pPr>
            <a:r>
              <a:rPr lang="fr-FR" sz="1100" dirty="0">
                <a:latin typeface="Lucida Calligraphy" panose="03010101010101010101" pitchFamily="66" charset="0"/>
                <a:ea typeface="Calibri" panose="020F0502020204030204" pitchFamily="34" charset="0"/>
                <a:cs typeface="Calibri" panose="020F0502020204030204" pitchFamily="34" charset="0"/>
              </a:rPr>
              <a:t>Une lampe à signal SOS pour être repéré</a:t>
            </a:r>
            <a:endParaRPr lang="fr-FR" sz="105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Calibri" panose="020F0502020204030204" pitchFamily="34" charset="0"/>
              <a:buChar char="-"/>
            </a:pPr>
            <a:r>
              <a:rPr lang="fr-FR" sz="1100" dirty="0">
                <a:latin typeface="Lucida Calligraphy" panose="03010101010101010101" pitchFamily="66" charset="0"/>
                <a:ea typeface="Calibri" panose="020F0502020204030204" pitchFamily="34" charset="0"/>
                <a:cs typeface="Calibri" panose="020F0502020204030204" pitchFamily="34" charset="0"/>
              </a:rPr>
              <a:t>Si le skipper tombe à l’eau, il clique sur une montre pour arrêter le bateau</a:t>
            </a:r>
            <a:endParaRPr lang="fr-FR" sz="105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fr-FR" sz="1100" dirty="0">
                <a:latin typeface="Lucida Calligraphy" panose="03010101010101010101" pitchFamily="66" charset="0"/>
                <a:ea typeface="Calibri" panose="020F0502020204030204" pitchFamily="34" charset="0"/>
                <a:cs typeface="Calibri" panose="020F0502020204030204" pitchFamily="34" charset="0"/>
              </a:rPr>
              <a:t>Des jumelles </a:t>
            </a:r>
            <a:endParaRPr lang="fr-FR" sz="1050" dirty="0">
              <a:latin typeface="Calibri" panose="020F0502020204030204" pitchFamily="34" charset="0"/>
              <a:ea typeface="Calibri" panose="020F0502020204030204" pitchFamily="34" charset="0"/>
              <a:cs typeface="Times New Roman" panose="02020603050405020304" pitchFamily="18" charset="0"/>
            </a:endParaRPr>
          </a:p>
          <a:p>
            <a:r>
              <a:rPr lang="fr-FR" sz="1200" dirty="0">
                <a:latin typeface="Lucida Calligraphy" panose="03010101010101010101" pitchFamily="66" charset="0"/>
                <a:ea typeface="Calibri" panose="020F0502020204030204" pitchFamily="34" charset="0"/>
                <a:cs typeface="Calibri" panose="020F0502020204030204" pitchFamily="34" charset="0"/>
              </a:rPr>
              <a:t>Le radeau de survie, une combinaison de survie ou gilet de sauvetage, avec un sifflet.</a:t>
            </a:r>
            <a:endParaRPr lang="fr-FR" sz="1200" dirty="0"/>
          </a:p>
        </p:txBody>
      </p:sp>
    </p:spTree>
    <p:extLst>
      <p:ext uri="{BB962C8B-B14F-4D97-AF65-F5344CB8AC3E}">
        <p14:creationId xmlns:p14="http://schemas.microsoft.com/office/powerpoint/2010/main" val="1094543226"/>
      </p:ext>
    </p:extLst>
  </p:cSld>
  <p:clrMapOvr>
    <a:masterClrMapping/>
  </p:clrMapOvr>
  <p:transition advTm="9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000"/>
                                        <p:tgtEl>
                                          <p:spTgt spid="5"/>
                                        </p:tgtEl>
                                      </p:cBhvr>
                                    </p:animEffect>
                                    <p:anim calcmode="lin" valueType="num">
                                      <p:cBhvr>
                                        <p:cTn id="27" dur="1000" fill="hold"/>
                                        <p:tgtEl>
                                          <p:spTgt spid="5"/>
                                        </p:tgtEl>
                                        <p:attrNameLst>
                                          <p:attrName>ppt_x</p:attrName>
                                        </p:attrNameLst>
                                      </p:cBhvr>
                                      <p:tavLst>
                                        <p:tav tm="0">
                                          <p:val>
                                            <p:strVal val="#ppt_x"/>
                                          </p:val>
                                        </p:tav>
                                        <p:tav tm="100000">
                                          <p:val>
                                            <p:strVal val="#ppt_x"/>
                                          </p:val>
                                        </p:tav>
                                      </p:tavLst>
                                    </p:anim>
                                    <p:anim calcmode="lin" valueType="num">
                                      <p:cBhvr>
                                        <p:cTn id="2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cstate="print">
            <a:extLst>
              <a:ext uri="{28A0092B-C50C-407E-A947-70E740481C1C}">
                <a14:useLocalDpi xmlns:a14="http://schemas.microsoft.com/office/drawing/2010/main" val="0"/>
              </a:ext>
            </a:extLst>
          </a:blip>
          <a:srcRect l="9333" b="8333"/>
          <a:stretch/>
        </p:blipFill>
        <p:spPr>
          <a:xfrm rot="5400000">
            <a:off x="1764793" y="-100498"/>
            <a:ext cx="2662085" cy="4104457"/>
          </a:xfrm>
          <a:prstGeom prst="rect">
            <a:avLst/>
          </a:prstGeom>
        </p:spPr>
      </p:pic>
      <p:pic>
        <p:nvPicPr>
          <p:cNvPr id="3" name="Image 2"/>
          <p:cNvPicPr>
            <a:picLocks noChangeAspect="1"/>
          </p:cNvPicPr>
          <p:nvPr/>
        </p:nvPicPr>
        <p:blipFill rotWithShape="1">
          <a:blip r:embed="rId3" cstate="print">
            <a:extLst>
              <a:ext uri="{28A0092B-C50C-407E-A947-70E740481C1C}">
                <a14:useLocalDpi xmlns:a14="http://schemas.microsoft.com/office/drawing/2010/main" val="0"/>
              </a:ext>
            </a:extLst>
          </a:blip>
          <a:srcRect b="9074"/>
          <a:stretch/>
        </p:blipFill>
        <p:spPr>
          <a:xfrm rot="5400000">
            <a:off x="5761518" y="140777"/>
            <a:ext cx="2612038" cy="3621906"/>
          </a:xfrm>
          <a:prstGeom prst="rect">
            <a:avLst/>
          </a:prstGeom>
        </p:spPr>
      </p:pic>
      <p:pic>
        <p:nvPicPr>
          <p:cNvPr id="4" name="Image 3"/>
          <p:cNvPicPr>
            <a:picLocks noChangeAspect="1"/>
          </p:cNvPicPr>
          <p:nvPr/>
        </p:nvPicPr>
        <p:blipFill rotWithShape="1">
          <a:blip r:embed="rId4" cstate="print">
            <a:extLst>
              <a:ext uri="{28A0092B-C50C-407E-A947-70E740481C1C}">
                <a14:useLocalDpi xmlns:a14="http://schemas.microsoft.com/office/drawing/2010/main" val="0"/>
              </a:ext>
            </a:extLst>
          </a:blip>
          <a:srcRect l="5292" r="9917" b="10370"/>
          <a:stretch/>
        </p:blipFill>
        <p:spPr>
          <a:xfrm rot="5400000">
            <a:off x="1685134" y="2499442"/>
            <a:ext cx="2749397" cy="4032450"/>
          </a:xfrm>
          <a:prstGeom prst="rect">
            <a:avLst/>
          </a:prstGeom>
        </p:spPr>
      </p:pic>
      <p:pic>
        <p:nvPicPr>
          <p:cNvPr id="5" name="Image 4"/>
          <p:cNvPicPr>
            <a:picLocks noChangeAspect="1"/>
          </p:cNvPicPr>
          <p:nvPr/>
        </p:nvPicPr>
        <p:blipFill rotWithShape="1">
          <a:blip r:embed="rId5" cstate="print">
            <a:extLst>
              <a:ext uri="{28A0092B-C50C-407E-A947-70E740481C1C}">
                <a14:useLocalDpi xmlns:a14="http://schemas.microsoft.com/office/drawing/2010/main" val="0"/>
              </a:ext>
            </a:extLst>
          </a:blip>
          <a:srcRect t="2963" b="9814"/>
          <a:stretch/>
        </p:blipFill>
        <p:spPr>
          <a:xfrm rot="5400000">
            <a:off x="5756846" y="2768724"/>
            <a:ext cx="2652833" cy="3590454"/>
          </a:xfrm>
          <a:prstGeom prst="rect">
            <a:avLst/>
          </a:prstGeom>
        </p:spPr>
      </p:pic>
    </p:spTree>
    <p:extLst>
      <p:ext uri="{BB962C8B-B14F-4D97-AF65-F5344CB8AC3E}">
        <p14:creationId xmlns:p14="http://schemas.microsoft.com/office/powerpoint/2010/main" val="842587069"/>
      </p:ext>
    </p:extLst>
  </p:cSld>
  <p:clrMapOvr>
    <a:masterClrMapping/>
  </p:clrMapOvr>
  <p:transition advTm="9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1000" fill="hold"/>
                                        <p:tgtEl>
                                          <p:spTgt spid="3"/>
                                        </p:tgtEl>
                                        <p:attrNameLst>
                                          <p:attrName>ppt_w</p:attrName>
                                        </p:attrNameLst>
                                      </p:cBhvr>
                                      <p:tavLst>
                                        <p:tav tm="0">
                                          <p:val>
                                            <p:fltVal val="0"/>
                                          </p:val>
                                        </p:tav>
                                        <p:tav tm="100000">
                                          <p:val>
                                            <p:strVal val="#ppt_w"/>
                                          </p:val>
                                        </p:tav>
                                      </p:tavLst>
                                    </p:anim>
                                    <p:anim calcmode="lin" valueType="num">
                                      <p:cBhvr>
                                        <p:cTn id="16" dur="1000" fill="hold"/>
                                        <p:tgtEl>
                                          <p:spTgt spid="3"/>
                                        </p:tgtEl>
                                        <p:attrNameLst>
                                          <p:attrName>ppt_h</p:attrName>
                                        </p:attrNameLst>
                                      </p:cBhvr>
                                      <p:tavLst>
                                        <p:tav tm="0">
                                          <p:val>
                                            <p:fltVal val="0"/>
                                          </p:val>
                                        </p:tav>
                                        <p:tav tm="100000">
                                          <p:val>
                                            <p:strVal val="#ppt_h"/>
                                          </p:val>
                                        </p:tav>
                                      </p:tavLst>
                                    </p:anim>
                                    <p:anim calcmode="lin" valueType="num">
                                      <p:cBhvr>
                                        <p:cTn id="17" dur="1000" fill="hold"/>
                                        <p:tgtEl>
                                          <p:spTgt spid="3"/>
                                        </p:tgtEl>
                                        <p:attrNameLst>
                                          <p:attrName>style.rotation</p:attrName>
                                        </p:attrNameLst>
                                      </p:cBhvr>
                                      <p:tavLst>
                                        <p:tav tm="0">
                                          <p:val>
                                            <p:fltVal val="90"/>
                                          </p:val>
                                        </p:tav>
                                        <p:tav tm="100000">
                                          <p:val>
                                            <p:fltVal val="0"/>
                                          </p:val>
                                        </p:tav>
                                      </p:tavLst>
                                    </p:anim>
                                    <p:animEffect transition="in" filter="fade">
                                      <p:cBhvr>
                                        <p:cTn id="18" dur="10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1000" fill="hold"/>
                                        <p:tgtEl>
                                          <p:spTgt spid="4"/>
                                        </p:tgtEl>
                                        <p:attrNameLst>
                                          <p:attrName>ppt_w</p:attrName>
                                        </p:attrNameLst>
                                      </p:cBhvr>
                                      <p:tavLst>
                                        <p:tav tm="0">
                                          <p:val>
                                            <p:fltVal val="0"/>
                                          </p:val>
                                        </p:tav>
                                        <p:tav tm="100000">
                                          <p:val>
                                            <p:strVal val="#ppt_w"/>
                                          </p:val>
                                        </p:tav>
                                      </p:tavLst>
                                    </p:anim>
                                    <p:anim calcmode="lin" valueType="num">
                                      <p:cBhvr>
                                        <p:cTn id="24" dur="1000" fill="hold"/>
                                        <p:tgtEl>
                                          <p:spTgt spid="4"/>
                                        </p:tgtEl>
                                        <p:attrNameLst>
                                          <p:attrName>ppt_h</p:attrName>
                                        </p:attrNameLst>
                                      </p:cBhvr>
                                      <p:tavLst>
                                        <p:tav tm="0">
                                          <p:val>
                                            <p:fltVal val="0"/>
                                          </p:val>
                                        </p:tav>
                                        <p:tav tm="100000">
                                          <p:val>
                                            <p:strVal val="#ppt_h"/>
                                          </p:val>
                                        </p:tav>
                                      </p:tavLst>
                                    </p:anim>
                                    <p:anim calcmode="lin" valueType="num">
                                      <p:cBhvr>
                                        <p:cTn id="25" dur="1000" fill="hold"/>
                                        <p:tgtEl>
                                          <p:spTgt spid="4"/>
                                        </p:tgtEl>
                                        <p:attrNameLst>
                                          <p:attrName>style.rotation</p:attrName>
                                        </p:attrNameLst>
                                      </p:cBhvr>
                                      <p:tavLst>
                                        <p:tav tm="0">
                                          <p:val>
                                            <p:fltVal val="90"/>
                                          </p:val>
                                        </p:tav>
                                        <p:tav tm="100000">
                                          <p:val>
                                            <p:fltVal val="0"/>
                                          </p:val>
                                        </p:tav>
                                      </p:tavLst>
                                    </p:anim>
                                    <p:animEffect transition="in" filter="fade">
                                      <p:cBhvr>
                                        <p:cTn id="26" dur="10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1000" fill="hold"/>
                                        <p:tgtEl>
                                          <p:spTgt spid="5"/>
                                        </p:tgtEl>
                                        <p:attrNameLst>
                                          <p:attrName>ppt_w</p:attrName>
                                        </p:attrNameLst>
                                      </p:cBhvr>
                                      <p:tavLst>
                                        <p:tav tm="0">
                                          <p:val>
                                            <p:fltVal val="0"/>
                                          </p:val>
                                        </p:tav>
                                        <p:tav tm="100000">
                                          <p:val>
                                            <p:strVal val="#ppt_w"/>
                                          </p:val>
                                        </p:tav>
                                      </p:tavLst>
                                    </p:anim>
                                    <p:anim calcmode="lin" valueType="num">
                                      <p:cBhvr>
                                        <p:cTn id="32" dur="1000" fill="hold"/>
                                        <p:tgtEl>
                                          <p:spTgt spid="5"/>
                                        </p:tgtEl>
                                        <p:attrNameLst>
                                          <p:attrName>ppt_h</p:attrName>
                                        </p:attrNameLst>
                                      </p:cBhvr>
                                      <p:tavLst>
                                        <p:tav tm="0">
                                          <p:val>
                                            <p:fltVal val="0"/>
                                          </p:val>
                                        </p:tav>
                                        <p:tav tm="100000">
                                          <p:val>
                                            <p:strVal val="#ppt_h"/>
                                          </p:val>
                                        </p:tav>
                                      </p:tavLst>
                                    </p:anim>
                                    <p:anim calcmode="lin" valueType="num">
                                      <p:cBhvr>
                                        <p:cTn id="33" dur="1000" fill="hold"/>
                                        <p:tgtEl>
                                          <p:spTgt spid="5"/>
                                        </p:tgtEl>
                                        <p:attrNameLst>
                                          <p:attrName>style.rotation</p:attrName>
                                        </p:attrNameLst>
                                      </p:cBhvr>
                                      <p:tavLst>
                                        <p:tav tm="0">
                                          <p:val>
                                            <p:fltVal val="90"/>
                                          </p:val>
                                        </p:tav>
                                        <p:tav tm="100000">
                                          <p:val>
                                            <p:fltVal val="0"/>
                                          </p:val>
                                        </p:tav>
                                      </p:tavLst>
                                    </p:anim>
                                    <p:animEffect transition="in" filter="fade">
                                      <p:cBhvr>
                                        <p:cTn id="34"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C:\Users\FREDERICKE BOC\Pictures\PARCOURS CULTUREL 2019\20190222_141726.jpg"/>
          <p:cNvPicPr/>
          <p:nvPr/>
        </p:nvPicPr>
        <p:blipFill>
          <a:blip r:embed="rId2"/>
          <a:srcRect/>
          <a:stretch>
            <a:fillRect/>
          </a:stretch>
        </p:blipFill>
        <p:spPr bwMode="auto">
          <a:xfrm>
            <a:off x="2915816" y="1340767"/>
            <a:ext cx="4671978" cy="3168353"/>
          </a:xfrm>
          <a:prstGeom prst="rect">
            <a:avLst/>
          </a:prstGeom>
          <a:noFill/>
          <a:ln w="9525">
            <a:noFill/>
            <a:miter lim="800000"/>
            <a:headEnd/>
            <a:tailEnd/>
          </a:ln>
        </p:spPr>
      </p:pic>
      <p:sp>
        <p:nvSpPr>
          <p:cNvPr id="3" name="ZoneTexte 2"/>
          <p:cNvSpPr txBox="1"/>
          <p:nvPr/>
        </p:nvSpPr>
        <p:spPr>
          <a:xfrm>
            <a:off x="2915816" y="260648"/>
            <a:ext cx="4320480" cy="923330"/>
          </a:xfrm>
          <a:prstGeom prst="rect">
            <a:avLst/>
          </a:prstGeom>
          <a:noFill/>
        </p:spPr>
        <p:txBody>
          <a:bodyPr wrap="square" rtlCol="0">
            <a:spAutoFit/>
          </a:bodyPr>
          <a:lstStyle/>
          <a:p>
            <a:pPr algn="ctr"/>
            <a:r>
              <a:rPr lang="fr-FR" dirty="0">
                <a:solidFill>
                  <a:srgbClr val="0070C0"/>
                </a:solidFill>
              </a:rPr>
              <a:t>CARNAVAL 2019</a:t>
            </a:r>
          </a:p>
          <a:p>
            <a:pPr algn="ctr"/>
            <a:r>
              <a:rPr lang="fr-FR" dirty="0">
                <a:solidFill>
                  <a:srgbClr val="0070C0"/>
                </a:solidFill>
                <a:latin typeface="Lucida Calligraphy" panose="03010101010101010101" pitchFamily="66" charset="0"/>
              </a:rPr>
              <a:t>Les petits marins de Sainte Marguerite</a:t>
            </a:r>
          </a:p>
        </p:txBody>
      </p:sp>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969417">
            <a:off x="1778466" y="4157726"/>
            <a:ext cx="2645980" cy="1984485"/>
          </a:xfrm>
          <a:prstGeom prst="rect">
            <a:avLst/>
          </a:prstGeom>
        </p:spPr>
      </p:pic>
      <p:pic>
        <p:nvPicPr>
          <p:cNvPr id="5" name="Image 4"/>
          <p:cNvPicPr>
            <a:picLocks noChangeAspect="1"/>
          </p:cNvPicPr>
          <p:nvPr/>
        </p:nvPicPr>
        <p:blipFill rotWithShape="1">
          <a:blip r:embed="rId4" cstate="print">
            <a:extLst>
              <a:ext uri="{28A0092B-C50C-407E-A947-70E740481C1C}">
                <a14:useLocalDpi xmlns:a14="http://schemas.microsoft.com/office/drawing/2010/main" val="0"/>
              </a:ext>
            </a:extLst>
          </a:blip>
          <a:srcRect l="13196" t="7369" r="21904"/>
          <a:stretch/>
        </p:blipFill>
        <p:spPr>
          <a:xfrm rot="20442815">
            <a:off x="6325163" y="761023"/>
            <a:ext cx="2104628" cy="2252925"/>
          </a:xfrm>
          <a:prstGeom prst="rect">
            <a:avLst/>
          </a:prstGeom>
        </p:spPr>
      </p:pic>
      <p:pic>
        <p:nvPicPr>
          <p:cNvPr id="6" name="Imag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99251" y="476671"/>
            <a:ext cx="1819517" cy="3240236"/>
          </a:xfrm>
          <a:prstGeom prst="rect">
            <a:avLst/>
          </a:prstGeom>
        </p:spPr>
      </p:pic>
    </p:spTree>
    <p:extLst>
      <p:ext uri="{BB962C8B-B14F-4D97-AF65-F5344CB8AC3E}">
        <p14:creationId xmlns:p14="http://schemas.microsoft.com/office/powerpoint/2010/main" val="3572866355"/>
      </p:ext>
    </p:extLst>
  </p:cSld>
  <p:clrMapOvr>
    <a:masterClrMapping/>
  </p:clrMapOvr>
  <p:transition advTm="9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ipe(down)">
                                      <p:cBhvr>
                                        <p:cTn id="25" dur="580">
                                          <p:stCondLst>
                                            <p:cond delay="0"/>
                                          </p:stCondLst>
                                        </p:cTn>
                                        <p:tgtEl>
                                          <p:spTgt spid="2"/>
                                        </p:tgtEl>
                                      </p:cBhvr>
                                    </p:animEffect>
                                    <p:anim calcmode="lin" valueType="num">
                                      <p:cBhvr>
                                        <p:cTn id="26"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31" dur="26">
                                          <p:stCondLst>
                                            <p:cond delay="650"/>
                                          </p:stCondLst>
                                        </p:cTn>
                                        <p:tgtEl>
                                          <p:spTgt spid="2"/>
                                        </p:tgtEl>
                                      </p:cBhvr>
                                      <p:to x="100000" y="60000"/>
                                    </p:animScale>
                                    <p:animScale>
                                      <p:cBhvr>
                                        <p:cTn id="32" dur="166" decel="50000">
                                          <p:stCondLst>
                                            <p:cond delay="676"/>
                                          </p:stCondLst>
                                        </p:cTn>
                                        <p:tgtEl>
                                          <p:spTgt spid="2"/>
                                        </p:tgtEl>
                                      </p:cBhvr>
                                      <p:to x="100000" y="100000"/>
                                    </p:animScale>
                                    <p:animScale>
                                      <p:cBhvr>
                                        <p:cTn id="33" dur="26">
                                          <p:stCondLst>
                                            <p:cond delay="1312"/>
                                          </p:stCondLst>
                                        </p:cTn>
                                        <p:tgtEl>
                                          <p:spTgt spid="2"/>
                                        </p:tgtEl>
                                      </p:cBhvr>
                                      <p:to x="100000" y="80000"/>
                                    </p:animScale>
                                    <p:animScale>
                                      <p:cBhvr>
                                        <p:cTn id="34" dur="166" decel="50000">
                                          <p:stCondLst>
                                            <p:cond delay="1338"/>
                                          </p:stCondLst>
                                        </p:cTn>
                                        <p:tgtEl>
                                          <p:spTgt spid="2"/>
                                        </p:tgtEl>
                                      </p:cBhvr>
                                      <p:to x="100000" y="100000"/>
                                    </p:animScale>
                                    <p:animScale>
                                      <p:cBhvr>
                                        <p:cTn id="35" dur="26">
                                          <p:stCondLst>
                                            <p:cond delay="1642"/>
                                          </p:stCondLst>
                                        </p:cTn>
                                        <p:tgtEl>
                                          <p:spTgt spid="2"/>
                                        </p:tgtEl>
                                      </p:cBhvr>
                                      <p:to x="100000" y="90000"/>
                                    </p:animScale>
                                    <p:animScale>
                                      <p:cBhvr>
                                        <p:cTn id="36" dur="166" decel="50000">
                                          <p:stCondLst>
                                            <p:cond delay="1668"/>
                                          </p:stCondLst>
                                        </p:cTn>
                                        <p:tgtEl>
                                          <p:spTgt spid="2"/>
                                        </p:tgtEl>
                                      </p:cBhvr>
                                      <p:to x="100000" y="100000"/>
                                    </p:animScale>
                                    <p:animScale>
                                      <p:cBhvr>
                                        <p:cTn id="37" dur="26">
                                          <p:stCondLst>
                                            <p:cond delay="1808"/>
                                          </p:stCondLst>
                                        </p:cTn>
                                        <p:tgtEl>
                                          <p:spTgt spid="2"/>
                                        </p:tgtEl>
                                      </p:cBhvr>
                                      <p:to x="100000" y="95000"/>
                                    </p:animScale>
                                    <p:animScale>
                                      <p:cBhvr>
                                        <p:cTn id="38" dur="166" decel="50000">
                                          <p:stCondLst>
                                            <p:cond delay="1834"/>
                                          </p:stCondLst>
                                        </p:cTn>
                                        <p:tgtEl>
                                          <p:spTgt spid="2"/>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wipe(down)">
                                      <p:cBhvr>
                                        <p:cTn id="43" dur="580">
                                          <p:stCondLst>
                                            <p:cond delay="0"/>
                                          </p:stCondLst>
                                        </p:cTn>
                                        <p:tgtEl>
                                          <p:spTgt spid="5"/>
                                        </p:tgtEl>
                                      </p:cBhvr>
                                    </p:animEffect>
                                    <p:anim calcmode="lin" valueType="num">
                                      <p:cBhvr>
                                        <p:cTn id="44"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49" dur="26">
                                          <p:stCondLst>
                                            <p:cond delay="650"/>
                                          </p:stCondLst>
                                        </p:cTn>
                                        <p:tgtEl>
                                          <p:spTgt spid="5"/>
                                        </p:tgtEl>
                                      </p:cBhvr>
                                      <p:to x="100000" y="60000"/>
                                    </p:animScale>
                                    <p:animScale>
                                      <p:cBhvr>
                                        <p:cTn id="50" dur="166" decel="50000">
                                          <p:stCondLst>
                                            <p:cond delay="676"/>
                                          </p:stCondLst>
                                        </p:cTn>
                                        <p:tgtEl>
                                          <p:spTgt spid="5"/>
                                        </p:tgtEl>
                                      </p:cBhvr>
                                      <p:to x="100000" y="100000"/>
                                    </p:animScale>
                                    <p:animScale>
                                      <p:cBhvr>
                                        <p:cTn id="51" dur="26">
                                          <p:stCondLst>
                                            <p:cond delay="1312"/>
                                          </p:stCondLst>
                                        </p:cTn>
                                        <p:tgtEl>
                                          <p:spTgt spid="5"/>
                                        </p:tgtEl>
                                      </p:cBhvr>
                                      <p:to x="100000" y="80000"/>
                                    </p:animScale>
                                    <p:animScale>
                                      <p:cBhvr>
                                        <p:cTn id="52" dur="166" decel="50000">
                                          <p:stCondLst>
                                            <p:cond delay="1338"/>
                                          </p:stCondLst>
                                        </p:cTn>
                                        <p:tgtEl>
                                          <p:spTgt spid="5"/>
                                        </p:tgtEl>
                                      </p:cBhvr>
                                      <p:to x="100000" y="100000"/>
                                    </p:animScale>
                                    <p:animScale>
                                      <p:cBhvr>
                                        <p:cTn id="53" dur="26">
                                          <p:stCondLst>
                                            <p:cond delay="1642"/>
                                          </p:stCondLst>
                                        </p:cTn>
                                        <p:tgtEl>
                                          <p:spTgt spid="5"/>
                                        </p:tgtEl>
                                      </p:cBhvr>
                                      <p:to x="100000" y="90000"/>
                                    </p:animScale>
                                    <p:animScale>
                                      <p:cBhvr>
                                        <p:cTn id="54" dur="166" decel="50000">
                                          <p:stCondLst>
                                            <p:cond delay="1668"/>
                                          </p:stCondLst>
                                        </p:cTn>
                                        <p:tgtEl>
                                          <p:spTgt spid="5"/>
                                        </p:tgtEl>
                                      </p:cBhvr>
                                      <p:to x="100000" y="100000"/>
                                    </p:animScale>
                                    <p:animScale>
                                      <p:cBhvr>
                                        <p:cTn id="55" dur="26">
                                          <p:stCondLst>
                                            <p:cond delay="1808"/>
                                          </p:stCondLst>
                                        </p:cTn>
                                        <p:tgtEl>
                                          <p:spTgt spid="5"/>
                                        </p:tgtEl>
                                      </p:cBhvr>
                                      <p:to x="100000" y="95000"/>
                                    </p:animScale>
                                    <p:animScale>
                                      <p:cBhvr>
                                        <p:cTn id="56" dur="166" decel="50000">
                                          <p:stCondLst>
                                            <p:cond delay="1834"/>
                                          </p:stCondLst>
                                        </p:cTn>
                                        <p:tgtEl>
                                          <p:spTgt spid="5"/>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nodeType="clickEffect">
                                  <p:stCondLst>
                                    <p:cond delay="0"/>
                                  </p:stCondLst>
                                  <p:childTnLst>
                                    <p:set>
                                      <p:cBhvr>
                                        <p:cTn id="60" dur="1" fill="hold">
                                          <p:stCondLst>
                                            <p:cond delay="0"/>
                                          </p:stCondLst>
                                        </p:cTn>
                                        <p:tgtEl>
                                          <p:spTgt spid="4"/>
                                        </p:tgtEl>
                                        <p:attrNameLst>
                                          <p:attrName>style.visibility</p:attrName>
                                        </p:attrNameLst>
                                      </p:cBhvr>
                                      <p:to>
                                        <p:strVal val="visible"/>
                                      </p:to>
                                    </p:set>
                                    <p:animEffect transition="in" filter="wipe(down)">
                                      <p:cBhvr>
                                        <p:cTn id="61" dur="580">
                                          <p:stCondLst>
                                            <p:cond delay="0"/>
                                          </p:stCondLst>
                                        </p:cTn>
                                        <p:tgtEl>
                                          <p:spTgt spid="4"/>
                                        </p:tgtEl>
                                      </p:cBhvr>
                                    </p:animEffect>
                                    <p:anim calcmode="lin" valueType="num">
                                      <p:cBhvr>
                                        <p:cTn id="62"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67" dur="26">
                                          <p:stCondLst>
                                            <p:cond delay="650"/>
                                          </p:stCondLst>
                                        </p:cTn>
                                        <p:tgtEl>
                                          <p:spTgt spid="4"/>
                                        </p:tgtEl>
                                      </p:cBhvr>
                                      <p:to x="100000" y="60000"/>
                                    </p:animScale>
                                    <p:animScale>
                                      <p:cBhvr>
                                        <p:cTn id="68" dur="166" decel="50000">
                                          <p:stCondLst>
                                            <p:cond delay="676"/>
                                          </p:stCondLst>
                                        </p:cTn>
                                        <p:tgtEl>
                                          <p:spTgt spid="4"/>
                                        </p:tgtEl>
                                      </p:cBhvr>
                                      <p:to x="100000" y="100000"/>
                                    </p:animScale>
                                    <p:animScale>
                                      <p:cBhvr>
                                        <p:cTn id="69" dur="26">
                                          <p:stCondLst>
                                            <p:cond delay="1312"/>
                                          </p:stCondLst>
                                        </p:cTn>
                                        <p:tgtEl>
                                          <p:spTgt spid="4"/>
                                        </p:tgtEl>
                                      </p:cBhvr>
                                      <p:to x="100000" y="80000"/>
                                    </p:animScale>
                                    <p:animScale>
                                      <p:cBhvr>
                                        <p:cTn id="70" dur="166" decel="50000">
                                          <p:stCondLst>
                                            <p:cond delay="1338"/>
                                          </p:stCondLst>
                                        </p:cTn>
                                        <p:tgtEl>
                                          <p:spTgt spid="4"/>
                                        </p:tgtEl>
                                      </p:cBhvr>
                                      <p:to x="100000" y="100000"/>
                                    </p:animScale>
                                    <p:animScale>
                                      <p:cBhvr>
                                        <p:cTn id="71" dur="26">
                                          <p:stCondLst>
                                            <p:cond delay="1642"/>
                                          </p:stCondLst>
                                        </p:cTn>
                                        <p:tgtEl>
                                          <p:spTgt spid="4"/>
                                        </p:tgtEl>
                                      </p:cBhvr>
                                      <p:to x="100000" y="90000"/>
                                    </p:animScale>
                                    <p:animScale>
                                      <p:cBhvr>
                                        <p:cTn id="72" dur="166" decel="50000">
                                          <p:stCondLst>
                                            <p:cond delay="1668"/>
                                          </p:stCondLst>
                                        </p:cTn>
                                        <p:tgtEl>
                                          <p:spTgt spid="4"/>
                                        </p:tgtEl>
                                      </p:cBhvr>
                                      <p:to x="100000" y="100000"/>
                                    </p:animScale>
                                    <p:animScale>
                                      <p:cBhvr>
                                        <p:cTn id="73" dur="26">
                                          <p:stCondLst>
                                            <p:cond delay="1808"/>
                                          </p:stCondLst>
                                        </p:cTn>
                                        <p:tgtEl>
                                          <p:spTgt spid="4"/>
                                        </p:tgtEl>
                                      </p:cBhvr>
                                      <p:to x="100000" y="95000"/>
                                    </p:animScale>
                                    <p:animScale>
                                      <p:cBhvr>
                                        <p:cTn id="74"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78DBEB9-3B61-49B7-801A-55D8E8C5F6F4}"/>
              </a:ext>
            </a:extLst>
          </p:cNvPr>
          <p:cNvSpPr/>
          <p:nvPr/>
        </p:nvSpPr>
        <p:spPr>
          <a:xfrm>
            <a:off x="3347864" y="188640"/>
            <a:ext cx="4684937" cy="523220"/>
          </a:xfrm>
          <a:prstGeom prst="rect">
            <a:avLst/>
          </a:prstGeom>
        </p:spPr>
        <p:txBody>
          <a:bodyPr wrap="none">
            <a:spAutoFit/>
          </a:bodyPr>
          <a:lstStyle/>
          <a:p>
            <a:r>
              <a:rPr lang="fr-FR" sz="2800" b="1" dirty="0">
                <a:solidFill>
                  <a:srgbClr val="0070C0"/>
                </a:solidFill>
                <a:latin typeface="Calibri" panose="020F0502020204030204" pitchFamily="34" charset="0"/>
                <a:ea typeface="Calibri" panose="020F0502020204030204" pitchFamily="34" charset="0"/>
              </a:rPr>
              <a:t>Sur les traces de Pablo Picasso</a:t>
            </a:r>
            <a:endParaRPr lang="fr-FR" sz="2800" dirty="0">
              <a:solidFill>
                <a:srgbClr val="0070C0"/>
              </a:solidFill>
            </a:endParaRPr>
          </a:p>
        </p:txBody>
      </p:sp>
      <p:sp>
        <p:nvSpPr>
          <p:cNvPr id="3" name="Rectangle 2">
            <a:extLst>
              <a:ext uri="{FF2B5EF4-FFF2-40B4-BE49-F238E27FC236}">
                <a16:creationId xmlns:a16="http://schemas.microsoft.com/office/drawing/2014/main" id="{C6FBE9DA-EBE3-4E9E-96E7-243586B004CC}"/>
              </a:ext>
            </a:extLst>
          </p:cNvPr>
          <p:cNvSpPr/>
          <p:nvPr/>
        </p:nvSpPr>
        <p:spPr>
          <a:xfrm>
            <a:off x="1156889" y="2924944"/>
            <a:ext cx="3631135" cy="3046988"/>
          </a:xfrm>
          <a:prstGeom prst="rect">
            <a:avLst/>
          </a:prstGeom>
          <a:solidFill>
            <a:srgbClr val="FFFFCC"/>
          </a:solidFill>
          <a:ln>
            <a:solidFill>
              <a:srgbClr val="FFC000"/>
            </a:solidFill>
          </a:ln>
        </p:spPr>
        <p:txBody>
          <a:bodyPr wrap="square">
            <a:spAutoFit/>
          </a:bodyPr>
          <a:lstStyle/>
          <a:p>
            <a:r>
              <a:rPr lang="fr-FR" sz="1200" dirty="0"/>
              <a:t>Nous avons travaillé avec la maîtresse en graphisme sur les boucles. Afin que nous nous rendions compte que dans notre quotidien nous pouvions les retrouver, nous avons d’abord cherché où nous pouvions les voir. Ensuite, nous nous sommes intéressés à leur place dans l’art. </a:t>
            </a:r>
          </a:p>
          <a:p>
            <a:r>
              <a:rPr lang="fr-FR" sz="1200" dirty="0"/>
              <a:t>         C’est ainsi que nous avons découvert ce peintre espagnol. Nous avons appris qu’il est décédé (1973 en France). </a:t>
            </a:r>
          </a:p>
          <a:p>
            <a:r>
              <a:rPr lang="fr-FR" sz="1200" dirty="0"/>
              <a:t>         Nous avons découvert qu’il a passé l’essentiel de sa vie en France et qu’il a utilisé des supports variés pour son travail.</a:t>
            </a:r>
          </a:p>
          <a:p>
            <a:r>
              <a:rPr lang="fr-FR" sz="1200" dirty="0"/>
              <a:t>          Enfin, la maîtresse  nous a présenté quelques uns de ses dessins (Arlequin, Arlequin guitare, Le chien)</a:t>
            </a:r>
          </a:p>
          <a:p>
            <a:r>
              <a:rPr lang="fr-FR" sz="1200" dirty="0"/>
              <a:t>          Nous nous sommes inspirés de son travail pour  réaliser notre propre production autour des boucles.</a:t>
            </a:r>
          </a:p>
        </p:txBody>
      </p:sp>
      <p:sp>
        <p:nvSpPr>
          <p:cNvPr id="4" name="Rectangle 3">
            <a:extLst>
              <a:ext uri="{FF2B5EF4-FFF2-40B4-BE49-F238E27FC236}">
                <a16:creationId xmlns:a16="http://schemas.microsoft.com/office/drawing/2014/main" id="{7B46647B-3581-4204-92D3-C0DABAAF35A5}"/>
              </a:ext>
            </a:extLst>
          </p:cNvPr>
          <p:cNvSpPr/>
          <p:nvPr/>
        </p:nvSpPr>
        <p:spPr>
          <a:xfrm>
            <a:off x="1156888" y="1407685"/>
            <a:ext cx="3631136" cy="1334083"/>
          </a:xfrm>
          <a:prstGeom prst="rect">
            <a:avLst/>
          </a:prstGeom>
          <a:solidFill>
            <a:srgbClr val="FFFFCC"/>
          </a:solidFill>
        </p:spPr>
        <p:style>
          <a:lnRef idx="2">
            <a:schemeClr val="accent2"/>
          </a:lnRef>
          <a:fillRef idx="1">
            <a:schemeClr val="lt1"/>
          </a:fillRef>
          <a:effectRef idx="0">
            <a:schemeClr val="accent2"/>
          </a:effectRef>
          <a:fontRef idx="minor">
            <a:schemeClr val="dk1"/>
          </a:fontRef>
        </p:style>
        <p:txBody>
          <a:bodyPr wrap="square">
            <a:spAutoFit/>
          </a:bodyPr>
          <a:lstStyle/>
          <a:p>
            <a:pPr>
              <a:lnSpc>
                <a:spcPct val="107000"/>
              </a:lnSpc>
              <a:spcAft>
                <a:spcPts val="800"/>
              </a:spcAft>
            </a:pPr>
            <a:r>
              <a:rPr lang="fr-FR" sz="2000" b="1" dirty="0">
                <a:latin typeface="Calibri" panose="020F0502020204030204" pitchFamily="34" charset="0"/>
                <a:ea typeface="Calibri" panose="020F0502020204030204" pitchFamily="34" charset="0"/>
                <a:cs typeface="Calibri" panose="020F0502020204030204" pitchFamily="34" charset="0"/>
              </a:rPr>
              <a:t>Carte d’identité </a:t>
            </a:r>
            <a:endParaRPr lang="fr-F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400" dirty="0">
                <a:latin typeface="Lucida Calligraphy" panose="03010101010101010101" pitchFamily="66" charset="0"/>
                <a:ea typeface="Calibri" panose="020F0502020204030204" pitchFamily="34" charset="0"/>
                <a:cs typeface="Calibri" panose="020F0502020204030204" pitchFamily="34" charset="0"/>
              </a:rPr>
              <a:t>Artiste : l’artiste (peintre, sculpteur, dessinateur, graveur) Pablo Picasso</a:t>
            </a:r>
            <a:endParaRPr lang="fr-FR" sz="1100" dirty="0">
              <a:latin typeface="Calibri" panose="020F0502020204030204" pitchFamily="34" charset="0"/>
              <a:ea typeface="Calibri" panose="020F0502020204030204" pitchFamily="34" charset="0"/>
              <a:cs typeface="Times New Roman" panose="02020603050405020304" pitchFamily="18" charset="0"/>
            </a:endParaRPr>
          </a:p>
          <a:p>
            <a:r>
              <a:rPr lang="fr-FR" sz="1400" dirty="0">
                <a:latin typeface="Lucida Calligraphy" panose="03010101010101010101" pitchFamily="66" charset="0"/>
                <a:ea typeface="Calibri" panose="020F0502020204030204" pitchFamily="34" charset="0"/>
                <a:cs typeface="Calibri" panose="020F0502020204030204" pitchFamily="34" charset="0"/>
              </a:rPr>
              <a:t>Genre : dessin </a:t>
            </a:r>
            <a:endParaRPr lang="fr-FR" dirty="0"/>
          </a:p>
        </p:txBody>
      </p:sp>
      <p:pic>
        <p:nvPicPr>
          <p:cNvPr id="5" name="Image 4" descr="C:\Users\ADJ_C7\Documents\03_dsden\16_myriam\logo_arts_visuel.jpg">
            <a:extLst>
              <a:ext uri="{FF2B5EF4-FFF2-40B4-BE49-F238E27FC236}">
                <a16:creationId xmlns:a16="http://schemas.microsoft.com/office/drawing/2014/main" id="{52A2FA24-119B-40AD-A862-ABC22AC9ABB6}"/>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403648" y="105160"/>
            <a:ext cx="827782" cy="971798"/>
          </a:xfrm>
          <a:prstGeom prst="rect">
            <a:avLst/>
          </a:prstGeom>
          <a:noFill/>
          <a:ln>
            <a:noFill/>
          </a:ln>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908944"/>
            <a:ext cx="1665933" cy="19897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8264" y="1076958"/>
            <a:ext cx="1896029" cy="228003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3077" name="Picture 5" descr="sans-titr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24515" y="3573016"/>
            <a:ext cx="1658381" cy="292494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pic>
        <p:nvPicPr>
          <p:cNvPr id="3078" name="Picture 6" descr="chein"/>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86987" y="3538355"/>
            <a:ext cx="2061278" cy="18348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Tree>
    <p:extLst>
      <p:ext uri="{BB962C8B-B14F-4D97-AF65-F5344CB8AC3E}">
        <p14:creationId xmlns:p14="http://schemas.microsoft.com/office/powerpoint/2010/main" val="1590732525"/>
      </p:ext>
    </p:extLst>
  </p:cSld>
  <p:clrMapOvr>
    <a:masterClrMapping/>
  </p:clrMapOvr>
  <p:transition advTm="9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1000"/>
                                        <p:tgtEl>
                                          <p:spTgt spid="2">
                                            <p:txEl>
                                              <p:pRg st="0" end="0"/>
                                            </p:txEl>
                                          </p:spTgt>
                                        </p:tgtEl>
                                      </p:cBhvr>
                                    </p:animEffect>
                                    <p:anim calcmode="lin" valueType="num">
                                      <p:cBhvr>
                                        <p:cTn id="13"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xit" presetSubtype="4" fill="hold" grpId="1" nodeType="clickEffect">
                                  <p:stCondLst>
                                    <p:cond delay="0"/>
                                  </p:stCondLst>
                                  <p:childTnLst>
                                    <p:animEffect transition="out" filter="wipe(down)">
                                      <p:cBhvr>
                                        <p:cTn id="18" dur="500"/>
                                        <p:tgtEl>
                                          <p:spTgt spid="2">
                                            <p:txEl>
                                              <p:pRg st="0" end="0"/>
                                            </p:txEl>
                                          </p:spTgt>
                                        </p:tgtEl>
                                      </p:cBhvr>
                                    </p:animEffect>
                                    <p:set>
                                      <p:cBhvr>
                                        <p:cTn id="19" dur="1" fill="hold">
                                          <p:stCondLst>
                                            <p:cond delay="499"/>
                                          </p:stCondLst>
                                        </p:cTn>
                                        <p:tgtEl>
                                          <p:spTgt spid="2">
                                            <p:txEl>
                                              <p:pRg st="0" end="0"/>
                                            </p:txEl>
                                          </p:spTgt>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bg/>
                                          </p:spTgt>
                                        </p:tgtEl>
                                        <p:attrNameLst>
                                          <p:attrName>style.visibility</p:attrName>
                                        </p:attrNameLst>
                                      </p:cBhvr>
                                      <p:to>
                                        <p:strVal val="visible"/>
                                      </p:to>
                                    </p:set>
                                    <p:animEffect transition="in" filter="fade">
                                      <p:cBhvr>
                                        <p:cTn id="29" dur="500"/>
                                        <p:tgtEl>
                                          <p:spTgt spid="3">
                                            <p:bg/>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
                                            <p:txEl>
                                              <p:pRg st="0" end="0"/>
                                            </p:txEl>
                                          </p:spTgt>
                                        </p:tgtEl>
                                        <p:attrNameLst>
                                          <p:attrName>style.visibility</p:attrName>
                                        </p:attrNameLst>
                                      </p:cBhvr>
                                      <p:to>
                                        <p:strVal val="visible"/>
                                      </p:to>
                                    </p:set>
                                    <p:animEffect transition="in" filter="fade">
                                      <p:cBhvr>
                                        <p:cTn id="34" dur="500"/>
                                        <p:tgtEl>
                                          <p:spTgt spid="3">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
                                            <p:txEl>
                                              <p:pRg st="1" end="1"/>
                                            </p:txEl>
                                          </p:spTgt>
                                        </p:tgtEl>
                                        <p:attrNameLst>
                                          <p:attrName>style.visibility</p:attrName>
                                        </p:attrNameLst>
                                      </p:cBhvr>
                                      <p:to>
                                        <p:strVal val="visible"/>
                                      </p:to>
                                    </p:set>
                                    <p:animEffect transition="in" filter="fade">
                                      <p:cBhvr>
                                        <p:cTn id="39" dur="500"/>
                                        <p:tgtEl>
                                          <p:spTgt spid="3">
                                            <p:txEl>
                                              <p:pRg st="1" end="1"/>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3">
                                            <p:txEl>
                                              <p:pRg st="2" end="2"/>
                                            </p:txEl>
                                          </p:spTgt>
                                        </p:tgtEl>
                                        <p:attrNameLst>
                                          <p:attrName>style.visibility</p:attrName>
                                        </p:attrNameLst>
                                      </p:cBhvr>
                                      <p:to>
                                        <p:strVal val="visible"/>
                                      </p:to>
                                    </p:set>
                                    <p:animEffect transition="in" filter="fade">
                                      <p:cBhvr>
                                        <p:cTn id="44" dur="500"/>
                                        <p:tgtEl>
                                          <p:spTgt spid="3">
                                            <p:txEl>
                                              <p:pRg st="2" end="2"/>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
                                            <p:txEl>
                                              <p:pRg st="3" end="3"/>
                                            </p:txEl>
                                          </p:spTgt>
                                        </p:tgtEl>
                                        <p:attrNameLst>
                                          <p:attrName>style.visibility</p:attrName>
                                        </p:attrNameLst>
                                      </p:cBhvr>
                                      <p:to>
                                        <p:strVal val="visible"/>
                                      </p:to>
                                    </p:set>
                                    <p:animEffect transition="in" filter="fade">
                                      <p:cBhvr>
                                        <p:cTn id="49" dur="500"/>
                                        <p:tgtEl>
                                          <p:spTgt spid="3">
                                            <p:txEl>
                                              <p:pRg st="3" end="3"/>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3">
                                            <p:txEl>
                                              <p:pRg st="4" end="4"/>
                                            </p:txEl>
                                          </p:spTgt>
                                        </p:tgtEl>
                                        <p:attrNameLst>
                                          <p:attrName>style.visibility</p:attrName>
                                        </p:attrNameLst>
                                      </p:cBhvr>
                                      <p:to>
                                        <p:strVal val="visible"/>
                                      </p:to>
                                    </p:set>
                                    <p:animEffect transition="in" filter="fade">
                                      <p:cBhvr>
                                        <p:cTn id="54" dur="500"/>
                                        <p:tgtEl>
                                          <p:spTgt spid="3">
                                            <p:txEl>
                                              <p:pRg st="4" end="4"/>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21" presetClass="entr" presetSubtype="1" fill="hold" nodeType="clickEffect">
                                  <p:stCondLst>
                                    <p:cond delay="0"/>
                                  </p:stCondLst>
                                  <p:childTnLst>
                                    <p:set>
                                      <p:cBhvr>
                                        <p:cTn id="58" dur="1" fill="hold">
                                          <p:stCondLst>
                                            <p:cond delay="0"/>
                                          </p:stCondLst>
                                        </p:cTn>
                                        <p:tgtEl>
                                          <p:spTgt spid="3075"/>
                                        </p:tgtEl>
                                        <p:attrNameLst>
                                          <p:attrName>style.visibility</p:attrName>
                                        </p:attrNameLst>
                                      </p:cBhvr>
                                      <p:to>
                                        <p:strVal val="visible"/>
                                      </p:to>
                                    </p:set>
                                    <p:animEffect transition="in" filter="wheel(1)">
                                      <p:cBhvr>
                                        <p:cTn id="59" dur="2000"/>
                                        <p:tgtEl>
                                          <p:spTgt spid="3075"/>
                                        </p:tgtEl>
                                      </p:cBhvr>
                                    </p:animEffect>
                                  </p:childTnLst>
                                </p:cTn>
                              </p:par>
                            </p:childTnLst>
                          </p:cTn>
                        </p:par>
                      </p:childTnLst>
                    </p:cTn>
                  </p:par>
                  <p:par>
                    <p:cTn id="60" fill="hold">
                      <p:stCondLst>
                        <p:cond delay="indefinite"/>
                      </p:stCondLst>
                      <p:childTnLst>
                        <p:par>
                          <p:cTn id="61" fill="hold">
                            <p:stCondLst>
                              <p:cond delay="0"/>
                            </p:stCondLst>
                            <p:childTnLst>
                              <p:par>
                                <p:cTn id="62" presetID="26" presetClass="entr" presetSubtype="0" fill="hold" nodeType="clickEffect">
                                  <p:stCondLst>
                                    <p:cond delay="0"/>
                                  </p:stCondLst>
                                  <p:childTnLst>
                                    <p:set>
                                      <p:cBhvr>
                                        <p:cTn id="63" dur="1" fill="hold">
                                          <p:stCondLst>
                                            <p:cond delay="0"/>
                                          </p:stCondLst>
                                        </p:cTn>
                                        <p:tgtEl>
                                          <p:spTgt spid="3078"/>
                                        </p:tgtEl>
                                        <p:attrNameLst>
                                          <p:attrName>style.visibility</p:attrName>
                                        </p:attrNameLst>
                                      </p:cBhvr>
                                      <p:to>
                                        <p:strVal val="visible"/>
                                      </p:to>
                                    </p:set>
                                    <p:animEffect transition="in" filter="wipe(down)">
                                      <p:cBhvr>
                                        <p:cTn id="64" dur="580">
                                          <p:stCondLst>
                                            <p:cond delay="0"/>
                                          </p:stCondLst>
                                        </p:cTn>
                                        <p:tgtEl>
                                          <p:spTgt spid="3078"/>
                                        </p:tgtEl>
                                      </p:cBhvr>
                                    </p:animEffect>
                                    <p:anim calcmode="lin" valueType="num">
                                      <p:cBhvr>
                                        <p:cTn id="65" dur="1822" tmFilter="0,0; 0.14,0.36; 0.43,0.73; 0.71,0.91; 1.0,1.0">
                                          <p:stCondLst>
                                            <p:cond delay="0"/>
                                          </p:stCondLst>
                                        </p:cTn>
                                        <p:tgtEl>
                                          <p:spTgt spid="3078"/>
                                        </p:tgtEl>
                                        <p:attrNameLst>
                                          <p:attrName>ppt_x</p:attrName>
                                        </p:attrNameLst>
                                      </p:cBhvr>
                                      <p:tavLst>
                                        <p:tav tm="0">
                                          <p:val>
                                            <p:strVal val="#ppt_x-0.25"/>
                                          </p:val>
                                        </p:tav>
                                        <p:tav tm="100000">
                                          <p:val>
                                            <p:strVal val="#ppt_x"/>
                                          </p:val>
                                        </p:tav>
                                      </p:tavLst>
                                    </p:anim>
                                    <p:anim calcmode="lin" valueType="num">
                                      <p:cBhvr>
                                        <p:cTn id="66" dur="664" tmFilter="0.0,0.0; 0.25,0.07; 0.50,0.2; 0.75,0.467; 1.0,1.0">
                                          <p:stCondLst>
                                            <p:cond delay="0"/>
                                          </p:stCondLst>
                                        </p:cTn>
                                        <p:tgtEl>
                                          <p:spTgt spid="3078"/>
                                        </p:tgtEl>
                                        <p:attrNameLst>
                                          <p:attrName>ppt_y</p:attrName>
                                        </p:attrNameLst>
                                      </p:cBhvr>
                                      <p:tavLst>
                                        <p:tav tm="0" fmla="#ppt_y-sin(pi*$)/3">
                                          <p:val>
                                            <p:fltVal val="0.5"/>
                                          </p:val>
                                        </p:tav>
                                        <p:tav tm="100000">
                                          <p:val>
                                            <p:fltVal val="1"/>
                                          </p:val>
                                        </p:tav>
                                      </p:tavLst>
                                    </p:anim>
                                    <p:anim calcmode="lin" valueType="num">
                                      <p:cBhvr>
                                        <p:cTn id="67" dur="664" tmFilter="0, 0; 0.125,0.2665; 0.25,0.4; 0.375,0.465; 0.5,0.5;  0.625,0.535; 0.75,0.6; 0.875,0.7335; 1,1">
                                          <p:stCondLst>
                                            <p:cond delay="664"/>
                                          </p:stCondLst>
                                        </p:cTn>
                                        <p:tgtEl>
                                          <p:spTgt spid="3078"/>
                                        </p:tgtEl>
                                        <p:attrNameLst>
                                          <p:attrName>ppt_y</p:attrName>
                                        </p:attrNameLst>
                                      </p:cBhvr>
                                      <p:tavLst>
                                        <p:tav tm="0" fmla="#ppt_y-sin(pi*$)/9">
                                          <p:val>
                                            <p:fltVal val="0"/>
                                          </p:val>
                                        </p:tav>
                                        <p:tav tm="100000">
                                          <p:val>
                                            <p:fltVal val="1"/>
                                          </p:val>
                                        </p:tav>
                                      </p:tavLst>
                                    </p:anim>
                                    <p:anim calcmode="lin" valueType="num">
                                      <p:cBhvr>
                                        <p:cTn id="68" dur="332" tmFilter="0, 0; 0.125,0.2665; 0.25,0.4; 0.375,0.465; 0.5,0.5;  0.625,0.535; 0.75,0.6; 0.875,0.7335; 1,1">
                                          <p:stCondLst>
                                            <p:cond delay="1324"/>
                                          </p:stCondLst>
                                        </p:cTn>
                                        <p:tgtEl>
                                          <p:spTgt spid="3078"/>
                                        </p:tgtEl>
                                        <p:attrNameLst>
                                          <p:attrName>ppt_y</p:attrName>
                                        </p:attrNameLst>
                                      </p:cBhvr>
                                      <p:tavLst>
                                        <p:tav tm="0" fmla="#ppt_y-sin(pi*$)/27">
                                          <p:val>
                                            <p:fltVal val="0"/>
                                          </p:val>
                                        </p:tav>
                                        <p:tav tm="100000">
                                          <p:val>
                                            <p:fltVal val="1"/>
                                          </p:val>
                                        </p:tav>
                                      </p:tavLst>
                                    </p:anim>
                                    <p:anim calcmode="lin" valueType="num">
                                      <p:cBhvr>
                                        <p:cTn id="69" dur="164" tmFilter="0, 0; 0.125,0.2665; 0.25,0.4; 0.375,0.465; 0.5,0.5;  0.625,0.535; 0.75,0.6; 0.875,0.7335; 1,1">
                                          <p:stCondLst>
                                            <p:cond delay="1656"/>
                                          </p:stCondLst>
                                        </p:cTn>
                                        <p:tgtEl>
                                          <p:spTgt spid="3078"/>
                                        </p:tgtEl>
                                        <p:attrNameLst>
                                          <p:attrName>ppt_y</p:attrName>
                                        </p:attrNameLst>
                                      </p:cBhvr>
                                      <p:tavLst>
                                        <p:tav tm="0" fmla="#ppt_y-sin(pi*$)/81">
                                          <p:val>
                                            <p:fltVal val="0"/>
                                          </p:val>
                                        </p:tav>
                                        <p:tav tm="100000">
                                          <p:val>
                                            <p:fltVal val="1"/>
                                          </p:val>
                                        </p:tav>
                                      </p:tavLst>
                                    </p:anim>
                                    <p:animScale>
                                      <p:cBhvr>
                                        <p:cTn id="70" dur="26">
                                          <p:stCondLst>
                                            <p:cond delay="650"/>
                                          </p:stCondLst>
                                        </p:cTn>
                                        <p:tgtEl>
                                          <p:spTgt spid="3078"/>
                                        </p:tgtEl>
                                      </p:cBhvr>
                                      <p:to x="100000" y="60000"/>
                                    </p:animScale>
                                    <p:animScale>
                                      <p:cBhvr>
                                        <p:cTn id="71" dur="166" decel="50000">
                                          <p:stCondLst>
                                            <p:cond delay="676"/>
                                          </p:stCondLst>
                                        </p:cTn>
                                        <p:tgtEl>
                                          <p:spTgt spid="3078"/>
                                        </p:tgtEl>
                                      </p:cBhvr>
                                      <p:to x="100000" y="100000"/>
                                    </p:animScale>
                                    <p:animScale>
                                      <p:cBhvr>
                                        <p:cTn id="72" dur="26">
                                          <p:stCondLst>
                                            <p:cond delay="1312"/>
                                          </p:stCondLst>
                                        </p:cTn>
                                        <p:tgtEl>
                                          <p:spTgt spid="3078"/>
                                        </p:tgtEl>
                                      </p:cBhvr>
                                      <p:to x="100000" y="80000"/>
                                    </p:animScale>
                                    <p:animScale>
                                      <p:cBhvr>
                                        <p:cTn id="73" dur="166" decel="50000">
                                          <p:stCondLst>
                                            <p:cond delay="1338"/>
                                          </p:stCondLst>
                                        </p:cTn>
                                        <p:tgtEl>
                                          <p:spTgt spid="3078"/>
                                        </p:tgtEl>
                                      </p:cBhvr>
                                      <p:to x="100000" y="100000"/>
                                    </p:animScale>
                                    <p:animScale>
                                      <p:cBhvr>
                                        <p:cTn id="74" dur="26">
                                          <p:stCondLst>
                                            <p:cond delay="1642"/>
                                          </p:stCondLst>
                                        </p:cTn>
                                        <p:tgtEl>
                                          <p:spTgt spid="3078"/>
                                        </p:tgtEl>
                                      </p:cBhvr>
                                      <p:to x="100000" y="90000"/>
                                    </p:animScale>
                                    <p:animScale>
                                      <p:cBhvr>
                                        <p:cTn id="75" dur="166" decel="50000">
                                          <p:stCondLst>
                                            <p:cond delay="1668"/>
                                          </p:stCondLst>
                                        </p:cTn>
                                        <p:tgtEl>
                                          <p:spTgt spid="3078"/>
                                        </p:tgtEl>
                                      </p:cBhvr>
                                      <p:to x="100000" y="100000"/>
                                    </p:animScale>
                                    <p:animScale>
                                      <p:cBhvr>
                                        <p:cTn id="76" dur="26">
                                          <p:stCondLst>
                                            <p:cond delay="1808"/>
                                          </p:stCondLst>
                                        </p:cTn>
                                        <p:tgtEl>
                                          <p:spTgt spid="3078"/>
                                        </p:tgtEl>
                                      </p:cBhvr>
                                      <p:to x="100000" y="95000"/>
                                    </p:animScale>
                                    <p:animScale>
                                      <p:cBhvr>
                                        <p:cTn id="77" dur="166" decel="50000">
                                          <p:stCondLst>
                                            <p:cond delay="1834"/>
                                          </p:stCondLst>
                                        </p:cTn>
                                        <p:tgtEl>
                                          <p:spTgt spid="3078"/>
                                        </p:tgtEl>
                                      </p:cBhvr>
                                      <p:to x="100000" y="100000"/>
                                    </p:animScale>
                                  </p:childTnLst>
                                </p:cTn>
                              </p:par>
                            </p:childTnLst>
                          </p:cTn>
                        </p:par>
                      </p:childTnLst>
                    </p:cTn>
                  </p:par>
                  <p:par>
                    <p:cTn id="78" fill="hold">
                      <p:stCondLst>
                        <p:cond delay="indefinite"/>
                      </p:stCondLst>
                      <p:childTnLst>
                        <p:par>
                          <p:cTn id="79" fill="hold">
                            <p:stCondLst>
                              <p:cond delay="0"/>
                            </p:stCondLst>
                            <p:childTnLst>
                              <p:par>
                                <p:cTn id="80" presetID="26" presetClass="entr" presetSubtype="0" fill="hold" nodeType="clickEffect">
                                  <p:stCondLst>
                                    <p:cond delay="0"/>
                                  </p:stCondLst>
                                  <p:childTnLst>
                                    <p:set>
                                      <p:cBhvr>
                                        <p:cTn id="81" dur="1" fill="hold">
                                          <p:stCondLst>
                                            <p:cond delay="0"/>
                                          </p:stCondLst>
                                        </p:cTn>
                                        <p:tgtEl>
                                          <p:spTgt spid="3076"/>
                                        </p:tgtEl>
                                        <p:attrNameLst>
                                          <p:attrName>style.visibility</p:attrName>
                                        </p:attrNameLst>
                                      </p:cBhvr>
                                      <p:to>
                                        <p:strVal val="visible"/>
                                      </p:to>
                                    </p:set>
                                    <p:animEffect transition="in" filter="wipe(down)">
                                      <p:cBhvr>
                                        <p:cTn id="82" dur="580">
                                          <p:stCondLst>
                                            <p:cond delay="0"/>
                                          </p:stCondLst>
                                        </p:cTn>
                                        <p:tgtEl>
                                          <p:spTgt spid="3076"/>
                                        </p:tgtEl>
                                      </p:cBhvr>
                                    </p:animEffect>
                                    <p:anim calcmode="lin" valueType="num">
                                      <p:cBhvr>
                                        <p:cTn id="83" dur="1822" tmFilter="0,0; 0.14,0.36; 0.43,0.73; 0.71,0.91; 1.0,1.0">
                                          <p:stCondLst>
                                            <p:cond delay="0"/>
                                          </p:stCondLst>
                                        </p:cTn>
                                        <p:tgtEl>
                                          <p:spTgt spid="3076"/>
                                        </p:tgtEl>
                                        <p:attrNameLst>
                                          <p:attrName>ppt_x</p:attrName>
                                        </p:attrNameLst>
                                      </p:cBhvr>
                                      <p:tavLst>
                                        <p:tav tm="0">
                                          <p:val>
                                            <p:strVal val="#ppt_x-0.25"/>
                                          </p:val>
                                        </p:tav>
                                        <p:tav tm="100000">
                                          <p:val>
                                            <p:strVal val="#ppt_x"/>
                                          </p:val>
                                        </p:tav>
                                      </p:tavLst>
                                    </p:anim>
                                    <p:anim calcmode="lin" valueType="num">
                                      <p:cBhvr>
                                        <p:cTn id="84" dur="664" tmFilter="0.0,0.0; 0.25,0.07; 0.50,0.2; 0.75,0.467; 1.0,1.0">
                                          <p:stCondLst>
                                            <p:cond delay="0"/>
                                          </p:stCondLst>
                                        </p:cTn>
                                        <p:tgtEl>
                                          <p:spTgt spid="3076"/>
                                        </p:tgtEl>
                                        <p:attrNameLst>
                                          <p:attrName>ppt_y</p:attrName>
                                        </p:attrNameLst>
                                      </p:cBhvr>
                                      <p:tavLst>
                                        <p:tav tm="0" fmla="#ppt_y-sin(pi*$)/3">
                                          <p:val>
                                            <p:fltVal val="0.5"/>
                                          </p:val>
                                        </p:tav>
                                        <p:tav tm="100000">
                                          <p:val>
                                            <p:fltVal val="1"/>
                                          </p:val>
                                        </p:tav>
                                      </p:tavLst>
                                    </p:anim>
                                    <p:anim calcmode="lin" valueType="num">
                                      <p:cBhvr>
                                        <p:cTn id="85" dur="664" tmFilter="0, 0; 0.125,0.2665; 0.25,0.4; 0.375,0.465; 0.5,0.5;  0.625,0.535; 0.75,0.6; 0.875,0.7335; 1,1">
                                          <p:stCondLst>
                                            <p:cond delay="664"/>
                                          </p:stCondLst>
                                        </p:cTn>
                                        <p:tgtEl>
                                          <p:spTgt spid="3076"/>
                                        </p:tgtEl>
                                        <p:attrNameLst>
                                          <p:attrName>ppt_y</p:attrName>
                                        </p:attrNameLst>
                                      </p:cBhvr>
                                      <p:tavLst>
                                        <p:tav tm="0" fmla="#ppt_y-sin(pi*$)/9">
                                          <p:val>
                                            <p:fltVal val="0"/>
                                          </p:val>
                                        </p:tav>
                                        <p:tav tm="100000">
                                          <p:val>
                                            <p:fltVal val="1"/>
                                          </p:val>
                                        </p:tav>
                                      </p:tavLst>
                                    </p:anim>
                                    <p:anim calcmode="lin" valueType="num">
                                      <p:cBhvr>
                                        <p:cTn id="86" dur="332" tmFilter="0, 0; 0.125,0.2665; 0.25,0.4; 0.375,0.465; 0.5,0.5;  0.625,0.535; 0.75,0.6; 0.875,0.7335; 1,1">
                                          <p:stCondLst>
                                            <p:cond delay="1324"/>
                                          </p:stCondLst>
                                        </p:cTn>
                                        <p:tgtEl>
                                          <p:spTgt spid="3076"/>
                                        </p:tgtEl>
                                        <p:attrNameLst>
                                          <p:attrName>ppt_y</p:attrName>
                                        </p:attrNameLst>
                                      </p:cBhvr>
                                      <p:tavLst>
                                        <p:tav tm="0" fmla="#ppt_y-sin(pi*$)/27">
                                          <p:val>
                                            <p:fltVal val="0"/>
                                          </p:val>
                                        </p:tav>
                                        <p:tav tm="100000">
                                          <p:val>
                                            <p:fltVal val="1"/>
                                          </p:val>
                                        </p:tav>
                                      </p:tavLst>
                                    </p:anim>
                                    <p:anim calcmode="lin" valueType="num">
                                      <p:cBhvr>
                                        <p:cTn id="87" dur="164" tmFilter="0, 0; 0.125,0.2665; 0.25,0.4; 0.375,0.465; 0.5,0.5;  0.625,0.535; 0.75,0.6; 0.875,0.7335; 1,1">
                                          <p:stCondLst>
                                            <p:cond delay="1656"/>
                                          </p:stCondLst>
                                        </p:cTn>
                                        <p:tgtEl>
                                          <p:spTgt spid="3076"/>
                                        </p:tgtEl>
                                        <p:attrNameLst>
                                          <p:attrName>ppt_y</p:attrName>
                                        </p:attrNameLst>
                                      </p:cBhvr>
                                      <p:tavLst>
                                        <p:tav tm="0" fmla="#ppt_y-sin(pi*$)/81">
                                          <p:val>
                                            <p:fltVal val="0"/>
                                          </p:val>
                                        </p:tav>
                                        <p:tav tm="100000">
                                          <p:val>
                                            <p:fltVal val="1"/>
                                          </p:val>
                                        </p:tav>
                                      </p:tavLst>
                                    </p:anim>
                                    <p:animScale>
                                      <p:cBhvr>
                                        <p:cTn id="88" dur="26">
                                          <p:stCondLst>
                                            <p:cond delay="650"/>
                                          </p:stCondLst>
                                        </p:cTn>
                                        <p:tgtEl>
                                          <p:spTgt spid="3076"/>
                                        </p:tgtEl>
                                      </p:cBhvr>
                                      <p:to x="100000" y="60000"/>
                                    </p:animScale>
                                    <p:animScale>
                                      <p:cBhvr>
                                        <p:cTn id="89" dur="166" decel="50000">
                                          <p:stCondLst>
                                            <p:cond delay="676"/>
                                          </p:stCondLst>
                                        </p:cTn>
                                        <p:tgtEl>
                                          <p:spTgt spid="3076"/>
                                        </p:tgtEl>
                                      </p:cBhvr>
                                      <p:to x="100000" y="100000"/>
                                    </p:animScale>
                                    <p:animScale>
                                      <p:cBhvr>
                                        <p:cTn id="90" dur="26">
                                          <p:stCondLst>
                                            <p:cond delay="1312"/>
                                          </p:stCondLst>
                                        </p:cTn>
                                        <p:tgtEl>
                                          <p:spTgt spid="3076"/>
                                        </p:tgtEl>
                                      </p:cBhvr>
                                      <p:to x="100000" y="80000"/>
                                    </p:animScale>
                                    <p:animScale>
                                      <p:cBhvr>
                                        <p:cTn id="91" dur="166" decel="50000">
                                          <p:stCondLst>
                                            <p:cond delay="1338"/>
                                          </p:stCondLst>
                                        </p:cTn>
                                        <p:tgtEl>
                                          <p:spTgt spid="3076"/>
                                        </p:tgtEl>
                                      </p:cBhvr>
                                      <p:to x="100000" y="100000"/>
                                    </p:animScale>
                                    <p:animScale>
                                      <p:cBhvr>
                                        <p:cTn id="92" dur="26">
                                          <p:stCondLst>
                                            <p:cond delay="1642"/>
                                          </p:stCondLst>
                                        </p:cTn>
                                        <p:tgtEl>
                                          <p:spTgt spid="3076"/>
                                        </p:tgtEl>
                                      </p:cBhvr>
                                      <p:to x="100000" y="90000"/>
                                    </p:animScale>
                                    <p:animScale>
                                      <p:cBhvr>
                                        <p:cTn id="93" dur="166" decel="50000">
                                          <p:stCondLst>
                                            <p:cond delay="1668"/>
                                          </p:stCondLst>
                                        </p:cTn>
                                        <p:tgtEl>
                                          <p:spTgt spid="3076"/>
                                        </p:tgtEl>
                                      </p:cBhvr>
                                      <p:to x="100000" y="100000"/>
                                    </p:animScale>
                                    <p:animScale>
                                      <p:cBhvr>
                                        <p:cTn id="94" dur="26">
                                          <p:stCondLst>
                                            <p:cond delay="1808"/>
                                          </p:stCondLst>
                                        </p:cTn>
                                        <p:tgtEl>
                                          <p:spTgt spid="3076"/>
                                        </p:tgtEl>
                                      </p:cBhvr>
                                      <p:to x="100000" y="95000"/>
                                    </p:animScale>
                                    <p:animScale>
                                      <p:cBhvr>
                                        <p:cTn id="95" dur="166" decel="50000">
                                          <p:stCondLst>
                                            <p:cond delay="1834"/>
                                          </p:stCondLst>
                                        </p:cTn>
                                        <p:tgtEl>
                                          <p:spTgt spid="3076"/>
                                        </p:tgtEl>
                                      </p:cBhvr>
                                      <p:to x="100000" y="100000"/>
                                    </p:animScale>
                                  </p:childTnLst>
                                </p:cTn>
                              </p:par>
                            </p:childTnLst>
                          </p:cTn>
                        </p:par>
                      </p:childTnLst>
                    </p:cTn>
                  </p:par>
                  <p:par>
                    <p:cTn id="96" fill="hold">
                      <p:stCondLst>
                        <p:cond delay="indefinite"/>
                      </p:stCondLst>
                      <p:childTnLst>
                        <p:par>
                          <p:cTn id="97" fill="hold">
                            <p:stCondLst>
                              <p:cond delay="0"/>
                            </p:stCondLst>
                            <p:childTnLst>
                              <p:par>
                                <p:cTn id="98" presetID="26" presetClass="entr" presetSubtype="0" fill="hold" nodeType="clickEffect">
                                  <p:stCondLst>
                                    <p:cond delay="0"/>
                                  </p:stCondLst>
                                  <p:childTnLst>
                                    <p:set>
                                      <p:cBhvr>
                                        <p:cTn id="99" dur="1" fill="hold">
                                          <p:stCondLst>
                                            <p:cond delay="0"/>
                                          </p:stCondLst>
                                        </p:cTn>
                                        <p:tgtEl>
                                          <p:spTgt spid="3077"/>
                                        </p:tgtEl>
                                        <p:attrNameLst>
                                          <p:attrName>style.visibility</p:attrName>
                                        </p:attrNameLst>
                                      </p:cBhvr>
                                      <p:to>
                                        <p:strVal val="visible"/>
                                      </p:to>
                                    </p:set>
                                    <p:animEffect transition="in" filter="wipe(down)">
                                      <p:cBhvr>
                                        <p:cTn id="100" dur="580">
                                          <p:stCondLst>
                                            <p:cond delay="0"/>
                                          </p:stCondLst>
                                        </p:cTn>
                                        <p:tgtEl>
                                          <p:spTgt spid="3077"/>
                                        </p:tgtEl>
                                      </p:cBhvr>
                                    </p:animEffect>
                                    <p:anim calcmode="lin" valueType="num">
                                      <p:cBhvr>
                                        <p:cTn id="101" dur="1822" tmFilter="0,0; 0.14,0.36; 0.43,0.73; 0.71,0.91; 1.0,1.0">
                                          <p:stCondLst>
                                            <p:cond delay="0"/>
                                          </p:stCondLst>
                                        </p:cTn>
                                        <p:tgtEl>
                                          <p:spTgt spid="3077"/>
                                        </p:tgtEl>
                                        <p:attrNameLst>
                                          <p:attrName>ppt_x</p:attrName>
                                        </p:attrNameLst>
                                      </p:cBhvr>
                                      <p:tavLst>
                                        <p:tav tm="0">
                                          <p:val>
                                            <p:strVal val="#ppt_x-0.25"/>
                                          </p:val>
                                        </p:tav>
                                        <p:tav tm="100000">
                                          <p:val>
                                            <p:strVal val="#ppt_x"/>
                                          </p:val>
                                        </p:tav>
                                      </p:tavLst>
                                    </p:anim>
                                    <p:anim calcmode="lin" valueType="num">
                                      <p:cBhvr>
                                        <p:cTn id="102" dur="664" tmFilter="0.0,0.0; 0.25,0.07; 0.50,0.2; 0.75,0.467; 1.0,1.0">
                                          <p:stCondLst>
                                            <p:cond delay="0"/>
                                          </p:stCondLst>
                                        </p:cTn>
                                        <p:tgtEl>
                                          <p:spTgt spid="3077"/>
                                        </p:tgtEl>
                                        <p:attrNameLst>
                                          <p:attrName>ppt_y</p:attrName>
                                        </p:attrNameLst>
                                      </p:cBhvr>
                                      <p:tavLst>
                                        <p:tav tm="0" fmla="#ppt_y-sin(pi*$)/3">
                                          <p:val>
                                            <p:fltVal val="0.5"/>
                                          </p:val>
                                        </p:tav>
                                        <p:tav tm="100000">
                                          <p:val>
                                            <p:fltVal val="1"/>
                                          </p:val>
                                        </p:tav>
                                      </p:tavLst>
                                    </p:anim>
                                    <p:anim calcmode="lin" valueType="num">
                                      <p:cBhvr>
                                        <p:cTn id="103" dur="664" tmFilter="0, 0; 0.125,0.2665; 0.25,0.4; 0.375,0.465; 0.5,0.5;  0.625,0.535; 0.75,0.6; 0.875,0.7335; 1,1">
                                          <p:stCondLst>
                                            <p:cond delay="664"/>
                                          </p:stCondLst>
                                        </p:cTn>
                                        <p:tgtEl>
                                          <p:spTgt spid="3077"/>
                                        </p:tgtEl>
                                        <p:attrNameLst>
                                          <p:attrName>ppt_y</p:attrName>
                                        </p:attrNameLst>
                                      </p:cBhvr>
                                      <p:tavLst>
                                        <p:tav tm="0" fmla="#ppt_y-sin(pi*$)/9">
                                          <p:val>
                                            <p:fltVal val="0"/>
                                          </p:val>
                                        </p:tav>
                                        <p:tav tm="100000">
                                          <p:val>
                                            <p:fltVal val="1"/>
                                          </p:val>
                                        </p:tav>
                                      </p:tavLst>
                                    </p:anim>
                                    <p:anim calcmode="lin" valueType="num">
                                      <p:cBhvr>
                                        <p:cTn id="104" dur="332" tmFilter="0, 0; 0.125,0.2665; 0.25,0.4; 0.375,0.465; 0.5,0.5;  0.625,0.535; 0.75,0.6; 0.875,0.7335; 1,1">
                                          <p:stCondLst>
                                            <p:cond delay="1324"/>
                                          </p:stCondLst>
                                        </p:cTn>
                                        <p:tgtEl>
                                          <p:spTgt spid="3077"/>
                                        </p:tgtEl>
                                        <p:attrNameLst>
                                          <p:attrName>ppt_y</p:attrName>
                                        </p:attrNameLst>
                                      </p:cBhvr>
                                      <p:tavLst>
                                        <p:tav tm="0" fmla="#ppt_y-sin(pi*$)/27">
                                          <p:val>
                                            <p:fltVal val="0"/>
                                          </p:val>
                                        </p:tav>
                                        <p:tav tm="100000">
                                          <p:val>
                                            <p:fltVal val="1"/>
                                          </p:val>
                                        </p:tav>
                                      </p:tavLst>
                                    </p:anim>
                                    <p:anim calcmode="lin" valueType="num">
                                      <p:cBhvr>
                                        <p:cTn id="105" dur="164" tmFilter="0, 0; 0.125,0.2665; 0.25,0.4; 0.375,0.465; 0.5,0.5;  0.625,0.535; 0.75,0.6; 0.875,0.7335; 1,1">
                                          <p:stCondLst>
                                            <p:cond delay="1656"/>
                                          </p:stCondLst>
                                        </p:cTn>
                                        <p:tgtEl>
                                          <p:spTgt spid="3077"/>
                                        </p:tgtEl>
                                        <p:attrNameLst>
                                          <p:attrName>ppt_y</p:attrName>
                                        </p:attrNameLst>
                                      </p:cBhvr>
                                      <p:tavLst>
                                        <p:tav tm="0" fmla="#ppt_y-sin(pi*$)/81">
                                          <p:val>
                                            <p:fltVal val="0"/>
                                          </p:val>
                                        </p:tav>
                                        <p:tav tm="100000">
                                          <p:val>
                                            <p:fltVal val="1"/>
                                          </p:val>
                                        </p:tav>
                                      </p:tavLst>
                                    </p:anim>
                                    <p:animScale>
                                      <p:cBhvr>
                                        <p:cTn id="106" dur="26">
                                          <p:stCondLst>
                                            <p:cond delay="650"/>
                                          </p:stCondLst>
                                        </p:cTn>
                                        <p:tgtEl>
                                          <p:spTgt spid="3077"/>
                                        </p:tgtEl>
                                      </p:cBhvr>
                                      <p:to x="100000" y="60000"/>
                                    </p:animScale>
                                    <p:animScale>
                                      <p:cBhvr>
                                        <p:cTn id="107" dur="166" decel="50000">
                                          <p:stCondLst>
                                            <p:cond delay="676"/>
                                          </p:stCondLst>
                                        </p:cTn>
                                        <p:tgtEl>
                                          <p:spTgt spid="3077"/>
                                        </p:tgtEl>
                                      </p:cBhvr>
                                      <p:to x="100000" y="100000"/>
                                    </p:animScale>
                                    <p:animScale>
                                      <p:cBhvr>
                                        <p:cTn id="108" dur="26">
                                          <p:stCondLst>
                                            <p:cond delay="1312"/>
                                          </p:stCondLst>
                                        </p:cTn>
                                        <p:tgtEl>
                                          <p:spTgt spid="3077"/>
                                        </p:tgtEl>
                                      </p:cBhvr>
                                      <p:to x="100000" y="80000"/>
                                    </p:animScale>
                                    <p:animScale>
                                      <p:cBhvr>
                                        <p:cTn id="109" dur="166" decel="50000">
                                          <p:stCondLst>
                                            <p:cond delay="1338"/>
                                          </p:stCondLst>
                                        </p:cTn>
                                        <p:tgtEl>
                                          <p:spTgt spid="3077"/>
                                        </p:tgtEl>
                                      </p:cBhvr>
                                      <p:to x="100000" y="100000"/>
                                    </p:animScale>
                                    <p:animScale>
                                      <p:cBhvr>
                                        <p:cTn id="110" dur="26">
                                          <p:stCondLst>
                                            <p:cond delay="1642"/>
                                          </p:stCondLst>
                                        </p:cTn>
                                        <p:tgtEl>
                                          <p:spTgt spid="3077"/>
                                        </p:tgtEl>
                                      </p:cBhvr>
                                      <p:to x="100000" y="90000"/>
                                    </p:animScale>
                                    <p:animScale>
                                      <p:cBhvr>
                                        <p:cTn id="111" dur="166" decel="50000">
                                          <p:stCondLst>
                                            <p:cond delay="1668"/>
                                          </p:stCondLst>
                                        </p:cTn>
                                        <p:tgtEl>
                                          <p:spTgt spid="3077"/>
                                        </p:tgtEl>
                                      </p:cBhvr>
                                      <p:to x="100000" y="100000"/>
                                    </p:animScale>
                                    <p:animScale>
                                      <p:cBhvr>
                                        <p:cTn id="112" dur="26">
                                          <p:stCondLst>
                                            <p:cond delay="1808"/>
                                          </p:stCondLst>
                                        </p:cTn>
                                        <p:tgtEl>
                                          <p:spTgt spid="3077"/>
                                        </p:tgtEl>
                                      </p:cBhvr>
                                      <p:to x="100000" y="95000"/>
                                    </p:animScale>
                                    <p:animScale>
                                      <p:cBhvr>
                                        <p:cTn id="113" dur="166" decel="50000">
                                          <p:stCondLst>
                                            <p:cond delay="1834"/>
                                          </p:stCondLst>
                                        </p:cTn>
                                        <p:tgtEl>
                                          <p:spTgt spid="307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P spid="2" grpId="1" build="allAtOnce"/>
      <p:bldP spid="3" grpId="0" build="p" animBg="1"/>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D6FBF7A-258F-4D8E-B332-2A2CBD93C47C}"/>
              </a:ext>
            </a:extLst>
          </p:cNvPr>
          <p:cNvSpPr/>
          <p:nvPr/>
        </p:nvSpPr>
        <p:spPr>
          <a:xfrm>
            <a:off x="2771800" y="0"/>
            <a:ext cx="4684937" cy="523220"/>
          </a:xfrm>
          <a:prstGeom prst="rect">
            <a:avLst/>
          </a:prstGeom>
        </p:spPr>
        <p:txBody>
          <a:bodyPr wrap="none">
            <a:spAutoFit/>
          </a:bodyPr>
          <a:lstStyle/>
          <a:p>
            <a:r>
              <a:rPr lang="fr-FR" sz="2800" b="1" dirty="0">
                <a:solidFill>
                  <a:srgbClr val="0070C0"/>
                </a:solidFill>
                <a:latin typeface="Calibri" panose="020F0502020204030204" pitchFamily="34" charset="0"/>
                <a:ea typeface="Calibri" panose="020F0502020204030204" pitchFamily="34" charset="0"/>
              </a:rPr>
              <a:t>Sur les traces de Pablo Picasso</a:t>
            </a:r>
            <a:endParaRPr lang="fr-FR" sz="2800" dirty="0">
              <a:solidFill>
                <a:srgbClr val="0070C0"/>
              </a:solidFill>
            </a:endParaRPr>
          </a:p>
        </p:txBody>
      </p:sp>
      <p:pic>
        <p:nvPicPr>
          <p:cNvPr id="3" name="Image 2"/>
          <p:cNvPicPr>
            <a:picLocks noChangeAspect="1"/>
          </p:cNvPicPr>
          <p:nvPr/>
        </p:nvPicPr>
        <p:blipFill rotWithShape="1">
          <a:blip r:embed="rId2" cstate="print">
            <a:extLst>
              <a:ext uri="{28A0092B-C50C-407E-A947-70E740481C1C}">
                <a14:useLocalDpi xmlns:a14="http://schemas.microsoft.com/office/drawing/2010/main" val="0"/>
              </a:ext>
            </a:extLst>
          </a:blip>
          <a:srcRect l="8037" r="12111" b="7963"/>
          <a:stretch/>
        </p:blipFill>
        <p:spPr>
          <a:xfrm>
            <a:off x="3960769" y="721544"/>
            <a:ext cx="2306998" cy="2924944"/>
          </a:xfrm>
          <a:prstGeom prst="rect">
            <a:avLst/>
          </a:prstGeom>
        </p:spPr>
      </p:pic>
      <p:pic>
        <p:nvPicPr>
          <p:cNvPr id="4" name="Image 3"/>
          <p:cNvPicPr>
            <a:picLocks noChangeAspect="1"/>
          </p:cNvPicPr>
          <p:nvPr/>
        </p:nvPicPr>
        <p:blipFill rotWithShape="1">
          <a:blip r:embed="rId3" cstate="print">
            <a:extLst>
              <a:ext uri="{28A0092B-C50C-407E-A947-70E740481C1C}">
                <a14:useLocalDpi xmlns:a14="http://schemas.microsoft.com/office/drawing/2010/main" val="0"/>
              </a:ext>
            </a:extLst>
          </a:blip>
          <a:srcRect t="3814" r="4520" b="38519"/>
          <a:stretch/>
        </p:blipFill>
        <p:spPr>
          <a:xfrm>
            <a:off x="1146750" y="4077073"/>
            <a:ext cx="2491888" cy="2088232"/>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5" name="Image 4"/>
          <p:cNvPicPr>
            <a:picLocks noChangeAspect="1"/>
          </p:cNvPicPr>
          <p:nvPr/>
        </p:nvPicPr>
        <p:blipFill rotWithShape="1">
          <a:blip r:embed="rId4" cstate="print">
            <a:extLst>
              <a:ext uri="{28A0092B-C50C-407E-A947-70E740481C1C}">
                <a14:useLocalDpi xmlns:a14="http://schemas.microsoft.com/office/drawing/2010/main" val="0"/>
              </a:ext>
            </a:extLst>
          </a:blip>
          <a:srcRect t="10101" r="42222" b="30555"/>
          <a:stretch/>
        </p:blipFill>
        <p:spPr>
          <a:xfrm>
            <a:off x="4256981" y="4094585"/>
            <a:ext cx="1714574" cy="211325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6" name="Image 5"/>
          <p:cNvPicPr>
            <a:picLocks noChangeAspect="1"/>
          </p:cNvPicPr>
          <p:nvPr/>
        </p:nvPicPr>
        <p:blipFill rotWithShape="1">
          <a:blip r:embed="rId5" cstate="print">
            <a:extLst>
              <a:ext uri="{28A0092B-C50C-407E-A947-70E740481C1C}">
                <a14:useLocalDpi xmlns:a14="http://schemas.microsoft.com/office/drawing/2010/main" val="0"/>
              </a:ext>
            </a:extLst>
          </a:blip>
          <a:srcRect l="19907" t="10101" r="50000" b="47249"/>
          <a:stretch/>
        </p:blipFill>
        <p:spPr>
          <a:xfrm>
            <a:off x="6736657" y="4077072"/>
            <a:ext cx="1303065" cy="240087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7" name="Image 6"/>
          <p:cNvPicPr>
            <a:picLocks noChangeAspect="1"/>
          </p:cNvPicPr>
          <p:nvPr/>
        </p:nvPicPr>
        <p:blipFill rotWithShape="1">
          <a:blip r:embed="rId6" cstate="print">
            <a:extLst>
              <a:ext uri="{28A0092B-C50C-407E-A947-70E740481C1C}">
                <a14:useLocalDpi xmlns:a14="http://schemas.microsoft.com/office/drawing/2010/main" val="0"/>
              </a:ext>
            </a:extLst>
          </a:blip>
          <a:srcRect l="21328" t="21111" r="25302" b="12037"/>
          <a:stretch/>
        </p:blipFill>
        <p:spPr>
          <a:xfrm flipV="1">
            <a:off x="6516216" y="692696"/>
            <a:ext cx="2231405" cy="2858542"/>
          </a:xfrm>
          <a:prstGeom prst="rect">
            <a:avLst/>
          </a:prstGeom>
        </p:spPr>
      </p:pic>
      <p:pic>
        <p:nvPicPr>
          <p:cNvPr id="8" name="Image 7"/>
          <p:cNvPicPr>
            <a:picLocks noChangeAspect="1"/>
          </p:cNvPicPr>
          <p:nvPr/>
        </p:nvPicPr>
        <p:blipFill rotWithShape="1">
          <a:blip r:embed="rId7" cstate="print">
            <a:extLst>
              <a:ext uri="{28A0092B-C50C-407E-A947-70E740481C1C}">
                <a14:useLocalDpi xmlns:a14="http://schemas.microsoft.com/office/drawing/2010/main" val="0"/>
              </a:ext>
            </a:extLst>
          </a:blip>
          <a:srcRect l="4167" r="26720" b="16852"/>
          <a:stretch/>
        </p:blipFill>
        <p:spPr>
          <a:xfrm>
            <a:off x="1355058" y="721545"/>
            <a:ext cx="2208830" cy="2923122"/>
          </a:xfrm>
          <a:prstGeom prst="rect">
            <a:avLst/>
          </a:prstGeom>
        </p:spPr>
      </p:pic>
    </p:spTree>
    <p:extLst>
      <p:ext uri="{BB962C8B-B14F-4D97-AF65-F5344CB8AC3E}">
        <p14:creationId xmlns:p14="http://schemas.microsoft.com/office/powerpoint/2010/main" val="2409741990"/>
      </p:ext>
    </p:extLst>
  </p:cSld>
  <p:clrMapOvr>
    <a:masterClrMapping/>
  </p:clrMapOvr>
  <p:transition advTm="9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8"/>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nodeType="clickEffect">
                                  <p:stCondLst>
                                    <p:cond delay="0"/>
                                  </p:stCondLst>
                                  <p:childTnLst>
                                    <p:animScale>
                                      <p:cBhvr>
                                        <p:cTn id="10" dur="2000" fill="hold"/>
                                        <p:tgtEl>
                                          <p:spTgt spid="3"/>
                                        </p:tgtEl>
                                      </p:cBhvr>
                                      <p:by x="400000" y="400000"/>
                                    </p:animScale>
                                  </p:childTnLst>
                                </p:cTn>
                              </p:par>
                            </p:childTnLst>
                          </p:cTn>
                        </p:par>
                      </p:childTnLst>
                    </p:cTn>
                  </p:par>
                  <p:par>
                    <p:cTn id="11" fill="hold">
                      <p:stCondLst>
                        <p:cond delay="indefinite"/>
                      </p:stCondLst>
                      <p:childTnLst>
                        <p:par>
                          <p:cTn id="12" fill="hold">
                            <p:stCondLst>
                              <p:cond delay="0"/>
                            </p:stCondLst>
                            <p:childTnLst>
                              <p:par>
                                <p:cTn id="13" presetID="6" presetClass="emph" presetSubtype="0" fill="hold" nodeType="clickEffect">
                                  <p:stCondLst>
                                    <p:cond delay="0"/>
                                  </p:stCondLst>
                                  <p:childTnLst>
                                    <p:animScale>
                                      <p:cBhvr>
                                        <p:cTn id="14" dur="2000" fill="hold"/>
                                        <p:tgtEl>
                                          <p:spTgt spid="7"/>
                                        </p:tgtEl>
                                      </p:cBhvr>
                                      <p:by x="150000" y="150000"/>
                                    </p:animScale>
                                  </p:childTnLst>
                                </p:cTn>
                              </p:par>
                            </p:childTnLst>
                          </p:cTn>
                        </p:par>
                      </p:childTnLst>
                    </p:cTn>
                  </p:par>
                  <p:par>
                    <p:cTn id="15" fill="hold">
                      <p:stCondLst>
                        <p:cond delay="indefinite"/>
                      </p:stCondLst>
                      <p:childTnLst>
                        <p:par>
                          <p:cTn id="16" fill="hold">
                            <p:stCondLst>
                              <p:cond delay="0"/>
                            </p:stCondLst>
                            <p:childTnLst>
                              <p:par>
                                <p:cTn id="17" presetID="6" presetClass="emph" presetSubtype="0" fill="hold" nodeType="clickEffect">
                                  <p:stCondLst>
                                    <p:cond delay="0"/>
                                  </p:stCondLst>
                                  <p:childTnLst>
                                    <p:animScale>
                                      <p:cBhvr>
                                        <p:cTn id="18" dur="2000" fill="hold"/>
                                        <p:tgtEl>
                                          <p:spTgt spid="4"/>
                                        </p:tgtEl>
                                      </p:cBhvr>
                                      <p:by x="150000" y="150000"/>
                                    </p:animScale>
                                  </p:childTnLst>
                                </p:cTn>
                              </p:par>
                            </p:childTnLst>
                          </p:cTn>
                        </p:par>
                      </p:childTnLst>
                    </p:cTn>
                  </p:par>
                  <p:par>
                    <p:cTn id="19" fill="hold">
                      <p:stCondLst>
                        <p:cond delay="indefinite"/>
                      </p:stCondLst>
                      <p:childTnLst>
                        <p:par>
                          <p:cTn id="20" fill="hold">
                            <p:stCondLst>
                              <p:cond delay="0"/>
                            </p:stCondLst>
                            <p:childTnLst>
                              <p:par>
                                <p:cTn id="21" presetID="6" presetClass="emph" presetSubtype="0" fill="hold" nodeType="clickEffect">
                                  <p:stCondLst>
                                    <p:cond delay="0"/>
                                  </p:stCondLst>
                                  <p:childTnLst>
                                    <p:animScale>
                                      <p:cBhvr>
                                        <p:cTn id="22" dur="2000" fill="hold"/>
                                        <p:tgtEl>
                                          <p:spTgt spid="5"/>
                                        </p:tgtEl>
                                      </p:cBhvr>
                                      <p:by x="150000" y="150000"/>
                                    </p:animScale>
                                  </p:childTnLst>
                                </p:cTn>
                              </p:par>
                            </p:childTnLst>
                          </p:cTn>
                        </p:par>
                      </p:childTnLst>
                    </p:cTn>
                  </p:par>
                  <p:par>
                    <p:cTn id="23" fill="hold">
                      <p:stCondLst>
                        <p:cond delay="indefinite"/>
                      </p:stCondLst>
                      <p:childTnLst>
                        <p:par>
                          <p:cTn id="24" fill="hold">
                            <p:stCondLst>
                              <p:cond delay="0"/>
                            </p:stCondLst>
                            <p:childTnLst>
                              <p:par>
                                <p:cTn id="25" presetID="6" presetClass="emph" presetSubtype="0" fill="hold" nodeType="clickEffect">
                                  <p:stCondLst>
                                    <p:cond delay="0"/>
                                  </p:stCondLst>
                                  <p:childTnLst>
                                    <p:animScale>
                                      <p:cBhvr>
                                        <p:cTn id="26" dur="2000" fill="hold"/>
                                        <p:tgtEl>
                                          <p:spTgt spid="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C:\Users\ADJ_C7\Documents\03_dsden\16_myriam\logo_arts_espace.jpg">
            <a:extLst>
              <a:ext uri="{FF2B5EF4-FFF2-40B4-BE49-F238E27FC236}">
                <a16:creationId xmlns:a16="http://schemas.microsoft.com/office/drawing/2014/main" id="{68E5D43E-D908-4614-8FA3-93A97049E9E6}"/>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16632"/>
            <a:ext cx="900192" cy="936834"/>
          </a:xfrm>
          <a:prstGeom prst="rect">
            <a:avLst/>
          </a:prstGeom>
          <a:noFill/>
          <a:ln>
            <a:noFill/>
          </a:ln>
        </p:spPr>
      </p:pic>
      <p:sp>
        <p:nvSpPr>
          <p:cNvPr id="3" name="Rectangle 2">
            <a:extLst>
              <a:ext uri="{FF2B5EF4-FFF2-40B4-BE49-F238E27FC236}">
                <a16:creationId xmlns:a16="http://schemas.microsoft.com/office/drawing/2014/main" id="{9FA838F7-C26B-4A81-BD45-C7E7BFD3B931}"/>
              </a:ext>
            </a:extLst>
          </p:cNvPr>
          <p:cNvSpPr/>
          <p:nvPr/>
        </p:nvSpPr>
        <p:spPr>
          <a:xfrm>
            <a:off x="1187624" y="16841"/>
            <a:ext cx="8694712" cy="1116972"/>
          </a:xfrm>
          <a:prstGeom prst="rect">
            <a:avLst/>
          </a:prstGeom>
        </p:spPr>
        <p:txBody>
          <a:bodyPr wrap="square">
            <a:spAutoFit/>
          </a:bodyPr>
          <a:lstStyle/>
          <a:p>
            <a:pPr algn="ctr">
              <a:lnSpc>
                <a:spcPct val="107000"/>
              </a:lnSpc>
              <a:spcAft>
                <a:spcPts val="800"/>
              </a:spcAft>
            </a:pPr>
            <a:r>
              <a:rPr lang="fr-FR" sz="2800" b="1" dirty="0">
                <a:solidFill>
                  <a:srgbClr val="0070C0"/>
                </a:solidFill>
                <a:latin typeface="Calibri" panose="020F0502020204030204" pitchFamily="34" charset="0"/>
                <a:ea typeface="Calibri" panose="020F0502020204030204" pitchFamily="34" charset="0"/>
                <a:cs typeface="Calibri" panose="020F0502020204030204" pitchFamily="34" charset="0"/>
              </a:rPr>
              <a:t>Manifestation  « Le Moule en Héritage »</a:t>
            </a:r>
            <a:endParaRPr lang="fr-FR" sz="28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fr-FR" sz="2800" b="1" dirty="0">
                <a:solidFill>
                  <a:srgbClr val="0070C0"/>
                </a:solidFill>
                <a:latin typeface="Calibri" panose="020F0502020204030204" pitchFamily="34" charset="0"/>
                <a:ea typeface="Calibri" panose="020F0502020204030204" pitchFamily="34" charset="0"/>
                <a:cs typeface="Calibri" panose="020F0502020204030204" pitchFamily="34" charset="0"/>
              </a:rPr>
              <a:t> </a:t>
            </a:r>
            <a:r>
              <a:rPr lang="fr-FR" sz="2800" b="1" dirty="0">
                <a:solidFill>
                  <a:srgbClr val="0070C0"/>
                </a:solidFill>
                <a:latin typeface="Lucida Calligraphy" panose="03010101010101010101" pitchFamily="66" charset="0"/>
                <a:ea typeface="Calibri" panose="020F0502020204030204" pitchFamily="34" charset="0"/>
                <a:cs typeface="Calibri" panose="020F0502020204030204" pitchFamily="34" charset="0"/>
              </a:rPr>
              <a:t>« </a:t>
            </a:r>
            <a:r>
              <a:rPr lang="fr-FR" sz="2800" b="1" dirty="0" err="1">
                <a:solidFill>
                  <a:srgbClr val="0070C0"/>
                </a:solidFill>
                <a:latin typeface="Lucida Calligraphy" panose="03010101010101010101" pitchFamily="66" charset="0"/>
                <a:ea typeface="Calibri" panose="020F0502020204030204" pitchFamily="34" charset="0"/>
                <a:cs typeface="Calibri" panose="020F0502020204030204" pitchFamily="34" charset="0"/>
              </a:rPr>
              <a:t>Mizik</a:t>
            </a:r>
            <a:r>
              <a:rPr lang="fr-FR" sz="2800" b="1" dirty="0">
                <a:solidFill>
                  <a:srgbClr val="0070C0"/>
                </a:solidFill>
                <a:latin typeface="Lucida Calligraphy" panose="03010101010101010101" pitchFamily="66" charset="0"/>
                <a:ea typeface="Calibri" panose="020F0502020204030204" pitchFamily="34" charset="0"/>
                <a:cs typeface="Calibri" panose="020F0502020204030204" pitchFamily="34" charset="0"/>
              </a:rPr>
              <a:t> an </a:t>
            </a:r>
            <a:r>
              <a:rPr lang="fr-FR" sz="2800" b="1" dirty="0" err="1">
                <a:solidFill>
                  <a:srgbClr val="0070C0"/>
                </a:solidFill>
                <a:latin typeface="Lucida Calligraphy" panose="03010101010101010101" pitchFamily="66" charset="0"/>
                <a:ea typeface="Calibri" panose="020F0502020204030204" pitchFamily="34" charset="0"/>
                <a:cs typeface="Calibri" panose="020F0502020204030204" pitchFamily="34" charset="0"/>
              </a:rPr>
              <a:t>kadans</a:t>
            </a:r>
            <a:r>
              <a:rPr lang="fr-FR" sz="2800" b="1" dirty="0">
                <a:solidFill>
                  <a:srgbClr val="0070C0"/>
                </a:solidFill>
                <a:latin typeface="Lucida Calligraphy" panose="03010101010101010101" pitchFamily="66" charset="0"/>
                <a:ea typeface="Calibri" panose="020F0502020204030204" pitchFamily="34" charset="0"/>
                <a:cs typeface="Calibri" panose="020F0502020204030204" pitchFamily="34" charset="0"/>
              </a:rPr>
              <a:t> »</a:t>
            </a:r>
            <a:endParaRPr lang="fr-FR" sz="2800" dirty="0">
              <a:solidFill>
                <a:srgbClr val="0070C0"/>
              </a:solidFill>
              <a:effectLst/>
              <a:latin typeface="Lucida Calligraphy" panose="03010101010101010101" pitchFamily="66" charset="0"/>
              <a:ea typeface="Calibri" panose="020F0502020204030204" pitchFamily="34" charset="0"/>
              <a:cs typeface="Times New Roman" panose="02020603050405020304" pitchFamily="18" charset="0"/>
            </a:endParaRPr>
          </a:p>
        </p:txBody>
      </p:sp>
      <p:sp>
        <p:nvSpPr>
          <p:cNvPr id="4" name="Rectangle 3">
            <a:extLst>
              <a:ext uri="{FF2B5EF4-FFF2-40B4-BE49-F238E27FC236}">
                <a16:creationId xmlns:a16="http://schemas.microsoft.com/office/drawing/2014/main" id="{4B4205E8-4AFF-4EDB-ACBF-903A89D48456}"/>
              </a:ext>
            </a:extLst>
          </p:cNvPr>
          <p:cNvSpPr/>
          <p:nvPr/>
        </p:nvSpPr>
        <p:spPr>
          <a:xfrm>
            <a:off x="1166358" y="1153257"/>
            <a:ext cx="4572000" cy="1307089"/>
          </a:xfrm>
          <a:prstGeom prst="rect">
            <a:avLst/>
          </a:prstGeom>
          <a:solidFill>
            <a:srgbClr val="FFFFCC"/>
          </a:solidFill>
          <a:ln>
            <a:solidFill>
              <a:srgbClr val="FFC000"/>
            </a:solidFill>
          </a:ln>
        </p:spPr>
        <p:txBody>
          <a:bodyPr>
            <a:spAutoFit/>
          </a:bodyPr>
          <a:lstStyle/>
          <a:p>
            <a:pPr>
              <a:spcAft>
                <a:spcPts val="800"/>
              </a:spcAft>
            </a:pPr>
            <a:r>
              <a:rPr lang="fr-FR" sz="1400" b="1" dirty="0">
                <a:latin typeface="Calibri" panose="020F0502020204030204" pitchFamily="34" charset="0"/>
                <a:ea typeface="Calibri" panose="020F0502020204030204" pitchFamily="34" charset="0"/>
                <a:cs typeface="Calibri" panose="020F0502020204030204" pitchFamily="34" charset="0"/>
              </a:rPr>
              <a:t>Carte d’identité </a:t>
            </a:r>
            <a:endParaRPr lang="fr-FR" sz="1400" dirty="0">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fr-FR" sz="1400" dirty="0">
                <a:latin typeface="Arial" panose="020B0604020202020204" pitchFamily="34" charset="0"/>
                <a:ea typeface="Calibri" panose="020F0502020204030204" pitchFamily="34" charset="0"/>
                <a:cs typeface="Times New Roman" panose="02020603050405020304" pitchFamily="18" charset="0"/>
              </a:rPr>
              <a:t>Guide : Mr GASSION</a:t>
            </a:r>
            <a:endParaRPr lang="fr-FR" sz="1400" dirty="0">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fr-FR" sz="1400" dirty="0">
                <a:latin typeface="Arial" panose="020B0604020202020204" pitchFamily="34" charset="0"/>
                <a:ea typeface="Calibri" panose="020F0502020204030204" pitchFamily="34" charset="0"/>
                <a:cs typeface="Times New Roman" panose="02020603050405020304" pitchFamily="18" charset="0"/>
              </a:rPr>
              <a:t>Animateur au  centre  culturel Robert Loyson</a:t>
            </a:r>
            <a:endParaRPr lang="fr-FR" sz="1400" dirty="0">
              <a:latin typeface="Calibri" panose="020F0502020204030204" pitchFamily="34" charset="0"/>
              <a:ea typeface="Calibri" panose="020F0502020204030204" pitchFamily="34" charset="0"/>
              <a:cs typeface="Times New Roman" panose="02020603050405020304" pitchFamily="18" charset="0"/>
            </a:endParaRPr>
          </a:p>
          <a:p>
            <a:r>
              <a:rPr lang="fr-FR" sz="1400" dirty="0">
                <a:latin typeface="Arial" panose="020B0604020202020204" pitchFamily="34" charset="0"/>
                <a:ea typeface="Calibri" panose="020F0502020204030204" pitchFamily="34" charset="0"/>
              </a:rPr>
              <a:t>Lieu : sites patrimoniaux du Centre ancien du Moule</a:t>
            </a:r>
            <a:endParaRPr lang="fr-FR" sz="1400" dirty="0"/>
          </a:p>
        </p:txBody>
      </p:sp>
      <p:sp>
        <p:nvSpPr>
          <p:cNvPr id="5" name="Rectangle 4">
            <a:extLst>
              <a:ext uri="{FF2B5EF4-FFF2-40B4-BE49-F238E27FC236}">
                <a16:creationId xmlns:a16="http://schemas.microsoft.com/office/drawing/2014/main" id="{DA893915-C5F5-4C89-9BC7-3884465098A8}"/>
              </a:ext>
            </a:extLst>
          </p:cNvPr>
          <p:cNvSpPr/>
          <p:nvPr/>
        </p:nvSpPr>
        <p:spPr>
          <a:xfrm>
            <a:off x="1209728" y="2708920"/>
            <a:ext cx="4572000" cy="3773662"/>
          </a:xfrm>
          <a:prstGeom prst="rect">
            <a:avLst/>
          </a:prstGeom>
          <a:solidFill>
            <a:srgbClr val="FFFFCC"/>
          </a:solidFill>
        </p:spPr>
        <p:style>
          <a:lnRef idx="2">
            <a:schemeClr val="accent2"/>
          </a:lnRef>
          <a:fillRef idx="1">
            <a:schemeClr val="lt1"/>
          </a:fillRef>
          <a:effectRef idx="0">
            <a:schemeClr val="accent2"/>
          </a:effectRef>
          <a:fontRef idx="minor">
            <a:schemeClr val="dk1"/>
          </a:fontRef>
        </p:style>
        <p:txBody>
          <a:bodyPr wrap="square">
            <a:spAutoFit/>
          </a:bodyPr>
          <a:lstStyle/>
          <a:p>
            <a:pPr>
              <a:lnSpc>
                <a:spcPct val="107000"/>
              </a:lnSpc>
              <a:spcAft>
                <a:spcPts val="800"/>
              </a:spcAft>
            </a:pPr>
            <a:r>
              <a:rPr lang="fr-FR" sz="1200" b="1" dirty="0">
                <a:latin typeface="Lucida Calligraphy" panose="03010101010101010101" pitchFamily="66" charset="0"/>
                <a:ea typeface="Calibri" panose="020F0502020204030204" pitchFamily="34" charset="0"/>
                <a:cs typeface="Calibri" panose="020F0502020204030204" pitchFamily="34" charset="0"/>
              </a:rPr>
              <a:t>Mardi 12 février 2019</a:t>
            </a:r>
            <a:r>
              <a:rPr lang="fr-FR" sz="1200" dirty="0">
                <a:latin typeface="Lucida Calligraphy" panose="03010101010101010101" pitchFamily="66" charset="0"/>
                <a:ea typeface="Calibri" panose="020F0502020204030204" pitchFamily="34" charset="0"/>
                <a:cs typeface="Calibri" panose="020F0502020204030204" pitchFamily="34" charset="0"/>
              </a:rPr>
              <a:t>, nous avons visité les principaux sites et monuments du centre ancien de notre commune. Accueillis par Monsieur Gassion, nous avons d’abord observé l’architecture de la Mairie puis celle de l’église. </a:t>
            </a:r>
            <a:endParaRPr lang="fr-FR"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600" dirty="0">
                <a:latin typeface="Lucida Calligraphy" panose="03010101010101010101" pitchFamily="66" charset="0"/>
                <a:ea typeface="Calibri" panose="020F0502020204030204" pitchFamily="34" charset="0"/>
                <a:cs typeface="Calibri" panose="020F0502020204030204" pitchFamily="34" charset="0"/>
              </a:rPr>
              <a:t> </a:t>
            </a:r>
            <a:r>
              <a:rPr lang="fr-FR" sz="1200" dirty="0">
                <a:latin typeface="Lucida Calligraphy" panose="03010101010101010101" pitchFamily="66" charset="0"/>
                <a:ea typeface="Calibri" panose="020F0502020204030204" pitchFamily="34" charset="0"/>
                <a:cs typeface="Calibri" panose="020F0502020204030204" pitchFamily="34" charset="0"/>
              </a:rPr>
              <a:t>Nous avons eu la chance d’échanger avec Madame Louis- Carabin, le Maire de notre commune. Elle était ravie de nous recevoir. Nous avons découvert l’ancienne batterie et ses canons. Nous avons pris notre goûter et avons joué avec nos camarades. En poursuivant notre visite nous avons vu une ancienne maison créole. </a:t>
            </a:r>
            <a:endParaRPr lang="fr-FR"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200" dirty="0">
                <a:latin typeface="Lucida Calligraphy" panose="03010101010101010101" pitchFamily="66" charset="0"/>
                <a:ea typeface="Calibri" panose="020F0502020204030204" pitchFamily="34" charset="0"/>
                <a:cs typeface="Calibri" panose="020F0502020204030204" pitchFamily="34" charset="0"/>
              </a:rPr>
              <a:t>Ensuite, le guide nous a montré un ancien cinéma. </a:t>
            </a:r>
            <a:endParaRPr lang="fr-FR" sz="1200" dirty="0">
              <a:latin typeface="Calibri" panose="020F0502020204030204" pitchFamily="34" charset="0"/>
              <a:ea typeface="Calibri" panose="020F0502020204030204" pitchFamily="34" charset="0"/>
              <a:cs typeface="Times New Roman" panose="02020603050405020304" pitchFamily="18" charset="0"/>
            </a:endParaRPr>
          </a:p>
          <a:p>
            <a:r>
              <a:rPr lang="fr-FR" sz="1200" dirty="0">
                <a:latin typeface="Lucida Calligraphy" panose="03010101010101010101" pitchFamily="66" charset="0"/>
                <a:ea typeface="Calibri" panose="020F0502020204030204" pitchFamily="34" charset="0"/>
                <a:cs typeface="Calibri" panose="020F0502020204030204" pitchFamily="34" charset="0"/>
              </a:rPr>
              <a:t>Enfin, nous sommes allés à l’espace </a:t>
            </a:r>
            <a:r>
              <a:rPr lang="fr-FR" sz="1200" dirty="0" err="1">
                <a:latin typeface="Lucida Calligraphy" panose="03010101010101010101" pitchFamily="66" charset="0"/>
                <a:ea typeface="Calibri" panose="020F0502020204030204" pitchFamily="34" charset="0"/>
                <a:cs typeface="Calibri" panose="020F0502020204030204" pitchFamily="34" charset="0"/>
              </a:rPr>
              <a:t>Wizosky</a:t>
            </a:r>
            <a:r>
              <a:rPr lang="fr-FR" sz="1200" dirty="0">
                <a:latin typeface="Lucida Calligraphy" panose="03010101010101010101" pitchFamily="66" charset="0"/>
                <a:ea typeface="Calibri" panose="020F0502020204030204" pitchFamily="34" charset="0"/>
                <a:cs typeface="Calibri" panose="020F0502020204030204" pitchFamily="34" charset="0"/>
              </a:rPr>
              <a:t> où se trouvait le premier port de la Guadeloupe. Vers 11h00, notre visite terminée, nous avons pris le bus pour revenir dans notre école.</a:t>
            </a:r>
            <a:endParaRPr lang="fr-FR" sz="1200" dirty="0"/>
          </a:p>
        </p:txBody>
      </p:sp>
      <p:pic>
        <p:nvPicPr>
          <p:cNvPr id="6" name="Image 5">
            <a:extLst>
              <a:ext uri="{FF2B5EF4-FFF2-40B4-BE49-F238E27FC236}">
                <a16:creationId xmlns:a16="http://schemas.microsoft.com/office/drawing/2014/main" id="{770F936F-90D4-4719-A25D-0A54CB47B11C}"/>
              </a:ext>
            </a:extLst>
          </p:cNvPr>
          <p:cNvPicPr/>
          <p:nvPr/>
        </p:nvPicPr>
        <p:blipFill>
          <a:blip r:embed="rId3" cstate="print">
            <a:extLst>
              <a:ext uri="{28A0092B-C50C-407E-A947-70E740481C1C}">
                <a14:useLocalDpi xmlns:a14="http://schemas.microsoft.com/office/drawing/2010/main" val="0"/>
              </a:ext>
            </a:extLst>
          </a:blip>
          <a:stretch>
            <a:fillRect/>
          </a:stretch>
        </p:blipFill>
        <p:spPr>
          <a:xfrm rot="451813">
            <a:off x="5901424" y="1280750"/>
            <a:ext cx="2743200" cy="3985260"/>
          </a:xfrm>
          <a:prstGeom prst="rect">
            <a:avLst/>
          </a:prstGeom>
        </p:spPr>
      </p:pic>
    </p:spTree>
    <p:extLst>
      <p:ext uri="{BB962C8B-B14F-4D97-AF65-F5344CB8AC3E}">
        <p14:creationId xmlns:p14="http://schemas.microsoft.com/office/powerpoint/2010/main" val="1420256188"/>
      </p:ext>
    </p:extLst>
  </p:cSld>
  <p:clrMapOvr>
    <a:masterClrMapping/>
  </p:clrMapOvr>
  <p:transition advTm="9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5">
                                            <p:bg/>
                                          </p:spTgt>
                                        </p:tgtEl>
                                        <p:attrNameLst>
                                          <p:attrName>style.visibility</p:attrName>
                                        </p:attrNameLst>
                                      </p:cBhvr>
                                      <p:to>
                                        <p:strVal val="visible"/>
                                      </p:to>
                                    </p:set>
                                    <p:animEffect transition="in" filter="fade">
                                      <p:cBhvr>
                                        <p:cTn id="24" dur="500"/>
                                        <p:tgtEl>
                                          <p:spTgt spid="5">
                                            <p:bg/>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5">
                                            <p:txEl>
                                              <p:pRg st="0" end="0"/>
                                            </p:txEl>
                                          </p:spTgt>
                                        </p:tgtEl>
                                        <p:attrNameLst>
                                          <p:attrName>style.visibility</p:attrName>
                                        </p:attrNameLst>
                                      </p:cBhvr>
                                      <p:to>
                                        <p:strVal val="visible"/>
                                      </p:to>
                                    </p:set>
                                    <p:animEffect transition="in" filter="fade">
                                      <p:cBhvr>
                                        <p:cTn id="29" dur="500"/>
                                        <p:tgtEl>
                                          <p:spTgt spid="5">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5">
                                            <p:txEl>
                                              <p:pRg st="1" end="1"/>
                                            </p:txEl>
                                          </p:spTgt>
                                        </p:tgtEl>
                                        <p:attrNameLst>
                                          <p:attrName>style.visibility</p:attrName>
                                        </p:attrNameLst>
                                      </p:cBhvr>
                                      <p:to>
                                        <p:strVal val="visible"/>
                                      </p:to>
                                    </p:set>
                                    <p:animEffect transition="in" filter="fade">
                                      <p:cBhvr>
                                        <p:cTn id="34" dur="500"/>
                                        <p:tgtEl>
                                          <p:spTgt spid="5">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5">
                                            <p:txEl>
                                              <p:pRg st="2" end="2"/>
                                            </p:txEl>
                                          </p:spTgt>
                                        </p:tgtEl>
                                        <p:attrNameLst>
                                          <p:attrName>style.visibility</p:attrName>
                                        </p:attrNameLst>
                                      </p:cBhvr>
                                      <p:to>
                                        <p:strVal val="visible"/>
                                      </p:to>
                                    </p:set>
                                    <p:animEffect transition="in" filter="fade">
                                      <p:cBhvr>
                                        <p:cTn id="39" dur="500"/>
                                        <p:tgtEl>
                                          <p:spTgt spid="5">
                                            <p:txEl>
                                              <p:pRg st="2" end="2"/>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5">
                                            <p:txEl>
                                              <p:pRg st="3" end="3"/>
                                            </p:txEl>
                                          </p:spTgt>
                                        </p:tgtEl>
                                        <p:attrNameLst>
                                          <p:attrName>style.visibility</p:attrName>
                                        </p:attrNameLst>
                                      </p:cBhvr>
                                      <p:to>
                                        <p:strVal val="visible"/>
                                      </p:to>
                                    </p:set>
                                    <p:animEffect transition="in" filter="fade">
                                      <p:cBhvr>
                                        <p:cTn id="44" dur="500"/>
                                        <p:tgtEl>
                                          <p:spTgt spid="5">
                                            <p:txEl>
                                              <p:pRg st="3" end="3"/>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6" presetClass="entr" presetSubtype="16" fill="hold" nodeType="click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circle(in)">
                                      <p:cBhvr>
                                        <p:cTn id="49"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build="p"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32CBA0A-88F0-43C3-9FF8-02DEF00EE2FD}"/>
              </a:ext>
            </a:extLst>
          </p:cNvPr>
          <p:cNvSpPr/>
          <p:nvPr/>
        </p:nvSpPr>
        <p:spPr>
          <a:xfrm>
            <a:off x="2843808" y="116632"/>
            <a:ext cx="4572000" cy="774507"/>
          </a:xfrm>
          <a:prstGeom prst="rect">
            <a:avLst/>
          </a:prstGeom>
        </p:spPr>
        <p:txBody>
          <a:bodyPr>
            <a:spAutoFit/>
          </a:bodyPr>
          <a:lstStyle/>
          <a:p>
            <a:pPr algn="ctr">
              <a:lnSpc>
                <a:spcPct val="107000"/>
              </a:lnSpc>
              <a:spcAft>
                <a:spcPts val="800"/>
              </a:spcAft>
            </a:pPr>
            <a:r>
              <a:rPr lang="fr-FR" b="1" dirty="0">
                <a:solidFill>
                  <a:srgbClr val="0070C0"/>
                </a:solidFill>
                <a:latin typeface="Calibri" panose="020F0502020204030204" pitchFamily="34" charset="0"/>
                <a:ea typeface="Calibri" panose="020F0502020204030204" pitchFamily="34" charset="0"/>
                <a:cs typeface="Calibri" panose="020F0502020204030204" pitchFamily="34" charset="0"/>
              </a:rPr>
              <a:t>Manifestation  « Le Moule en Héritage »</a:t>
            </a:r>
            <a:endParaRPr lang="fr-FR"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fr-FR" b="1" dirty="0">
                <a:solidFill>
                  <a:srgbClr val="0070C0"/>
                </a:solidFill>
                <a:latin typeface="Calibri" panose="020F0502020204030204" pitchFamily="34" charset="0"/>
                <a:ea typeface="Calibri" panose="020F0502020204030204" pitchFamily="34" charset="0"/>
                <a:cs typeface="Calibri" panose="020F0502020204030204" pitchFamily="34" charset="0"/>
              </a:rPr>
              <a:t> « </a:t>
            </a:r>
            <a:r>
              <a:rPr lang="fr-FR" b="1" dirty="0" err="1">
                <a:solidFill>
                  <a:srgbClr val="0070C0"/>
                </a:solidFill>
                <a:latin typeface="Calibri" panose="020F0502020204030204" pitchFamily="34" charset="0"/>
                <a:ea typeface="Calibri" panose="020F0502020204030204" pitchFamily="34" charset="0"/>
                <a:cs typeface="Calibri" panose="020F0502020204030204" pitchFamily="34" charset="0"/>
              </a:rPr>
              <a:t>Mizik</a:t>
            </a:r>
            <a:r>
              <a:rPr lang="fr-FR" b="1" dirty="0">
                <a:solidFill>
                  <a:srgbClr val="0070C0"/>
                </a:solidFill>
                <a:latin typeface="Calibri" panose="020F0502020204030204" pitchFamily="34" charset="0"/>
                <a:ea typeface="Calibri" panose="020F0502020204030204" pitchFamily="34" charset="0"/>
                <a:cs typeface="Calibri" panose="020F0502020204030204" pitchFamily="34" charset="0"/>
              </a:rPr>
              <a:t> an </a:t>
            </a:r>
            <a:r>
              <a:rPr lang="fr-FR" b="1" dirty="0" err="1">
                <a:solidFill>
                  <a:srgbClr val="0070C0"/>
                </a:solidFill>
                <a:latin typeface="Calibri" panose="020F0502020204030204" pitchFamily="34" charset="0"/>
                <a:ea typeface="Calibri" panose="020F0502020204030204" pitchFamily="34" charset="0"/>
                <a:cs typeface="Calibri" panose="020F0502020204030204" pitchFamily="34" charset="0"/>
              </a:rPr>
              <a:t>kadans</a:t>
            </a:r>
            <a:r>
              <a:rPr lang="fr-FR" b="1" dirty="0">
                <a:solidFill>
                  <a:srgbClr val="0070C0"/>
                </a:solidFill>
                <a:latin typeface="Calibri" panose="020F0502020204030204" pitchFamily="34" charset="0"/>
                <a:ea typeface="Calibri" panose="020F0502020204030204" pitchFamily="34" charset="0"/>
                <a:cs typeface="Calibri" panose="020F0502020204030204" pitchFamily="34" charset="0"/>
              </a:rPr>
              <a:t> »</a:t>
            </a:r>
            <a:endParaRPr lang="fr-FR"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 8"/>
          <p:cNvPicPr>
            <a:picLocks noChangeAspect="1"/>
          </p:cNvPicPr>
          <p:nvPr/>
        </p:nvPicPr>
        <p:blipFill rotWithShape="1">
          <a:blip r:embed="rId2" cstate="print">
            <a:extLst>
              <a:ext uri="{28A0092B-C50C-407E-A947-70E740481C1C}">
                <a14:useLocalDpi xmlns:a14="http://schemas.microsoft.com/office/drawing/2010/main" val="0"/>
              </a:ext>
            </a:extLst>
          </a:blip>
          <a:srcRect l="15812" r="24045"/>
          <a:stretch/>
        </p:blipFill>
        <p:spPr>
          <a:xfrm rot="4053040">
            <a:off x="1986648" y="1135970"/>
            <a:ext cx="1952595" cy="2100061"/>
          </a:xfrm>
          <a:prstGeom prst="rect">
            <a:avLst/>
          </a:prstGeom>
        </p:spPr>
      </p:pic>
      <p:pic>
        <p:nvPicPr>
          <p:cNvPr id="4" name="Image 3" descr="C:\Users\FREDERICKE BOC\Pictures\PARCOURS CULTUREL 2019\20190212_091925.jpg">
            <a:extLst>
              <a:ext uri="{FF2B5EF4-FFF2-40B4-BE49-F238E27FC236}">
                <a16:creationId xmlns:a16="http://schemas.microsoft.com/office/drawing/2014/main" id="{0E06C4C6-A31A-449D-AA56-63F80619F356}"/>
              </a:ext>
            </a:extLst>
          </p:cNvPr>
          <p:cNvPicPr/>
          <p:nvPr/>
        </p:nvPicPr>
        <p:blipFill>
          <a:blip r:embed="rId3"/>
          <a:srcRect/>
          <a:stretch>
            <a:fillRect/>
          </a:stretch>
        </p:blipFill>
        <p:spPr bwMode="auto">
          <a:xfrm rot="20429453">
            <a:off x="3352110" y="1352253"/>
            <a:ext cx="2665458" cy="1777381"/>
          </a:xfrm>
          <a:prstGeom prst="rect">
            <a:avLst/>
          </a:prstGeom>
          <a:noFill/>
          <a:ln w="9525">
            <a:noFill/>
            <a:miter lim="800000"/>
            <a:headEnd/>
            <a:tailEnd/>
          </a:ln>
        </p:spPr>
      </p:pic>
      <p:pic>
        <p:nvPicPr>
          <p:cNvPr id="10" name="Image 9"/>
          <p:cNvPicPr>
            <a:picLocks noChangeAspect="1"/>
          </p:cNvPicPr>
          <p:nvPr/>
        </p:nvPicPr>
        <p:blipFill rotWithShape="1">
          <a:blip r:embed="rId4" cstate="print">
            <a:extLst>
              <a:ext uri="{28A0092B-C50C-407E-A947-70E740481C1C}">
                <a14:useLocalDpi xmlns:a14="http://schemas.microsoft.com/office/drawing/2010/main" val="0"/>
              </a:ext>
            </a:extLst>
          </a:blip>
          <a:srcRect r="24374"/>
          <a:stretch/>
        </p:blipFill>
        <p:spPr>
          <a:xfrm rot="3546555">
            <a:off x="1457901" y="3882026"/>
            <a:ext cx="1878369" cy="1862826"/>
          </a:xfrm>
          <a:prstGeom prst="rect">
            <a:avLst/>
          </a:prstGeom>
        </p:spPr>
      </p:pic>
      <p:pic>
        <p:nvPicPr>
          <p:cNvPr id="7" name="Image 6" descr="C:\Users\FREDERICKE BOC\Pictures\PARCOURS CULTUREL 2019\20190212_090646.jpg">
            <a:extLst>
              <a:ext uri="{FF2B5EF4-FFF2-40B4-BE49-F238E27FC236}">
                <a16:creationId xmlns:a16="http://schemas.microsoft.com/office/drawing/2014/main" id="{4E755F1F-0EB6-40A2-8151-0A0BCAE4B56C}"/>
              </a:ext>
            </a:extLst>
          </p:cNvPr>
          <p:cNvPicPr/>
          <p:nvPr/>
        </p:nvPicPr>
        <p:blipFill>
          <a:blip r:embed="rId5"/>
          <a:srcRect/>
          <a:stretch>
            <a:fillRect/>
          </a:stretch>
        </p:blipFill>
        <p:spPr bwMode="auto">
          <a:xfrm rot="20356727">
            <a:off x="3025629" y="4261111"/>
            <a:ext cx="2379624" cy="1462807"/>
          </a:xfrm>
          <a:prstGeom prst="rect">
            <a:avLst/>
          </a:prstGeom>
          <a:noFill/>
          <a:ln w="9525">
            <a:noFill/>
            <a:miter lim="800000"/>
            <a:headEnd/>
            <a:tailEnd/>
          </a:ln>
        </p:spPr>
      </p:pic>
      <p:pic>
        <p:nvPicPr>
          <p:cNvPr id="3" name="Image 2" descr="C:\Users\FREDERICKE BOC\Pictures\PARCOURS CULTUREL 2019\20190212_085325.jpg">
            <a:extLst>
              <a:ext uri="{FF2B5EF4-FFF2-40B4-BE49-F238E27FC236}">
                <a16:creationId xmlns:a16="http://schemas.microsoft.com/office/drawing/2014/main" id="{0D9493B1-F617-4DE3-B7CF-8E4812AADD92}"/>
              </a:ext>
            </a:extLst>
          </p:cNvPr>
          <p:cNvPicPr/>
          <p:nvPr/>
        </p:nvPicPr>
        <p:blipFill>
          <a:blip r:embed="rId6"/>
          <a:srcRect/>
          <a:stretch>
            <a:fillRect/>
          </a:stretch>
        </p:blipFill>
        <p:spPr bwMode="auto">
          <a:xfrm rot="20500182">
            <a:off x="5541701" y="1342494"/>
            <a:ext cx="2786403" cy="1614493"/>
          </a:xfrm>
          <a:prstGeom prst="rect">
            <a:avLst/>
          </a:prstGeom>
          <a:noFill/>
          <a:ln w="9525">
            <a:noFill/>
            <a:miter lim="800000"/>
            <a:headEnd/>
            <a:tailEnd/>
          </a:ln>
        </p:spPr>
      </p:pic>
      <p:pic>
        <p:nvPicPr>
          <p:cNvPr id="6" name="Image 5" descr="C:\Users\FREDERICKE BOC\Pictures\PARCOURS CULTUREL 2019\20190212_102455.jpg">
            <a:extLst>
              <a:ext uri="{FF2B5EF4-FFF2-40B4-BE49-F238E27FC236}">
                <a16:creationId xmlns:a16="http://schemas.microsoft.com/office/drawing/2014/main" id="{196A5C7D-62CA-446F-BBA7-6970164E0421}"/>
              </a:ext>
            </a:extLst>
          </p:cNvPr>
          <p:cNvPicPr/>
          <p:nvPr/>
        </p:nvPicPr>
        <p:blipFill>
          <a:blip r:embed="rId7"/>
          <a:srcRect/>
          <a:stretch>
            <a:fillRect/>
          </a:stretch>
        </p:blipFill>
        <p:spPr bwMode="auto">
          <a:xfrm rot="20355597">
            <a:off x="4677242" y="4243680"/>
            <a:ext cx="2425380" cy="1444880"/>
          </a:xfrm>
          <a:prstGeom prst="rect">
            <a:avLst/>
          </a:prstGeom>
          <a:noFill/>
          <a:ln w="9525">
            <a:noFill/>
            <a:miter lim="800000"/>
            <a:headEnd/>
            <a:tailEnd/>
          </a:ln>
        </p:spPr>
      </p:pic>
      <p:pic>
        <p:nvPicPr>
          <p:cNvPr id="5" name="Image 4" descr="C:\Users\FREDERICKE BOC\Pictures\PARCOURS CULTUREL 2019\20190212_101854.jpg">
            <a:extLst>
              <a:ext uri="{FF2B5EF4-FFF2-40B4-BE49-F238E27FC236}">
                <a16:creationId xmlns:a16="http://schemas.microsoft.com/office/drawing/2014/main" id="{317ABC19-8C74-4294-9B70-1FD64BFAC3BC}"/>
              </a:ext>
            </a:extLst>
          </p:cNvPr>
          <p:cNvPicPr/>
          <p:nvPr/>
        </p:nvPicPr>
        <p:blipFill>
          <a:blip r:embed="rId8"/>
          <a:srcRect/>
          <a:stretch>
            <a:fillRect/>
          </a:stretch>
        </p:blipFill>
        <p:spPr bwMode="auto">
          <a:xfrm rot="20491366">
            <a:off x="6405939" y="4126027"/>
            <a:ext cx="2317063" cy="1619745"/>
          </a:xfrm>
          <a:prstGeom prst="rect">
            <a:avLst/>
          </a:prstGeom>
          <a:noFill/>
          <a:ln w="9525">
            <a:noFill/>
            <a:miter lim="800000"/>
            <a:headEnd/>
            <a:tailEnd/>
          </a:ln>
        </p:spPr>
      </p:pic>
    </p:spTree>
    <p:extLst>
      <p:ext uri="{BB962C8B-B14F-4D97-AF65-F5344CB8AC3E}">
        <p14:creationId xmlns:p14="http://schemas.microsoft.com/office/powerpoint/2010/main" val="636771985"/>
      </p:ext>
    </p:extLst>
  </p:cSld>
  <p:clrMapOvr>
    <a:masterClrMapping/>
  </p:clrMapOvr>
  <p:transition advTm="9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80">
                                          <p:stCondLst>
                                            <p:cond delay="0"/>
                                          </p:stCondLst>
                                        </p:cTn>
                                        <p:tgtEl>
                                          <p:spTgt spid="9"/>
                                        </p:tgtEl>
                                      </p:cBhvr>
                                    </p:animEffect>
                                    <p:anim calcmode="lin" valueType="num">
                                      <p:cBhvr>
                                        <p:cTn id="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3" dur="26">
                                          <p:stCondLst>
                                            <p:cond delay="650"/>
                                          </p:stCondLst>
                                        </p:cTn>
                                        <p:tgtEl>
                                          <p:spTgt spid="9"/>
                                        </p:tgtEl>
                                      </p:cBhvr>
                                      <p:to x="100000" y="60000"/>
                                    </p:animScale>
                                    <p:animScale>
                                      <p:cBhvr>
                                        <p:cTn id="14" dur="166" decel="50000">
                                          <p:stCondLst>
                                            <p:cond delay="676"/>
                                          </p:stCondLst>
                                        </p:cTn>
                                        <p:tgtEl>
                                          <p:spTgt spid="9"/>
                                        </p:tgtEl>
                                      </p:cBhvr>
                                      <p:to x="100000" y="100000"/>
                                    </p:animScale>
                                    <p:animScale>
                                      <p:cBhvr>
                                        <p:cTn id="15" dur="26">
                                          <p:stCondLst>
                                            <p:cond delay="1312"/>
                                          </p:stCondLst>
                                        </p:cTn>
                                        <p:tgtEl>
                                          <p:spTgt spid="9"/>
                                        </p:tgtEl>
                                      </p:cBhvr>
                                      <p:to x="100000" y="80000"/>
                                    </p:animScale>
                                    <p:animScale>
                                      <p:cBhvr>
                                        <p:cTn id="16" dur="166" decel="50000">
                                          <p:stCondLst>
                                            <p:cond delay="1338"/>
                                          </p:stCondLst>
                                        </p:cTn>
                                        <p:tgtEl>
                                          <p:spTgt spid="9"/>
                                        </p:tgtEl>
                                      </p:cBhvr>
                                      <p:to x="100000" y="100000"/>
                                    </p:animScale>
                                    <p:animScale>
                                      <p:cBhvr>
                                        <p:cTn id="17" dur="26">
                                          <p:stCondLst>
                                            <p:cond delay="1642"/>
                                          </p:stCondLst>
                                        </p:cTn>
                                        <p:tgtEl>
                                          <p:spTgt spid="9"/>
                                        </p:tgtEl>
                                      </p:cBhvr>
                                      <p:to x="100000" y="90000"/>
                                    </p:animScale>
                                    <p:animScale>
                                      <p:cBhvr>
                                        <p:cTn id="18" dur="166" decel="50000">
                                          <p:stCondLst>
                                            <p:cond delay="1668"/>
                                          </p:stCondLst>
                                        </p:cTn>
                                        <p:tgtEl>
                                          <p:spTgt spid="9"/>
                                        </p:tgtEl>
                                      </p:cBhvr>
                                      <p:to x="100000" y="100000"/>
                                    </p:animScale>
                                    <p:animScale>
                                      <p:cBhvr>
                                        <p:cTn id="19" dur="26">
                                          <p:stCondLst>
                                            <p:cond delay="1808"/>
                                          </p:stCondLst>
                                        </p:cTn>
                                        <p:tgtEl>
                                          <p:spTgt spid="9"/>
                                        </p:tgtEl>
                                      </p:cBhvr>
                                      <p:to x="100000" y="95000"/>
                                    </p:animScale>
                                    <p:animScale>
                                      <p:cBhvr>
                                        <p:cTn id="20" dur="166" decel="50000">
                                          <p:stCondLst>
                                            <p:cond delay="1834"/>
                                          </p:stCondLst>
                                        </p:cTn>
                                        <p:tgtEl>
                                          <p:spTgt spid="9"/>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down)">
                                      <p:cBhvr>
                                        <p:cTn id="25" dur="580">
                                          <p:stCondLst>
                                            <p:cond delay="0"/>
                                          </p:stCondLst>
                                        </p:cTn>
                                        <p:tgtEl>
                                          <p:spTgt spid="4"/>
                                        </p:tgtEl>
                                      </p:cBhvr>
                                    </p:animEffect>
                                    <p:anim calcmode="lin" valueType="num">
                                      <p:cBhvr>
                                        <p:cTn id="26"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31" dur="26">
                                          <p:stCondLst>
                                            <p:cond delay="650"/>
                                          </p:stCondLst>
                                        </p:cTn>
                                        <p:tgtEl>
                                          <p:spTgt spid="4"/>
                                        </p:tgtEl>
                                      </p:cBhvr>
                                      <p:to x="100000" y="60000"/>
                                    </p:animScale>
                                    <p:animScale>
                                      <p:cBhvr>
                                        <p:cTn id="32" dur="166" decel="50000">
                                          <p:stCondLst>
                                            <p:cond delay="676"/>
                                          </p:stCondLst>
                                        </p:cTn>
                                        <p:tgtEl>
                                          <p:spTgt spid="4"/>
                                        </p:tgtEl>
                                      </p:cBhvr>
                                      <p:to x="100000" y="100000"/>
                                    </p:animScale>
                                    <p:animScale>
                                      <p:cBhvr>
                                        <p:cTn id="33" dur="26">
                                          <p:stCondLst>
                                            <p:cond delay="1312"/>
                                          </p:stCondLst>
                                        </p:cTn>
                                        <p:tgtEl>
                                          <p:spTgt spid="4"/>
                                        </p:tgtEl>
                                      </p:cBhvr>
                                      <p:to x="100000" y="80000"/>
                                    </p:animScale>
                                    <p:animScale>
                                      <p:cBhvr>
                                        <p:cTn id="34" dur="166" decel="50000">
                                          <p:stCondLst>
                                            <p:cond delay="1338"/>
                                          </p:stCondLst>
                                        </p:cTn>
                                        <p:tgtEl>
                                          <p:spTgt spid="4"/>
                                        </p:tgtEl>
                                      </p:cBhvr>
                                      <p:to x="100000" y="100000"/>
                                    </p:animScale>
                                    <p:animScale>
                                      <p:cBhvr>
                                        <p:cTn id="35" dur="26">
                                          <p:stCondLst>
                                            <p:cond delay="1642"/>
                                          </p:stCondLst>
                                        </p:cTn>
                                        <p:tgtEl>
                                          <p:spTgt spid="4"/>
                                        </p:tgtEl>
                                      </p:cBhvr>
                                      <p:to x="100000" y="90000"/>
                                    </p:animScale>
                                    <p:animScale>
                                      <p:cBhvr>
                                        <p:cTn id="36" dur="166" decel="50000">
                                          <p:stCondLst>
                                            <p:cond delay="1668"/>
                                          </p:stCondLst>
                                        </p:cTn>
                                        <p:tgtEl>
                                          <p:spTgt spid="4"/>
                                        </p:tgtEl>
                                      </p:cBhvr>
                                      <p:to x="100000" y="100000"/>
                                    </p:animScale>
                                    <p:animScale>
                                      <p:cBhvr>
                                        <p:cTn id="37" dur="26">
                                          <p:stCondLst>
                                            <p:cond delay="1808"/>
                                          </p:stCondLst>
                                        </p:cTn>
                                        <p:tgtEl>
                                          <p:spTgt spid="4"/>
                                        </p:tgtEl>
                                      </p:cBhvr>
                                      <p:to x="100000" y="95000"/>
                                    </p:animScale>
                                    <p:animScale>
                                      <p:cBhvr>
                                        <p:cTn id="38" dur="166" decel="50000">
                                          <p:stCondLst>
                                            <p:cond delay="1834"/>
                                          </p:stCondLst>
                                        </p:cTn>
                                        <p:tgtEl>
                                          <p:spTgt spid="4"/>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wipe(down)">
                                      <p:cBhvr>
                                        <p:cTn id="43" dur="580">
                                          <p:stCondLst>
                                            <p:cond delay="0"/>
                                          </p:stCondLst>
                                        </p:cTn>
                                        <p:tgtEl>
                                          <p:spTgt spid="3"/>
                                        </p:tgtEl>
                                      </p:cBhvr>
                                    </p:animEffect>
                                    <p:anim calcmode="lin" valueType="num">
                                      <p:cBhvr>
                                        <p:cTn id="44"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gtEl>
                                      </p:cBhvr>
                                      <p:to x="100000" y="60000"/>
                                    </p:animScale>
                                    <p:animScale>
                                      <p:cBhvr>
                                        <p:cTn id="50" dur="166" decel="50000">
                                          <p:stCondLst>
                                            <p:cond delay="676"/>
                                          </p:stCondLst>
                                        </p:cTn>
                                        <p:tgtEl>
                                          <p:spTgt spid="3"/>
                                        </p:tgtEl>
                                      </p:cBhvr>
                                      <p:to x="100000" y="100000"/>
                                    </p:animScale>
                                    <p:animScale>
                                      <p:cBhvr>
                                        <p:cTn id="51" dur="26">
                                          <p:stCondLst>
                                            <p:cond delay="1312"/>
                                          </p:stCondLst>
                                        </p:cTn>
                                        <p:tgtEl>
                                          <p:spTgt spid="3"/>
                                        </p:tgtEl>
                                      </p:cBhvr>
                                      <p:to x="100000" y="80000"/>
                                    </p:animScale>
                                    <p:animScale>
                                      <p:cBhvr>
                                        <p:cTn id="52" dur="166" decel="50000">
                                          <p:stCondLst>
                                            <p:cond delay="1338"/>
                                          </p:stCondLst>
                                        </p:cTn>
                                        <p:tgtEl>
                                          <p:spTgt spid="3"/>
                                        </p:tgtEl>
                                      </p:cBhvr>
                                      <p:to x="100000" y="100000"/>
                                    </p:animScale>
                                    <p:animScale>
                                      <p:cBhvr>
                                        <p:cTn id="53" dur="26">
                                          <p:stCondLst>
                                            <p:cond delay="1642"/>
                                          </p:stCondLst>
                                        </p:cTn>
                                        <p:tgtEl>
                                          <p:spTgt spid="3"/>
                                        </p:tgtEl>
                                      </p:cBhvr>
                                      <p:to x="100000" y="90000"/>
                                    </p:animScale>
                                    <p:animScale>
                                      <p:cBhvr>
                                        <p:cTn id="54" dur="166" decel="50000">
                                          <p:stCondLst>
                                            <p:cond delay="1668"/>
                                          </p:stCondLst>
                                        </p:cTn>
                                        <p:tgtEl>
                                          <p:spTgt spid="3"/>
                                        </p:tgtEl>
                                      </p:cBhvr>
                                      <p:to x="100000" y="100000"/>
                                    </p:animScale>
                                    <p:animScale>
                                      <p:cBhvr>
                                        <p:cTn id="55" dur="26">
                                          <p:stCondLst>
                                            <p:cond delay="1808"/>
                                          </p:stCondLst>
                                        </p:cTn>
                                        <p:tgtEl>
                                          <p:spTgt spid="3"/>
                                        </p:tgtEl>
                                      </p:cBhvr>
                                      <p:to x="100000" y="95000"/>
                                    </p:animScale>
                                    <p:animScale>
                                      <p:cBhvr>
                                        <p:cTn id="56" dur="166" decel="50000">
                                          <p:stCondLst>
                                            <p:cond delay="1834"/>
                                          </p:stCondLst>
                                        </p:cTn>
                                        <p:tgtEl>
                                          <p:spTgt spid="3"/>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nodeType="clickEffect">
                                  <p:stCondLst>
                                    <p:cond delay="0"/>
                                  </p:stCondLst>
                                  <p:childTnLst>
                                    <p:set>
                                      <p:cBhvr>
                                        <p:cTn id="60" dur="1" fill="hold">
                                          <p:stCondLst>
                                            <p:cond delay="0"/>
                                          </p:stCondLst>
                                        </p:cTn>
                                        <p:tgtEl>
                                          <p:spTgt spid="10"/>
                                        </p:tgtEl>
                                        <p:attrNameLst>
                                          <p:attrName>style.visibility</p:attrName>
                                        </p:attrNameLst>
                                      </p:cBhvr>
                                      <p:to>
                                        <p:strVal val="visible"/>
                                      </p:to>
                                    </p:set>
                                    <p:animEffect transition="in" filter="wipe(down)">
                                      <p:cBhvr>
                                        <p:cTn id="61" dur="580">
                                          <p:stCondLst>
                                            <p:cond delay="0"/>
                                          </p:stCondLst>
                                        </p:cTn>
                                        <p:tgtEl>
                                          <p:spTgt spid="10"/>
                                        </p:tgtEl>
                                      </p:cBhvr>
                                    </p:animEffect>
                                    <p:anim calcmode="lin" valueType="num">
                                      <p:cBhvr>
                                        <p:cTn id="6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67" dur="26">
                                          <p:stCondLst>
                                            <p:cond delay="650"/>
                                          </p:stCondLst>
                                        </p:cTn>
                                        <p:tgtEl>
                                          <p:spTgt spid="10"/>
                                        </p:tgtEl>
                                      </p:cBhvr>
                                      <p:to x="100000" y="60000"/>
                                    </p:animScale>
                                    <p:animScale>
                                      <p:cBhvr>
                                        <p:cTn id="68" dur="166" decel="50000">
                                          <p:stCondLst>
                                            <p:cond delay="676"/>
                                          </p:stCondLst>
                                        </p:cTn>
                                        <p:tgtEl>
                                          <p:spTgt spid="10"/>
                                        </p:tgtEl>
                                      </p:cBhvr>
                                      <p:to x="100000" y="100000"/>
                                    </p:animScale>
                                    <p:animScale>
                                      <p:cBhvr>
                                        <p:cTn id="69" dur="26">
                                          <p:stCondLst>
                                            <p:cond delay="1312"/>
                                          </p:stCondLst>
                                        </p:cTn>
                                        <p:tgtEl>
                                          <p:spTgt spid="10"/>
                                        </p:tgtEl>
                                      </p:cBhvr>
                                      <p:to x="100000" y="80000"/>
                                    </p:animScale>
                                    <p:animScale>
                                      <p:cBhvr>
                                        <p:cTn id="70" dur="166" decel="50000">
                                          <p:stCondLst>
                                            <p:cond delay="1338"/>
                                          </p:stCondLst>
                                        </p:cTn>
                                        <p:tgtEl>
                                          <p:spTgt spid="10"/>
                                        </p:tgtEl>
                                      </p:cBhvr>
                                      <p:to x="100000" y="100000"/>
                                    </p:animScale>
                                    <p:animScale>
                                      <p:cBhvr>
                                        <p:cTn id="71" dur="26">
                                          <p:stCondLst>
                                            <p:cond delay="1642"/>
                                          </p:stCondLst>
                                        </p:cTn>
                                        <p:tgtEl>
                                          <p:spTgt spid="10"/>
                                        </p:tgtEl>
                                      </p:cBhvr>
                                      <p:to x="100000" y="90000"/>
                                    </p:animScale>
                                    <p:animScale>
                                      <p:cBhvr>
                                        <p:cTn id="72" dur="166" decel="50000">
                                          <p:stCondLst>
                                            <p:cond delay="1668"/>
                                          </p:stCondLst>
                                        </p:cTn>
                                        <p:tgtEl>
                                          <p:spTgt spid="10"/>
                                        </p:tgtEl>
                                      </p:cBhvr>
                                      <p:to x="100000" y="100000"/>
                                    </p:animScale>
                                    <p:animScale>
                                      <p:cBhvr>
                                        <p:cTn id="73" dur="26">
                                          <p:stCondLst>
                                            <p:cond delay="1808"/>
                                          </p:stCondLst>
                                        </p:cTn>
                                        <p:tgtEl>
                                          <p:spTgt spid="10"/>
                                        </p:tgtEl>
                                      </p:cBhvr>
                                      <p:to x="100000" y="95000"/>
                                    </p:animScale>
                                    <p:animScale>
                                      <p:cBhvr>
                                        <p:cTn id="74" dur="166" decel="50000">
                                          <p:stCondLst>
                                            <p:cond delay="1834"/>
                                          </p:stCondLst>
                                        </p:cTn>
                                        <p:tgtEl>
                                          <p:spTgt spid="10"/>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nodeType="clickEffect">
                                  <p:stCondLst>
                                    <p:cond delay="0"/>
                                  </p:stCondLst>
                                  <p:childTnLst>
                                    <p:set>
                                      <p:cBhvr>
                                        <p:cTn id="78" dur="1" fill="hold">
                                          <p:stCondLst>
                                            <p:cond delay="0"/>
                                          </p:stCondLst>
                                        </p:cTn>
                                        <p:tgtEl>
                                          <p:spTgt spid="7"/>
                                        </p:tgtEl>
                                        <p:attrNameLst>
                                          <p:attrName>style.visibility</p:attrName>
                                        </p:attrNameLst>
                                      </p:cBhvr>
                                      <p:to>
                                        <p:strVal val="visible"/>
                                      </p:to>
                                    </p:set>
                                    <p:animEffect transition="in" filter="wipe(down)">
                                      <p:cBhvr>
                                        <p:cTn id="79" dur="580">
                                          <p:stCondLst>
                                            <p:cond delay="0"/>
                                          </p:stCondLst>
                                        </p:cTn>
                                        <p:tgtEl>
                                          <p:spTgt spid="7"/>
                                        </p:tgtEl>
                                      </p:cBhvr>
                                    </p:animEffect>
                                    <p:anim calcmode="lin" valueType="num">
                                      <p:cBhvr>
                                        <p:cTn id="80"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85" dur="26">
                                          <p:stCondLst>
                                            <p:cond delay="650"/>
                                          </p:stCondLst>
                                        </p:cTn>
                                        <p:tgtEl>
                                          <p:spTgt spid="7"/>
                                        </p:tgtEl>
                                      </p:cBhvr>
                                      <p:to x="100000" y="60000"/>
                                    </p:animScale>
                                    <p:animScale>
                                      <p:cBhvr>
                                        <p:cTn id="86" dur="166" decel="50000">
                                          <p:stCondLst>
                                            <p:cond delay="676"/>
                                          </p:stCondLst>
                                        </p:cTn>
                                        <p:tgtEl>
                                          <p:spTgt spid="7"/>
                                        </p:tgtEl>
                                      </p:cBhvr>
                                      <p:to x="100000" y="100000"/>
                                    </p:animScale>
                                    <p:animScale>
                                      <p:cBhvr>
                                        <p:cTn id="87" dur="26">
                                          <p:stCondLst>
                                            <p:cond delay="1312"/>
                                          </p:stCondLst>
                                        </p:cTn>
                                        <p:tgtEl>
                                          <p:spTgt spid="7"/>
                                        </p:tgtEl>
                                      </p:cBhvr>
                                      <p:to x="100000" y="80000"/>
                                    </p:animScale>
                                    <p:animScale>
                                      <p:cBhvr>
                                        <p:cTn id="88" dur="166" decel="50000">
                                          <p:stCondLst>
                                            <p:cond delay="1338"/>
                                          </p:stCondLst>
                                        </p:cTn>
                                        <p:tgtEl>
                                          <p:spTgt spid="7"/>
                                        </p:tgtEl>
                                      </p:cBhvr>
                                      <p:to x="100000" y="100000"/>
                                    </p:animScale>
                                    <p:animScale>
                                      <p:cBhvr>
                                        <p:cTn id="89" dur="26">
                                          <p:stCondLst>
                                            <p:cond delay="1642"/>
                                          </p:stCondLst>
                                        </p:cTn>
                                        <p:tgtEl>
                                          <p:spTgt spid="7"/>
                                        </p:tgtEl>
                                      </p:cBhvr>
                                      <p:to x="100000" y="90000"/>
                                    </p:animScale>
                                    <p:animScale>
                                      <p:cBhvr>
                                        <p:cTn id="90" dur="166" decel="50000">
                                          <p:stCondLst>
                                            <p:cond delay="1668"/>
                                          </p:stCondLst>
                                        </p:cTn>
                                        <p:tgtEl>
                                          <p:spTgt spid="7"/>
                                        </p:tgtEl>
                                      </p:cBhvr>
                                      <p:to x="100000" y="100000"/>
                                    </p:animScale>
                                    <p:animScale>
                                      <p:cBhvr>
                                        <p:cTn id="91" dur="26">
                                          <p:stCondLst>
                                            <p:cond delay="1808"/>
                                          </p:stCondLst>
                                        </p:cTn>
                                        <p:tgtEl>
                                          <p:spTgt spid="7"/>
                                        </p:tgtEl>
                                      </p:cBhvr>
                                      <p:to x="100000" y="95000"/>
                                    </p:animScale>
                                    <p:animScale>
                                      <p:cBhvr>
                                        <p:cTn id="92" dur="166" decel="50000">
                                          <p:stCondLst>
                                            <p:cond delay="1834"/>
                                          </p:stCondLst>
                                        </p:cTn>
                                        <p:tgtEl>
                                          <p:spTgt spid="7"/>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nodeType="clickEffect">
                                  <p:stCondLst>
                                    <p:cond delay="0"/>
                                  </p:stCondLst>
                                  <p:childTnLst>
                                    <p:set>
                                      <p:cBhvr>
                                        <p:cTn id="96" dur="1" fill="hold">
                                          <p:stCondLst>
                                            <p:cond delay="0"/>
                                          </p:stCondLst>
                                        </p:cTn>
                                        <p:tgtEl>
                                          <p:spTgt spid="6"/>
                                        </p:tgtEl>
                                        <p:attrNameLst>
                                          <p:attrName>style.visibility</p:attrName>
                                        </p:attrNameLst>
                                      </p:cBhvr>
                                      <p:to>
                                        <p:strVal val="visible"/>
                                      </p:to>
                                    </p:set>
                                    <p:animEffect transition="in" filter="wipe(down)">
                                      <p:cBhvr>
                                        <p:cTn id="97" dur="580">
                                          <p:stCondLst>
                                            <p:cond delay="0"/>
                                          </p:stCondLst>
                                        </p:cTn>
                                        <p:tgtEl>
                                          <p:spTgt spid="6"/>
                                        </p:tgtEl>
                                      </p:cBhvr>
                                    </p:animEffect>
                                    <p:anim calcmode="lin" valueType="num">
                                      <p:cBhvr>
                                        <p:cTn id="9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0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0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03" dur="26">
                                          <p:stCondLst>
                                            <p:cond delay="650"/>
                                          </p:stCondLst>
                                        </p:cTn>
                                        <p:tgtEl>
                                          <p:spTgt spid="6"/>
                                        </p:tgtEl>
                                      </p:cBhvr>
                                      <p:to x="100000" y="60000"/>
                                    </p:animScale>
                                    <p:animScale>
                                      <p:cBhvr>
                                        <p:cTn id="104" dur="166" decel="50000">
                                          <p:stCondLst>
                                            <p:cond delay="676"/>
                                          </p:stCondLst>
                                        </p:cTn>
                                        <p:tgtEl>
                                          <p:spTgt spid="6"/>
                                        </p:tgtEl>
                                      </p:cBhvr>
                                      <p:to x="100000" y="100000"/>
                                    </p:animScale>
                                    <p:animScale>
                                      <p:cBhvr>
                                        <p:cTn id="105" dur="26">
                                          <p:stCondLst>
                                            <p:cond delay="1312"/>
                                          </p:stCondLst>
                                        </p:cTn>
                                        <p:tgtEl>
                                          <p:spTgt spid="6"/>
                                        </p:tgtEl>
                                      </p:cBhvr>
                                      <p:to x="100000" y="80000"/>
                                    </p:animScale>
                                    <p:animScale>
                                      <p:cBhvr>
                                        <p:cTn id="106" dur="166" decel="50000">
                                          <p:stCondLst>
                                            <p:cond delay="1338"/>
                                          </p:stCondLst>
                                        </p:cTn>
                                        <p:tgtEl>
                                          <p:spTgt spid="6"/>
                                        </p:tgtEl>
                                      </p:cBhvr>
                                      <p:to x="100000" y="100000"/>
                                    </p:animScale>
                                    <p:animScale>
                                      <p:cBhvr>
                                        <p:cTn id="107" dur="26">
                                          <p:stCondLst>
                                            <p:cond delay="1642"/>
                                          </p:stCondLst>
                                        </p:cTn>
                                        <p:tgtEl>
                                          <p:spTgt spid="6"/>
                                        </p:tgtEl>
                                      </p:cBhvr>
                                      <p:to x="100000" y="90000"/>
                                    </p:animScale>
                                    <p:animScale>
                                      <p:cBhvr>
                                        <p:cTn id="108" dur="166" decel="50000">
                                          <p:stCondLst>
                                            <p:cond delay="1668"/>
                                          </p:stCondLst>
                                        </p:cTn>
                                        <p:tgtEl>
                                          <p:spTgt spid="6"/>
                                        </p:tgtEl>
                                      </p:cBhvr>
                                      <p:to x="100000" y="100000"/>
                                    </p:animScale>
                                    <p:animScale>
                                      <p:cBhvr>
                                        <p:cTn id="109" dur="26">
                                          <p:stCondLst>
                                            <p:cond delay="1808"/>
                                          </p:stCondLst>
                                        </p:cTn>
                                        <p:tgtEl>
                                          <p:spTgt spid="6"/>
                                        </p:tgtEl>
                                      </p:cBhvr>
                                      <p:to x="100000" y="95000"/>
                                    </p:animScale>
                                    <p:animScale>
                                      <p:cBhvr>
                                        <p:cTn id="110" dur="166" decel="50000">
                                          <p:stCondLst>
                                            <p:cond delay="1834"/>
                                          </p:stCondLst>
                                        </p:cTn>
                                        <p:tgtEl>
                                          <p:spTgt spid="6"/>
                                        </p:tgtEl>
                                      </p:cBhvr>
                                      <p:to x="100000" y="100000"/>
                                    </p:animScale>
                                  </p:childTnLst>
                                </p:cTn>
                              </p:par>
                            </p:childTnLst>
                          </p:cTn>
                        </p:par>
                      </p:childTnLst>
                    </p:cTn>
                  </p:par>
                  <p:par>
                    <p:cTn id="111" fill="hold">
                      <p:stCondLst>
                        <p:cond delay="indefinite"/>
                      </p:stCondLst>
                      <p:childTnLst>
                        <p:par>
                          <p:cTn id="112" fill="hold">
                            <p:stCondLst>
                              <p:cond delay="0"/>
                            </p:stCondLst>
                            <p:childTnLst>
                              <p:par>
                                <p:cTn id="113" presetID="26" presetClass="entr" presetSubtype="0" fill="hold" nodeType="clickEffect">
                                  <p:stCondLst>
                                    <p:cond delay="0"/>
                                  </p:stCondLst>
                                  <p:childTnLst>
                                    <p:set>
                                      <p:cBhvr>
                                        <p:cTn id="114" dur="1" fill="hold">
                                          <p:stCondLst>
                                            <p:cond delay="0"/>
                                          </p:stCondLst>
                                        </p:cTn>
                                        <p:tgtEl>
                                          <p:spTgt spid="5"/>
                                        </p:tgtEl>
                                        <p:attrNameLst>
                                          <p:attrName>style.visibility</p:attrName>
                                        </p:attrNameLst>
                                      </p:cBhvr>
                                      <p:to>
                                        <p:strVal val="visible"/>
                                      </p:to>
                                    </p:set>
                                    <p:animEffect transition="in" filter="wipe(down)">
                                      <p:cBhvr>
                                        <p:cTn id="115" dur="580">
                                          <p:stCondLst>
                                            <p:cond delay="0"/>
                                          </p:stCondLst>
                                        </p:cTn>
                                        <p:tgtEl>
                                          <p:spTgt spid="5"/>
                                        </p:tgtEl>
                                      </p:cBhvr>
                                    </p:animEffect>
                                    <p:anim calcmode="lin" valueType="num">
                                      <p:cBhvr>
                                        <p:cTn id="11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1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1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21" dur="26">
                                          <p:stCondLst>
                                            <p:cond delay="650"/>
                                          </p:stCondLst>
                                        </p:cTn>
                                        <p:tgtEl>
                                          <p:spTgt spid="5"/>
                                        </p:tgtEl>
                                      </p:cBhvr>
                                      <p:to x="100000" y="60000"/>
                                    </p:animScale>
                                    <p:animScale>
                                      <p:cBhvr>
                                        <p:cTn id="122" dur="166" decel="50000">
                                          <p:stCondLst>
                                            <p:cond delay="676"/>
                                          </p:stCondLst>
                                        </p:cTn>
                                        <p:tgtEl>
                                          <p:spTgt spid="5"/>
                                        </p:tgtEl>
                                      </p:cBhvr>
                                      <p:to x="100000" y="100000"/>
                                    </p:animScale>
                                    <p:animScale>
                                      <p:cBhvr>
                                        <p:cTn id="123" dur="26">
                                          <p:stCondLst>
                                            <p:cond delay="1312"/>
                                          </p:stCondLst>
                                        </p:cTn>
                                        <p:tgtEl>
                                          <p:spTgt spid="5"/>
                                        </p:tgtEl>
                                      </p:cBhvr>
                                      <p:to x="100000" y="80000"/>
                                    </p:animScale>
                                    <p:animScale>
                                      <p:cBhvr>
                                        <p:cTn id="124" dur="166" decel="50000">
                                          <p:stCondLst>
                                            <p:cond delay="1338"/>
                                          </p:stCondLst>
                                        </p:cTn>
                                        <p:tgtEl>
                                          <p:spTgt spid="5"/>
                                        </p:tgtEl>
                                      </p:cBhvr>
                                      <p:to x="100000" y="100000"/>
                                    </p:animScale>
                                    <p:animScale>
                                      <p:cBhvr>
                                        <p:cTn id="125" dur="26">
                                          <p:stCondLst>
                                            <p:cond delay="1642"/>
                                          </p:stCondLst>
                                        </p:cTn>
                                        <p:tgtEl>
                                          <p:spTgt spid="5"/>
                                        </p:tgtEl>
                                      </p:cBhvr>
                                      <p:to x="100000" y="90000"/>
                                    </p:animScale>
                                    <p:animScale>
                                      <p:cBhvr>
                                        <p:cTn id="126" dur="166" decel="50000">
                                          <p:stCondLst>
                                            <p:cond delay="1668"/>
                                          </p:stCondLst>
                                        </p:cTn>
                                        <p:tgtEl>
                                          <p:spTgt spid="5"/>
                                        </p:tgtEl>
                                      </p:cBhvr>
                                      <p:to x="100000" y="100000"/>
                                    </p:animScale>
                                    <p:animScale>
                                      <p:cBhvr>
                                        <p:cTn id="127" dur="26">
                                          <p:stCondLst>
                                            <p:cond delay="1808"/>
                                          </p:stCondLst>
                                        </p:cTn>
                                        <p:tgtEl>
                                          <p:spTgt spid="5"/>
                                        </p:tgtEl>
                                      </p:cBhvr>
                                      <p:to x="100000" y="95000"/>
                                    </p:animScale>
                                    <p:animScale>
                                      <p:cBhvr>
                                        <p:cTn id="128"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97768D-5078-4AE8-BE78-DF2D16F6A915}"/>
              </a:ext>
            </a:extLst>
          </p:cNvPr>
          <p:cNvSpPr/>
          <p:nvPr/>
        </p:nvSpPr>
        <p:spPr>
          <a:xfrm>
            <a:off x="2286000" y="3037643"/>
            <a:ext cx="4572000" cy="375552"/>
          </a:xfrm>
          <a:prstGeom prst="rect">
            <a:avLst/>
          </a:prstGeom>
        </p:spPr>
        <p:txBody>
          <a:bodyPr>
            <a:spAutoFit/>
          </a:bodyPr>
          <a:lstStyle/>
          <a:p>
            <a:pPr algn="ctr">
              <a:lnSpc>
                <a:spcPct val="107000"/>
              </a:lnSpc>
              <a:spcAft>
                <a:spcPts val="800"/>
              </a:spcAft>
            </a:pPr>
            <a:r>
              <a:rPr lang="fr-FR" b="1" dirty="0">
                <a:latin typeface="Calibri" panose="020F0502020204030204" pitchFamily="34" charset="0"/>
                <a:ea typeface="Calibri" panose="020F0502020204030204" pitchFamily="34" charset="0"/>
                <a:cs typeface="Calibri" panose="020F0502020204030204" pitchFamily="34" charset="0"/>
              </a:rPr>
              <a:t> </a:t>
            </a:r>
            <a:endParaRPr lang="fr-FR" sz="11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angle 2">
            <a:extLst>
              <a:ext uri="{FF2B5EF4-FFF2-40B4-BE49-F238E27FC236}">
                <a16:creationId xmlns:a16="http://schemas.microsoft.com/office/drawing/2014/main" id="{38917682-E52D-4BAC-B403-11CEA49A3E47}"/>
              </a:ext>
            </a:extLst>
          </p:cNvPr>
          <p:cNvSpPr/>
          <p:nvPr/>
        </p:nvSpPr>
        <p:spPr>
          <a:xfrm>
            <a:off x="2915816" y="0"/>
            <a:ext cx="4572000" cy="782715"/>
          </a:xfrm>
          <a:prstGeom prst="rect">
            <a:avLst/>
          </a:prstGeom>
        </p:spPr>
        <p:txBody>
          <a:bodyPr>
            <a:spAutoFit/>
          </a:bodyPr>
          <a:lstStyle/>
          <a:p>
            <a:pPr algn="ctr">
              <a:lnSpc>
                <a:spcPct val="107000"/>
              </a:lnSpc>
              <a:spcAft>
                <a:spcPts val="800"/>
              </a:spcAft>
            </a:pPr>
            <a:r>
              <a:rPr lang="fr-FR" b="1" dirty="0">
                <a:solidFill>
                  <a:srgbClr val="0070C0"/>
                </a:solidFill>
                <a:latin typeface="Calibri" panose="020F0502020204030204" pitchFamily="34" charset="0"/>
                <a:ea typeface="Calibri" panose="020F0502020204030204" pitchFamily="34" charset="0"/>
                <a:cs typeface="Calibri" panose="020F0502020204030204" pitchFamily="34" charset="0"/>
              </a:rPr>
              <a:t>CINE JUNIOR</a:t>
            </a:r>
            <a:endParaRPr lang="fr-FR" sz="105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fr-FR" b="1" dirty="0">
                <a:solidFill>
                  <a:srgbClr val="0070C0"/>
                </a:solidFill>
                <a:latin typeface="Lucida Calligraphy" panose="03010101010101010101" pitchFamily="66" charset="0"/>
                <a:ea typeface="Calibri" panose="020F0502020204030204" pitchFamily="34" charset="0"/>
                <a:cs typeface="Calibri" panose="020F0502020204030204" pitchFamily="34" charset="0"/>
              </a:rPr>
              <a:t>« Créatures Fantastiques » </a:t>
            </a:r>
            <a:endParaRPr lang="fr-FR" sz="105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angle 3">
            <a:extLst>
              <a:ext uri="{FF2B5EF4-FFF2-40B4-BE49-F238E27FC236}">
                <a16:creationId xmlns:a16="http://schemas.microsoft.com/office/drawing/2014/main" id="{73F462A2-518C-4FA8-9079-C57F26BDE4BF}"/>
              </a:ext>
            </a:extLst>
          </p:cNvPr>
          <p:cNvSpPr/>
          <p:nvPr/>
        </p:nvSpPr>
        <p:spPr>
          <a:xfrm>
            <a:off x="1259632" y="1124744"/>
            <a:ext cx="3655810" cy="877420"/>
          </a:xfrm>
          <a:prstGeom prst="rect">
            <a:avLst/>
          </a:prstGeom>
          <a:solidFill>
            <a:srgbClr val="FFFFCC"/>
          </a:solidFill>
        </p:spPr>
        <p:style>
          <a:lnRef idx="2">
            <a:schemeClr val="accent2"/>
          </a:lnRef>
          <a:fillRef idx="1">
            <a:schemeClr val="lt1"/>
          </a:fillRef>
          <a:effectRef idx="0">
            <a:schemeClr val="accent2"/>
          </a:effectRef>
          <a:fontRef idx="minor">
            <a:schemeClr val="dk1"/>
          </a:fontRef>
        </p:style>
        <p:txBody>
          <a:bodyPr wrap="square">
            <a:spAutoFit/>
          </a:bodyPr>
          <a:lstStyle/>
          <a:p>
            <a:pPr>
              <a:lnSpc>
                <a:spcPct val="107000"/>
              </a:lnSpc>
              <a:spcAft>
                <a:spcPts val="800"/>
              </a:spcAft>
            </a:pPr>
            <a:r>
              <a:rPr lang="fr-FR" sz="1200" b="1" dirty="0">
                <a:latin typeface="Calibri" panose="020F0502020204030204" pitchFamily="34" charset="0"/>
                <a:ea typeface="Calibri" panose="020F0502020204030204" pitchFamily="34" charset="0"/>
                <a:cs typeface="Calibri" panose="020F0502020204030204" pitchFamily="34" charset="0"/>
              </a:rPr>
              <a:t>Carte d’identité </a:t>
            </a:r>
            <a:endParaRPr lang="fr-FR"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200" dirty="0">
                <a:latin typeface="Arial" panose="020B0604020202020204" pitchFamily="34" charset="0"/>
                <a:ea typeface="Calibri" panose="020F0502020204030204" pitchFamily="34" charset="0"/>
                <a:cs typeface="Times New Roman" panose="02020603050405020304" pitchFamily="18" charset="0"/>
              </a:rPr>
              <a:t>Genre : 1</a:t>
            </a:r>
            <a:r>
              <a:rPr lang="fr-FR" sz="1200" baseline="30000" dirty="0">
                <a:latin typeface="Arial" panose="020B0604020202020204" pitchFamily="34" charset="0"/>
                <a:ea typeface="Calibri" panose="020F0502020204030204" pitchFamily="34" charset="0"/>
                <a:cs typeface="Times New Roman" panose="02020603050405020304" pitchFamily="18" charset="0"/>
              </a:rPr>
              <a:t>er</a:t>
            </a:r>
            <a:r>
              <a:rPr lang="fr-FR" sz="1200" dirty="0">
                <a:latin typeface="Arial" panose="020B0604020202020204" pitchFamily="34" charset="0"/>
                <a:ea typeface="Calibri" panose="020F0502020204030204" pitchFamily="34" charset="0"/>
                <a:cs typeface="Times New Roman" panose="02020603050405020304" pitchFamily="18" charset="0"/>
              </a:rPr>
              <a:t> édition du festival d’éducation à l’image </a:t>
            </a:r>
            <a:endParaRPr lang="fr-FR" sz="1200" dirty="0">
              <a:latin typeface="Calibri" panose="020F0502020204030204" pitchFamily="34" charset="0"/>
              <a:ea typeface="Calibri" panose="020F0502020204030204" pitchFamily="34" charset="0"/>
              <a:cs typeface="Times New Roman" panose="02020603050405020304" pitchFamily="18" charset="0"/>
            </a:endParaRPr>
          </a:p>
          <a:p>
            <a:r>
              <a:rPr lang="fr-FR" sz="1200" dirty="0">
                <a:latin typeface="Arial" panose="020B0604020202020204" pitchFamily="34" charset="0"/>
                <a:ea typeface="Calibri" panose="020F0502020204030204" pitchFamily="34" charset="0"/>
              </a:rPr>
              <a:t>Lieu : cinéma-Centre Robert Loyson Le Moule</a:t>
            </a:r>
            <a:endParaRPr lang="fr-FR" sz="1200" dirty="0"/>
          </a:p>
        </p:txBody>
      </p:sp>
      <p:pic>
        <p:nvPicPr>
          <p:cNvPr id="5" name="Image 4" descr="C:\Users\ADJ_C7\Documents\03_dsden\16_myriam\logo_arts_visuel.jpg">
            <a:extLst>
              <a:ext uri="{FF2B5EF4-FFF2-40B4-BE49-F238E27FC236}">
                <a16:creationId xmlns:a16="http://schemas.microsoft.com/office/drawing/2014/main" id="{7627A07D-1DB3-482A-8780-C3D1A68AF21C}"/>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03648" y="105160"/>
            <a:ext cx="792088" cy="782715"/>
          </a:xfrm>
          <a:prstGeom prst="rect">
            <a:avLst/>
          </a:prstGeom>
          <a:noFill/>
          <a:ln>
            <a:noFill/>
          </a:ln>
        </p:spPr>
      </p:pic>
      <p:pic>
        <p:nvPicPr>
          <p:cNvPr id="7" name="Image 6">
            <a:extLst>
              <a:ext uri="{FF2B5EF4-FFF2-40B4-BE49-F238E27FC236}">
                <a16:creationId xmlns:a16="http://schemas.microsoft.com/office/drawing/2014/main" id="{EDFDC0AD-8322-4B2C-BFD1-B7D5896313CF}"/>
              </a:ext>
            </a:extLst>
          </p:cNvPr>
          <p:cNvPicPr/>
          <p:nvPr/>
        </p:nvPicPr>
        <p:blipFill>
          <a:blip r:embed="rId3" cstate="print">
            <a:extLst>
              <a:ext uri="{28A0092B-C50C-407E-A947-70E740481C1C}">
                <a14:useLocalDpi xmlns:a14="http://schemas.microsoft.com/office/drawing/2010/main" val="0"/>
              </a:ext>
            </a:extLst>
          </a:blip>
          <a:stretch>
            <a:fillRect/>
          </a:stretch>
        </p:blipFill>
        <p:spPr>
          <a:xfrm rot="5400000">
            <a:off x="5819107" y="353807"/>
            <a:ext cx="2368800" cy="3749977"/>
          </a:xfrm>
          <a:prstGeom prst="rect">
            <a:avLst/>
          </a:prstGeom>
        </p:spPr>
      </p:pic>
      <p:sp>
        <p:nvSpPr>
          <p:cNvPr id="8" name="Rectangle 7">
            <a:extLst>
              <a:ext uri="{FF2B5EF4-FFF2-40B4-BE49-F238E27FC236}">
                <a16:creationId xmlns:a16="http://schemas.microsoft.com/office/drawing/2014/main" id="{9DC4E7BE-D87C-4620-BA30-F49B5659F871}"/>
              </a:ext>
            </a:extLst>
          </p:cNvPr>
          <p:cNvSpPr/>
          <p:nvPr/>
        </p:nvSpPr>
        <p:spPr>
          <a:xfrm>
            <a:off x="1259632" y="2777960"/>
            <a:ext cx="3655810" cy="2774157"/>
          </a:xfrm>
          <a:prstGeom prst="rect">
            <a:avLst/>
          </a:prstGeom>
          <a:solidFill>
            <a:srgbClr val="FFFFCC"/>
          </a:solidFill>
        </p:spPr>
        <p:style>
          <a:lnRef idx="2">
            <a:schemeClr val="accent2"/>
          </a:lnRef>
          <a:fillRef idx="1">
            <a:schemeClr val="lt1"/>
          </a:fillRef>
          <a:effectRef idx="0">
            <a:schemeClr val="accent2"/>
          </a:effectRef>
          <a:fontRef idx="minor">
            <a:schemeClr val="dk1"/>
          </a:fontRef>
        </p:style>
        <p:txBody>
          <a:bodyPr wrap="square">
            <a:spAutoFit/>
          </a:bodyPr>
          <a:lstStyle/>
          <a:p>
            <a:pPr>
              <a:lnSpc>
                <a:spcPct val="107000"/>
              </a:lnSpc>
              <a:spcAft>
                <a:spcPts val="800"/>
              </a:spcAft>
            </a:pPr>
            <a:r>
              <a:rPr lang="fr-FR" sz="1100" b="1" dirty="0">
                <a:latin typeface="Lucida Calligraphy" panose="03010101010101010101" pitchFamily="66" charset="0"/>
                <a:ea typeface="Calibri" panose="020F0502020204030204" pitchFamily="34" charset="0"/>
                <a:cs typeface="Calibri" panose="020F0502020204030204" pitchFamily="34" charset="0"/>
              </a:rPr>
              <a:t>Mardi 19 février 2019</a:t>
            </a:r>
            <a:r>
              <a:rPr lang="fr-FR" sz="1100" dirty="0">
                <a:latin typeface="Lucida Calligraphy" panose="03010101010101010101" pitchFamily="66" charset="0"/>
                <a:ea typeface="Calibri" panose="020F0502020204030204" pitchFamily="34" charset="0"/>
                <a:cs typeface="Calibri" panose="020F0502020204030204" pitchFamily="34" charset="0"/>
              </a:rPr>
              <a:t>, nous avons pris le bus pour nous rendre au cinéma du centre culturel Robert Loyson. Nous avons vu  une séquence de plusieurs courts métrages destinés aux enfants.</a:t>
            </a:r>
            <a:endParaRPr lang="fr-F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100" dirty="0">
                <a:latin typeface="Lucida Calligraphy" panose="03010101010101010101" pitchFamily="66" charset="0"/>
                <a:ea typeface="Calibri" panose="020F0502020204030204" pitchFamily="34" charset="0"/>
                <a:cs typeface="Calibri" panose="020F0502020204030204" pitchFamily="34" charset="0"/>
              </a:rPr>
              <a:t>Nous avons trouvé cette séance surprenante : les images défilaient, un fond musical les accompagnait. Nous n’avons entendu                  pas de voix.</a:t>
            </a:r>
            <a:endParaRPr lang="fr-FR" sz="1100" dirty="0">
              <a:latin typeface="Calibri" panose="020F0502020204030204" pitchFamily="34" charset="0"/>
              <a:ea typeface="Calibri" panose="020F0502020204030204" pitchFamily="34" charset="0"/>
              <a:cs typeface="Times New Roman" panose="02020603050405020304" pitchFamily="18" charset="0"/>
            </a:endParaRPr>
          </a:p>
          <a:p>
            <a:r>
              <a:rPr lang="fr-FR" sz="1100" dirty="0">
                <a:latin typeface="Lucida Calligraphy" panose="03010101010101010101" pitchFamily="66" charset="0"/>
                <a:ea typeface="Calibri" panose="020F0502020204030204" pitchFamily="34" charset="0"/>
                <a:cs typeface="Calibri" panose="020F0502020204030204" pitchFamily="34" charset="0"/>
              </a:rPr>
              <a:t>Chacun a donc laissé libre cours à son imagination. Chacun a cru voir quelque chose de tout à fait personnel. Chacun a cru entendre un son que le camarade n’a pas perçu ! </a:t>
            </a:r>
            <a:endParaRPr lang="fr-FR" sz="1100" dirty="0"/>
          </a:p>
        </p:txBody>
      </p:sp>
      <p:pic>
        <p:nvPicPr>
          <p:cNvPr id="9" name="Image 8">
            <a:extLst>
              <a:ext uri="{FF2B5EF4-FFF2-40B4-BE49-F238E27FC236}">
                <a16:creationId xmlns:a16="http://schemas.microsoft.com/office/drawing/2014/main" id="{F2D8E774-D603-429B-BF54-FDE638713981}"/>
              </a:ext>
            </a:extLst>
          </p:cNvPr>
          <p:cNvPicPr/>
          <p:nvPr/>
        </p:nvPicPr>
        <p:blipFill>
          <a:blip r:embed="rId4" cstate="print">
            <a:extLst>
              <a:ext uri="{28A0092B-C50C-407E-A947-70E740481C1C}">
                <a14:useLocalDpi xmlns:a14="http://schemas.microsoft.com/office/drawing/2010/main" val="0"/>
              </a:ext>
            </a:extLst>
          </a:blip>
          <a:stretch>
            <a:fillRect/>
          </a:stretch>
        </p:blipFill>
        <p:spPr>
          <a:xfrm rot="5400000">
            <a:off x="5586241" y="3091916"/>
            <a:ext cx="2543517" cy="3472842"/>
          </a:xfrm>
          <a:prstGeom prst="rect">
            <a:avLst/>
          </a:prstGeom>
        </p:spPr>
      </p:pic>
    </p:spTree>
    <p:extLst>
      <p:ext uri="{BB962C8B-B14F-4D97-AF65-F5344CB8AC3E}">
        <p14:creationId xmlns:p14="http://schemas.microsoft.com/office/powerpoint/2010/main" val="1765874590"/>
      </p:ext>
    </p:extLst>
  </p:cSld>
  <p:clrMapOvr>
    <a:masterClrMapping/>
  </p:clrMapOvr>
  <p:transition advTm="9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inVertic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8">
                                            <p:bg/>
                                          </p:spTgt>
                                        </p:tgtEl>
                                        <p:attrNameLst>
                                          <p:attrName>style.visibility</p:attrName>
                                        </p:attrNameLst>
                                      </p:cBhvr>
                                      <p:to>
                                        <p:strVal val="visible"/>
                                      </p:to>
                                    </p:set>
                                    <p:animEffect transition="in" filter="barn(inVertical)">
                                      <p:cBhvr>
                                        <p:cTn id="24" dur="500"/>
                                        <p:tgtEl>
                                          <p:spTgt spid="8">
                                            <p:bg/>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8">
                                            <p:txEl>
                                              <p:pRg st="0" end="0"/>
                                            </p:txEl>
                                          </p:spTgt>
                                        </p:tgtEl>
                                        <p:attrNameLst>
                                          <p:attrName>style.visibility</p:attrName>
                                        </p:attrNameLst>
                                      </p:cBhvr>
                                      <p:to>
                                        <p:strVal val="visible"/>
                                      </p:to>
                                    </p:set>
                                    <p:animEffect transition="in" filter="barn(inVertical)">
                                      <p:cBhvr>
                                        <p:cTn id="29" dur="500"/>
                                        <p:tgtEl>
                                          <p:spTgt spid="8">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8">
                                            <p:txEl>
                                              <p:pRg st="1" end="1"/>
                                            </p:txEl>
                                          </p:spTgt>
                                        </p:tgtEl>
                                        <p:attrNameLst>
                                          <p:attrName>style.visibility</p:attrName>
                                        </p:attrNameLst>
                                      </p:cBhvr>
                                      <p:to>
                                        <p:strVal val="visible"/>
                                      </p:to>
                                    </p:set>
                                    <p:animEffect transition="in" filter="barn(inVertical)">
                                      <p:cBhvr>
                                        <p:cTn id="34" dur="500"/>
                                        <p:tgtEl>
                                          <p:spTgt spid="8">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8">
                                            <p:txEl>
                                              <p:pRg st="2" end="2"/>
                                            </p:txEl>
                                          </p:spTgt>
                                        </p:tgtEl>
                                        <p:attrNameLst>
                                          <p:attrName>style.visibility</p:attrName>
                                        </p:attrNameLst>
                                      </p:cBhvr>
                                      <p:to>
                                        <p:strVal val="visible"/>
                                      </p:to>
                                    </p:set>
                                    <p:animEffect transition="in" filter="barn(inVertical)">
                                      <p:cBhvr>
                                        <p:cTn id="39" dur="500"/>
                                        <p:tgtEl>
                                          <p:spTgt spid="8">
                                            <p:txEl>
                                              <p:pRg st="2" end="2"/>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5" fill="hold" nodeType="click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randombar(vertical)">
                                      <p:cBhvr>
                                        <p:cTn id="44" dur="500"/>
                                        <p:tgtEl>
                                          <p:spTgt spid="7"/>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ntr" presetSubtype="5" fill="hold" nodeType="click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randombar(vertical)">
                                      <p:cBhvr>
                                        <p:cTn id="4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8" grpId="0" build="p"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53888D9-0B83-4F0B-BD1B-DD3FB06B59EB}"/>
              </a:ext>
            </a:extLst>
          </p:cNvPr>
          <p:cNvSpPr/>
          <p:nvPr/>
        </p:nvSpPr>
        <p:spPr>
          <a:xfrm>
            <a:off x="2627784" y="-12948"/>
            <a:ext cx="4572000" cy="768287"/>
          </a:xfrm>
          <a:prstGeom prst="rect">
            <a:avLst/>
          </a:prstGeom>
        </p:spPr>
        <p:txBody>
          <a:bodyPr>
            <a:spAutoFit/>
          </a:bodyPr>
          <a:lstStyle/>
          <a:p>
            <a:pPr algn="ctr">
              <a:lnSpc>
                <a:spcPct val="107000"/>
              </a:lnSpc>
              <a:spcAft>
                <a:spcPts val="800"/>
              </a:spcAft>
            </a:pPr>
            <a:r>
              <a:rPr lang="fr-FR" b="1" dirty="0">
                <a:solidFill>
                  <a:srgbClr val="0070C0"/>
                </a:solidFill>
                <a:latin typeface="Calibri" panose="020F0502020204030204" pitchFamily="34" charset="0"/>
                <a:ea typeface="Calibri" panose="020F0502020204030204" pitchFamily="34" charset="0"/>
                <a:cs typeface="Calibri" panose="020F0502020204030204" pitchFamily="34" charset="0"/>
              </a:rPr>
              <a:t>CINE JUNIOR</a:t>
            </a:r>
            <a:endParaRPr lang="fr-FR" sz="105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ctr"/>
            <a:r>
              <a:rPr lang="fr-FR" b="1" dirty="0">
                <a:solidFill>
                  <a:srgbClr val="0070C0"/>
                </a:solidFill>
                <a:latin typeface="Lucida Calligraphy" panose="03010101010101010101" pitchFamily="66" charset="0"/>
                <a:ea typeface="Calibri" panose="020F0502020204030204" pitchFamily="34" charset="0"/>
                <a:cs typeface="Calibri" panose="020F0502020204030204" pitchFamily="34" charset="0"/>
              </a:rPr>
              <a:t>« Créatures Fantastiques »</a:t>
            </a:r>
            <a:endParaRPr lang="fr-FR" sz="105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4236653">
            <a:off x="1249604" y="1891676"/>
            <a:ext cx="3142522" cy="2356892"/>
          </a:xfrm>
          <a:prstGeom prst="rect">
            <a:avLst/>
          </a:prstGeom>
        </p:spPr>
      </p:pic>
      <p:pic>
        <p:nvPicPr>
          <p:cNvPr id="5" name="Imag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4179581">
            <a:off x="3208930" y="1864027"/>
            <a:ext cx="3033292" cy="2274969"/>
          </a:xfrm>
          <a:prstGeom prst="rect">
            <a:avLst/>
          </a:prstGeom>
        </p:spPr>
      </p:pic>
      <p:pic>
        <p:nvPicPr>
          <p:cNvPr id="6" name="Imag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4234553">
            <a:off x="5453119" y="1905603"/>
            <a:ext cx="3203848" cy="2402886"/>
          </a:xfrm>
          <a:prstGeom prst="rect">
            <a:avLst/>
          </a:prstGeom>
        </p:spPr>
      </p:pic>
    </p:spTree>
    <p:extLst>
      <p:ext uri="{BB962C8B-B14F-4D97-AF65-F5344CB8AC3E}">
        <p14:creationId xmlns:p14="http://schemas.microsoft.com/office/powerpoint/2010/main" val="1723921809"/>
      </p:ext>
    </p:extLst>
  </p:cSld>
  <p:clrMapOvr>
    <a:masterClrMapping/>
  </p:clrMapOvr>
  <p:transition advTm="9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4"/>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nodeType="clickEffect">
                                  <p:stCondLst>
                                    <p:cond delay="0"/>
                                  </p:stCondLst>
                                  <p:childTnLst>
                                    <p:animScale>
                                      <p:cBhvr>
                                        <p:cTn id="10" dur="2000" fill="hold"/>
                                        <p:tgtEl>
                                          <p:spTgt spid="5"/>
                                        </p:tgtEl>
                                      </p:cBhvr>
                                      <p:by x="150000" y="150000"/>
                                    </p:animScale>
                                  </p:childTnLst>
                                </p:cTn>
                              </p:par>
                            </p:childTnLst>
                          </p:cTn>
                        </p:par>
                      </p:childTnLst>
                    </p:cTn>
                  </p:par>
                  <p:par>
                    <p:cTn id="11" fill="hold">
                      <p:stCondLst>
                        <p:cond delay="indefinite"/>
                      </p:stCondLst>
                      <p:childTnLst>
                        <p:par>
                          <p:cTn id="12" fill="hold">
                            <p:stCondLst>
                              <p:cond delay="0"/>
                            </p:stCondLst>
                            <p:childTnLst>
                              <p:par>
                                <p:cTn id="13" presetID="6" presetClass="emph" presetSubtype="0" fill="hold" nodeType="clickEffect">
                                  <p:stCondLst>
                                    <p:cond delay="0"/>
                                  </p:stCondLst>
                                  <p:childTnLst>
                                    <p:animScale>
                                      <p:cBhvr>
                                        <p:cTn id="14" dur="2000" fill="hold"/>
                                        <p:tgtEl>
                                          <p:spTgt spid="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91880" y="299562"/>
            <a:ext cx="3595856" cy="646331"/>
          </a:xfrm>
          <a:prstGeom prst="rect">
            <a:avLst/>
          </a:prstGeom>
        </p:spPr>
        <p:txBody>
          <a:bodyPr wrap="none">
            <a:spAutoFit/>
          </a:bodyPr>
          <a:lstStyle/>
          <a:p>
            <a:r>
              <a:rPr lang="fr-FR" b="1" dirty="0">
                <a:solidFill>
                  <a:srgbClr val="0070C0"/>
                </a:solidFill>
                <a:latin typeface="Arial" panose="020B0604020202020204" pitchFamily="34" charset="0"/>
                <a:cs typeface="Arial" panose="020B0604020202020204" pitchFamily="34" charset="0"/>
              </a:rPr>
              <a:t>AQUARIUM  DE GUADELOUPE</a:t>
            </a:r>
          </a:p>
          <a:p>
            <a:pPr algn="ctr"/>
            <a:r>
              <a:rPr lang="fr-FR" b="1" dirty="0">
                <a:solidFill>
                  <a:srgbClr val="0070C0"/>
                </a:solidFill>
                <a:latin typeface="Lucida Calligraphy" panose="03010101010101010101" pitchFamily="66" charset="0"/>
                <a:cs typeface="Arial" panose="020B0604020202020204" pitchFamily="34" charset="0"/>
              </a:rPr>
              <a:t>Visitons la mer</a:t>
            </a:r>
            <a:endParaRPr lang="fr-FR" dirty="0">
              <a:solidFill>
                <a:srgbClr val="0070C0"/>
              </a:solidFill>
              <a:latin typeface="Lucida Calligraphy" panose="03010101010101010101" pitchFamily="66" charset="0"/>
              <a:cs typeface="Arial" panose="020B0604020202020204" pitchFamily="34" charset="0"/>
            </a:endParaRPr>
          </a:p>
        </p:txBody>
      </p:sp>
      <p:sp>
        <p:nvSpPr>
          <p:cNvPr id="3" name="Rectangle 2"/>
          <p:cNvSpPr/>
          <p:nvPr/>
        </p:nvSpPr>
        <p:spPr>
          <a:xfrm>
            <a:off x="1187624" y="1052736"/>
            <a:ext cx="2646040" cy="646331"/>
          </a:xfrm>
          <a:prstGeom prst="rect">
            <a:avLst/>
          </a:prstGeom>
          <a:solidFill>
            <a:srgbClr val="FFFFCC"/>
          </a:solidFill>
        </p:spPr>
        <p:style>
          <a:lnRef idx="2">
            <a:schemeClr val="accent2"/>
          </a:lnRef>
          <a:fillRef idx="1">
            <a:schemeClr val="lt1"/>
          </a:fillRef>
          <a:effectRef idx="0">
            <a:schemeClr val="accent2"/>
          </a:effectRef>
          <a:fontRef idx="minor">
            <a:schemeClr val="dk1"/>
          </a:fontRef>
        </p:style>
        <p:txBody>
          <a:bodyPr wrap="square">
            <a:spAutoFit/>
          </a:bodyPr>
          <a:lstStyle/>
          <a:p>
            <a:r>
              <a:rPr lang="fr-FR" b="1" dirty="0"/>
              <a:t>Carte d’identité </a:t>
            </a:r>
            <a:endParaRPr lang="fr-FR" dirty="0"/>
          </a:p>
          <a:p>
            <a:r>
              <a:rPr lang="fr-FR" dirty="0"/>
              <a:t>Lieu : la Marina du Gosier</a:t>
            </a:r>
          </a:p>
        </p:txBody>
      </p:sp>
      <p:pic>
        <p:nvPicPr>
          <p:cNvPr id="4" name="Image 3" descr="C:\Users\ADJ_C7\Documents\03_dsden\16_myriam\logo_culture_scientifique.jpg">
            <a:extLst>
              <a:ext uri="{FF2B5EF4-FFF2-40B4-BE49-F238E27FC236}">
                <a16:creationId xmlns:a16="http://schemas.microsoft.com/office/drawing/2014/main" id="{EDFBAFDA-62C2-4DA7-9F94-D164634F38B0}"/>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39859" y="75874"/>
            <a:ext cx="907833" cy="870019"/>
          </a:xfrm>
          <a:prstGeom prst="rect">
            <a:avLst/>
          </a:prstGeom>
          <a:noFill/>
          <a:ln>
            <a:noFill/>
          </a:ln>
        </p:spPr>
      </p:pic>
      <p:sp>
        <p:nvSpPr>
          <p:cNvPr id="5" name="Rectangle 4"/>
          <p:cNvSpPr/>
          <p:nvPr/>
        </p:nvSpPr>
        <p:spPr>
          <a:xfrm>
            <a:off x="1217588" y="1844824"/>
            <a:ext cx="3726160" cy="4801314"/>
          </a:xfrm>
          <a:prstGeom prst="rect">
            <a:avLst/>
          </a:prstGeom>
          <a:solidFill>
            <a:srgbClr val="FFFFCC"/>
          </a:solidFill>
        </p:spPr>
        <p:style>
          <a:lnRef idx="2">
            <a:schemeClr val="accent2"/>
          </a:lnRef>
          <a:fillRef idx="1">
            <a:schemeClr val="lt1"/>
          </a:fillRef>
          <a:effectRef idx="0">
            <a:schemeClr val="accent2"/>
          </a:effectRef>
          <a:fontRef idx="minor">
            <a:schemeClr val="dk1"/>
          </a:fontRef>
        </p:style>
        <p:txBody>
          <a:bodyPr wrap="square">
            <a:spAutoFit/>
          </a:bodyPr>
          <a:lstStyle/>
          <a:p>
            <a:r>
              <a:rPr lang="fr-FR" b="1" dirty="0"/>
              <a:t>Compte rendu (décrire, expliquer …</a:t>
            </a:r>
            <a:r>
              <a:rPr lang="fr-FR" dirty="0"/>
              <a:t>)</a:t>
            </a:r>
          </a:p>
          <a:p>
            <a:r>
              <a:rPr lang="fr-FR" b="1" dirty="0"/>
              <a:t>Mardi 26 mars 2019</a:t>
            </a:r>
            <a:r>
              <a:rPr lang="fr-FR" dirty="0"/>
              <a:t>, nous avons visité l’aquarium de Guadeloupe qui se trouve dans la ville du Gosier.</a:t>
            </a:r>
          </a:p>
          <a:p>
            <a:r>
              <a:rPr lang="fr-FR" dirty="0"/>
              <a:t>Crabes, langoustes, méduses, requins, tortues nous ont fascinés. Nous avons été impressionnés par le requin-citron. Nous avons même pu toucher l’étoile de mer.</a:t>
            </a:r>
          </a:p>
          <a:p>
            <a:r>
              <a:rPr lang="fr-FR" dirty="0"/>
              <a:t>Nous sommes repartis avec des modèles de poissons que nous allons colorier à l’école.</a:t>
            </a:r>
          </a:p>
          <a:p>
            <a:r>
              <a:rPr lang="fr-FR" dirty="0"/>
              <a:t>A la fin de notre visite, nous nous sommes vus dans un écran comme si nous étions dans l’aquarium avec les poissons.</a:t>
            </a:r>
          </a:p>
        </p:txBody>
      </p:sp>
      <p:pic>
        <p:nvPicPr>
          <p:cNvPr id="6" name="Image 5"/>
          <p:cNvPicPr>
            <a:picLocks noChangeAspect="1"/>
          </p:cNvPicPr>
          <p:nvPr/>
        </p:nvPicPr>
        <p:blipFill rotWithShape="1">
          <a:blip r:embed="rId3" cstate="print">
            <a:extLst>
              <a:ext uri="{28A0092B-C50C-407E-A947-70E740481C1C}">
                <a14:useLocalDpi xmlns:a14="http://schemas.microsoft.com/office/drawing/2010/main" val="0"/>
              </a:ext>
            </a:extLst>
          </a:blip>
          <a:srcRect l="2230" t="1107" r="53057" b="10185"/>
          <a:stretch/>
        </p:blipFill>
        <p:spPr>
          <a:xfrm>
            <a:off x="5956516" y="1081956"/>
            <a:ext cx="2262440" cy="4937302"/>
          </a:xfrm>
          <a:prstGeom prst="rect">
            <a:avLst/>
          </a:prstGeom>
        </p:spPr>
      </p:pic>
    </p:spTree>
    <p:extLst>
      <p:ext uri="{BB962C8B-B14F-4D97-AF65-F5344CB8AC3E}">
        <p14:creationId xmlns:p14="http://schemas.microsoft.com/office/powerpoint/2010/main" val="166977379"/>
      </p:ext>
    </p:extLst>
  </p:cSld>
  <p:clrMapOvr>
    <a:masterClrMapping/>
  </p:clrMapOvr>
  <p:transition advTm="9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1000"/>
                                        <p:tgtEl>
                                          <p:spTgt spid="2">
                                            <p:txEl>
                                              <p:pRg st="0" end="0"/>
                                            </p:txEl>
                                          </p:spTgt>
                                        </p:tgtEl>
                                      </p:cBhvr>
                                    </p:animEffect>
                                    <p:anim calcmode="lin" valueType="num">
                                      <p:cBhvr>
                                        <p:cTn id="13"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5">
                                            <p:bg/>
                                          </p:spTgt>
                                        </p:tgtEl>
                                        <p:attrNameLst>
                                          <p:attrName>style.visibility</p:attrName>
                                        </p:attrNameLst>
                                      </p:cBhvr>
                                      <p:to>
                                        <p:strVal val="visible"/>
                                      </p:to>
                                    </p:set>
                                    <p:animEffect transition="in" filter="fade">
                                      <p:cBhvr>
                                        <p:cTn id="24" dur="500"/>
                                        <p:tgtEl>
                                          <p:spTgt spid="5">
                                            <p:bg/>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5">
                                            <p:txEl>
                                              <p:pRg st="0" end="0"/>
                                            </p:txEl>
                                          </p:spTgt>
                                        </p:tgtEl>
                                        <p:attrNameLst>
                                          <p:attrName>style.visibility</p:attrName>
                                        </p:attrNameLst>
                                      </p:cBhvr>
                                      <p:to>
                                        <p:strVal val="visible"/>
                                      </p:to>
                                    </p:set>
                                    <p:animEffect transition="in" filter="fade">
                                      <p:cBhvr>
                                        <p:cTn id="29" dur="500"/>
                                        <p:tgtEl>
                                          <p:spTgt spid="5">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5">
                                            <p:txEl>
                                              <p:pRg st="1" end="1"/>
                                            </p:txEl>
                                          </p:spTgt>
                                        </p:tgtEl>
                                        <p:attrNameLst>
                                          <p:attrName>style.visibility</p:attrName>
                                        </p:attrNameLst>
                                      </p:cBhvr>
                                      <p:to>
                                        <p:strVal val="visible"/>
                                      </p:to>
                                    </p:set>
                                    <p:animEffect transition="in" filter="fade">
                                      <p:cBhvr>
                                        <p:cTn id="34" dur="500"/>
                                        <p:tgtEl>
                                          <p:spTgt spid="5">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5">
                                            <p:txEl>
                                              <p:pRg st="2" end="2"/>
                                            </p:txEl>
                                          </p:spTgt>
                                        </p:tgtEl>
                                        <p:attrNameLst>
                                          <p:attrName>style.visibility</p:attrName>
                                        </p:attrNameLst>
                                      </p:cBhvr>
                                      <p:to>
                                        <p:strVal val="visible"/>
                                      </p:to>
                                    </p:set>
                                    <p:animEffect transition="in" filter="fade">
                                      <p:cBhvr>
                                        <p:cTn id="39" dur="500"/>
                                        <p:tgtEl>
                                          <p:spTgt spid="5">
                                            <p:txEl>
                                              <p:pRg st="2" end="2"/>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5">
                                            <p:txEl>
                                              <p:pRg st="3" end="3"/>
                                            </p:txEl>
                                          </p:spTgt>
                                        </p:tgtEl>
                                        <p:attrNameLst>
                                          <p:attrName>style.visibility</p:attrName>
                                        </p:attrNameLst>
                                      </p:cBhvr>
                                      <p:to>
                                        <p:strVal val="visible"/>
                                      </p:to>
                                    </p:set>
                                    <p:animEffect transition="in" filter="fade">
                                      <p:cBhvr>
                                        <p:cTn id="44" dur="500"/>
                                        <p:tgtEl>
                                          <p:spTgt spid="5">
                                            <p:txEl>
                                              <p:pRg st="3" end="3"/>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5">
                                            <p:txEl>
                                              <p:pRg st="4" end="4"/>
                                            </p:txEl>
                                          </p:spTgt>
                                        </p:tgtEl>
                                        <p:attrNameLst>
                                          <p:attrName>style.visibility</p:attrName>
                                        </p:attrNameLst>
                                      </p:cBhvr>
                                      <p:to>
                                        <p:strVal val="visible"/>
                                      </p:to>
                                    </p:set>
                                    <p:animEffect transition="in" filter="fade">
                                      <p:cBhvr>
                                        <p:cTn id="49" dur="500"/>
                                        <p:tgtEl>
                                          <p:spTgt spid="5">
                                            <p:txEl>
                                              <p:pRg st="4" end="4"/>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4" presetClass="entr" presetSubtype="10" fill="hold" nodeType="clickEffect">
                                  <p:stCondLst>
                                    <p:cond delay="0"/>
                                  </p:stCondLst>
                                  <p:childTnLst>
                                    <p:set>
                                      <p:cBhvr>
                                        <p:cTn id="53" dur="1" fill="hold">
                                          <p:stCondLst>
                                            <p:cond delay="0"/>
                                          </p:stCondLst>
                                        </p:cTn>
                                        <p:tgtEl>
                                          <p:spTgt spid="6"/>
                                        </p:tgtEl>
                                        <p:attrNameLst>
                                          <p:attrName>style.visibility</p:attrName>
                                        </p:attrNameLst>
                                      </p:cBhvr>
                                      <p:to>
                                        <p:strVal val="visible"/>
                                      </p:to>
                                    </p:set>
                                    <p:animEffect transition="in" filter="randombar(horizontal)">
                                      <p:cBhvr>
                                        <p:cTn id="5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build="p"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C:\Users\FREDERICKE BOC\Pictures\PARCOURS CULTUREL 2019\IMG-20190407-WA0019.jpg"/>
          <p:cNvPicPr/>
          <p:nvPr/>
        </p:nvPicPr>
        <p:blipFill>
          <a:blip r:embed="rId2"/>
          <a:srcRect/>
          <a:stretch>
            <a:fillRect/>
          </a:stretch>
        </p:blipFill>
        <p:spPr bwMode="auto">
          <a:xfrm rot="20992663">
            <a:off x="1392586" y="1139702"/>
            <a:ext cx="1800200" cy="2475536"/>
          </a:xfrm>
          <a:prstGeom prst="rect">
            <a:avLst/>
          </a:prstGeom>
          <a:noFill/>
          <a:ln w="9525">
            <a:noFill/>
            <a:miter lim="800000"/>
            <a:headEnd/>
            <a:tailEnd/>
          </a:ln>
        </p:spPr>
      </p:pic>
      <p:pic>
        <p:nvPicPr>
          <p:cNvPr id="5" name="Image 4" descr="C:\Users\FREDERICKE BOC\Pictures\PARCOURS CULTUREL 2019\20190326_093753.jpg"/>
          <p:cNvPicPr/>
          <p:nvPr/>
        </p:nvPicPr>
        <p:blipFill>
          <a:blip r:embed="rId3"/>
          <a:srcRect/>
          <a:stretch>
            <a:fillRect/>
          </a:stretch>
        </p:blipFill>
        <p:spPr bwMode="auto">
          <a:xfrm rot="20882319">
            <a:off x="2909801" y="1234281"/>
            <a:ext cx="1656184" cy="2450012"/>
          </a:xfrm>
          <a:prstGeom prst="rect">
            <a:avLst/>
          </a:prstGeom>
          <a:noFill/>
          <a:ln w="9525">
            <a:noFill/>
            <a:miter lim="800000"/>
            <a:headEnd/>
            <a:tailEnd/>
          </a:ln>
        </p:spPr>
      </p:pic>
      <p:sp>
        <p:nvSpPr>
          <p:cNvPr id="2" name="Rectangle 1"/>
          <p:cNvSpPr/>
          <p:nvPr/>
        </p:nvSpPr>
        <p:spPr>
          <a:xfrm>
            <a:off x="2699792" y="260648"/>
            <a:ext cx="4572000" cy="646331"/>
          </a:xfrm>
          <a:prstGeom prst="rect">
            <a:avLst/>
          </a:prstGeom>
        </p:spPr>
        <p:txBody>
          <a:bodyPr>
            <a:spAutoFit/>
          </a:bodyPr>
          <a:lstStyle/>
          <a:p>
            <a:pPr algn="ctr"/>
            <a:r>
              <a:rPr lang="fr-FR" b="1" dirty="0">
                <a:solidFill>
                  <a:srgbClr val="0070C0"/>
                </a:solidFill>
                <a:latin typeface="Arial" panose="020B0604020202020204" pitchFamily="34" charset="0"/>
                <a:cs typeface="Arial" panose="020B0604020202020204" pitchFamily="34" charset="0"/>
              </a:rPr>
              <a:t>AQUARIUM  DE GUADELOUPE</a:t>
            </a:r>
          </a:p>
          <a:p>
            <a:pPr algn="ctr"/>
            <a:r>
              <a:rPr lang="fr-FR" b="1" dirty="0">
                <a:solidFill>
                  <a:srgbClr val="0070C0"/>
                </a:solidFill>
                <a:latin typeface="Lucida Calligraphy" panose="03010101010101010101" pitchFamily="66" charset="0"/>
                <a:cs typeface="Arial" panose="020B0604020202020204" pitchFamily="34" charset="0"/>
              </a:rPr>
              <a:t>Visitons la mer</a:t>
            </a:r>
            <a:endParaRPr lang="fr-FR" dirty="0">
              <a:solidFill>
                <a:srgbClr val="0070C0"/>
              </a:solidFill>
              <a:latin typeface="Lucida Calligraphy" panose="03010101010101010101" pitchFamily="66" charset="0"/>
              <a:cs typeface="Arial" panose="020B0604020202020204" pitchFamily="34" charset="0"/>
            </a:endParaRPr>
          </a:p>
        </p:txBody>
      </p:sp>
      <p:pic>
        <p:nvPicPr>
          <p:cNvPr id="4" name="Image 3" descr="C:\Users\FREDERICKE BOC\Pictures\PARCOURS CULTUREL 2019\20190326_100206.jpg"/>
          <p:cNvPicPr/>
          <p:nvPr/>
        </p:nvPicPr>
        <p:blipFill>
          <a:blip r:embed="rId4"/>
          <a:srcRect/>
          <a:stretch>
            <a:fillRect/>
          </a:stretch>
        </p:blipFill>
        <p:spPr bwMode="auto">
          <a:xfrm>
            <a:off x="1900412" y="4149080"/>
            <a:ext cx="2535932" cy="1901602"/>
          </a:xfrm>
          <a:prstGeom prst="rect">
            <a:avLst/>
          </a:prstGeom>
          <a:noFill/>
          <a:ln w="9525">
            <a:noFill/>
            <a:miter lim="800000"/>
            <a:headEnd/>
            <a:tailEnd/>
          </a:ln>
        </p:spPr>
      </p:pic>
      <p:pic>
        <p:nvPicPr>
          <p:cNvPr id="6" name="Image 5" descr="C:\Users\FREDERICKE BOC\Pictures\PARCOURS CULTUREL 2019\IMG-20190407-WA0009.jpg"/>
          <p:cNvPicPr/>
          <p:nvPr/>
        </p:nvPicPr>
        <p:blipFill rotWithShape="1">
          <a:blip r:embed="rId5"/>
          <a:srcRect b="41050"/>
          <a:stretch/>
        </p:blipFill>
        <p:spPr bwMode="auto">
          <a:xfrm>
            <a:off x="4860032" y="4149080"/>
            <a:ext cx="2411760" cy="1910854"/>
          </a:xfrm>
          <a:prstGeom prst="rect">
            <a:avLst/>
          </a:prstGeom>
          <a:noFill/>
          <a:ln w="9525">
            <a:noFill/>
            <a:miter lim="800000"/>
            <a:headEnd/>
            <a:tailEnd/>
          </a:ln>
        </p:spPr>
      </p:pic>
      <p:pic>
        <p:nvPicPr>
          <p:cNvPr id="3" name="Imag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0276776">
            <a:off x="4352151" y="1289139"/>
            <a:ext cx="1334542" cy="2376581"/>
          </a:xfrm>
          <a:prstGeom prst="rect">
            <a:avLst/>
          </a:prstGeom>
        </p:spPr>
      </p:pic>
      <p:pic>
        <p:nvPicPr>
          <p:cNvPr id="8" name="Image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0241358">
            <a:off x="5531422" y="1423848"/>
            <a:ext cx="1334364" cy="2376264"/>
          </a:xfrm>
          <a:prstGeom prst="rect">
            <a:avLst/>
          </a:prstGeom>
        </p:spPr>
      </p:pic>
      <p:pic>
        <p:nvPicPr>
          <p:cNvPr id="4098" name="Picture 2" descr="ZhNmq8lVbIHn-99Z8KGTcitj0H5P9AW2GzzISsvGBoOo4_oJPdS5UqGJZPRQqf1_SC8g9YPB_AEc9M89Jcz_F3djGc3iJwWHgvu5ULdGsry-2e44nlgSBYZLumKT_J4kyyZplDRDAwAxDQxhB6mOqcNPjOn1tdhI4_y94-wtz06fPsG9elC4cqPhBE3Cj3-TG0qepHAt2IDeGRkj5dKAR2yBW6NAw4UlSJ2GxFU1IERXqMm-NdDHhIZM1BqyU7hIAsU9YQEP-Ik94CDZ3Ajmdk3gRMDdOxCt4kOUcB57x-HEBcLwD8PkGapyJzXNiQC-qNN3aLI734-osiPfP2SohQ6B-fsbjN86nHpbXlkNXHObJuFwMyo-R8HPhum8XicWn5fd-nqtWL4aqnENpdTESj_2FeuXlM6RmuV1UAGB5pkgRMgBOzC2f74e_7J_3egdAMZ9X4bY9_5AgHRaSmcvzEAT2t2wUY-5kYmW0SLBo09AzFiP_ISV0nRiL0Xb6f-k6H2GIcy9tJyZPlxOtOkpPOOHtFHWVFkbtt3F1ecx50kqbwBiTSPWO40sn0Gh7TzROz409VRMezXx0byIU5airp8Hlr4O4vfhwn-7CdNPTlUrwqiuoa3e3orLorQrHVtHyAUYDtoUNHtvGDA1KxUPXV_uOJwUGnVl=w493-h657-no"/>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20264175">
            <a:off x="6680138" y="1503153"/>
            <a:ext cx="1663960" cy="2217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Tree>
    <p:extLst>
      <p:ext uri="{BB962C8B-B14F-4D97-AF65-F5344CB8AC3E}">
        <p14:creationId xmlns:p14="http://schemas.microsoft.com/office/powerpoint/2010/main" val="44711860"/>
      </p:ext>
    </p:extLst>
  </p:cSld>
  <p:clrMapOvr>
    <a:masterClrMapping/>
  </p:clrMapOvr>
  <p:transition advTm="9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80">
                                          <p:stCondLst>
                                            <p:cond delay="0"/>
                                          </p:stCondLst>
                                        </p:cTn>
                                        <p:tgtEl>
                                          <p:spTgt spid="7"/>
                                        </p:tgtEl>
                                      </p:cBhvr>
                                    </p:animEffect>
                                    <p:anim calcmode="lin" valueType="num">
                                      <p:cBhvr>
                                        <p:cTn id="13"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8" dur="26">
                                          <p:stCondLst>
                                            <p:cond delay="650"/>
                                          </p:stCondLst>
                                        </p:cTn>
                                        <p:tgtEl>
                                          <p:spTgt spid="7"/>
                                        </p:tgtEl>
                                      </p:cBhvr>
                                      <p:to x="100000" y="60000"/>
                                    </p:animScale>
                                    <p:animScale>
                                      <p:cBhvr>
                                        <p:cTn id="19" dur="166" decel="50000">
                                          <p:stCondLst>
                                            <p:cond delay="676"/>
                                          </p:stCondLst>
                                        </p:cTn>
                                        <p:tgtEl>
                                          <p:spTgt spid="7"/>
                                        </p:tgtEl>
                                      </p:cBhvr>
                                      <p:to x="100000" y="100000"/>
                                    </p:animScale>
                                    <p:animScale>
                                      <p:cBhvr>
                                        <p:cTn id="20" dur="26">
                                          <p:stCondLst>
                                            <p:cond delay="1312"/>
                                          </p:stCondLst>
                                        </p:cTn>
                                        <p:tgtEl>
                                          <p:spTgt spid="7"/>
                                        </p:tgtEl>
                                      </p:cBhvr>
                                      <p:to x="100000" y="80000"/>
                                    </p:animScale>
                                    <p:animScale>
                                      <p:cBhvr>
                                        <p:cTn id="21" dur="166" decel="50000">
                                          <p:stCondLst>
                                            <p:cond delay="1338"/>
                                          </p:stCondLst>
                                        </p:cTn>
                                        <p:tgtEl>
                                          <p:spTgt spid="7"/>
                                        </p:tgtEl>
                                      </p:cBhvr>
                                      <p:to x="100000" y="100000"/>
                                    </p:animScale>
                                    <p:animScale>
                                      <p:cBhvr>
                                        <p:cTn id="22" dur="26">
                                          <p:stCondLst>
                                            <p:cond delay="1642"/>
                                          </p:stCondLst>
                                        </p:cTn>
                                        <p:tgtEl>
                                          <p:spTgt spid="7"/>
                                        </p:tgtEl>
                                      </p:cBhvr>
                                      <p:to x="100000" y="90000"/>
                                    </p:animScale>
                                    <p:animScale>
                                      <p:cBhvr>
                                        <p:cTn id="23" dur="166" decel="50000">
                                          <p:stCondLst>
                                            <p:cond delay="1668"/>
                                          </p:stCondLst>
                                        </p:cTn>
                                        <p:tgtEl>
                                          <p:spTgt spid="7"/>
                                        </p:tgtEl>
                                      </p:cBhvr>
                                      <p:to x="100000" y="100000"/>
                                    </p:animScale>
                                    <p:animScale>
                                      <p:cBhvr>
                                        <p:cTn id="24" dur="26">
                                          <p:stCondLst>
                                            <p:cond delay="1808"/>
                                          </p:stCondLst>
                                        </p:cTn>
                                        <p:tgtEl>
                                          <p:spTgt spid="7"/>
                                        </p:tgtEl>
                                      </p:cBhvr>
                                      <p:to x="100000" y="95000"/>
                                    </p:animScale>
                                    <p:animScale>
                                      <p:cBhvr>
                                        <p:cTn id="25" dur="166" decel="50000">
                                          <p:stCondLst>
                                            <p:cond delay="1834"/>
                                          </p:stCondLst>
                                        </p:cTn>
                                        <p:tgtEl>
                                          <p:spTgt spid="7"/>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down)">
                                      <p:cBhvr>
                                        <p:cTn id="30" dur="580">
                                          <p:stCondLst>
                                            <p:cond delay="0"/>
                                          </p:stCondLst>
                                        </p:cTn>
                                        <p:tgtEl>
                                          <p:spTgt spid="5"/>
                                        </p:tgtEl>
                                      </p:cBhvr>
                                    </p:animEffect>
                                    <p:anim calcmode="lin" valueType="num">
                                      <p:cBhvr>
                                        <p:cTn id="31"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6" dur="26">
                                          <p:stCondLst>
                                            <p:cond delay="650"/>
                                          </p:stCondLst>
                                        </p:cTn>
                                        <p:tgtEl>
                                          <p:spTgt spid="5"/>
                                        </p:tgtEl>
                                      </p:cBhvr>
                                      <p:to x="100000" y="60000"/>
                                    </p:animScale>
                                    <p:animScale>
                                      <p:cBhvr>
                                        <p:cTn id="37" dur="166" decel="50000">
                                          <p:stCondLst>
                                            <p:cond delay="676"/>
                                          </p:stCondLst>
                                        </p:cTn>
                                        <p:tgtEl>
                                          <p:spTgt spid="5"/>
                                        </p:tgtEl>
                                      </p:cBhvr>
                                      <p:to x="100000" y="100000"/>
                                    </p:animScale>
                                    <p:animScale>
                                      <p:cBhvr>
                                        <p:cTn id="38" dur="26">
                                          <p:stCondLst>
                                            <p:cond delay="1312"/>
                                          </p:stCondLst>
                                        </p:cTn>
                                        <p:tgtEl>
                                          <p:spTgt spid="5"/>
                                        </p:tgtEl>
                                      </p:cBhvr>
                                      <p:to x="100000" y="80000"/>
                                    </p:animScale>
                                    <p:animScale>
                                      <p:cBhvr>
                                        <p:cTn id="39" dur="166" decel="50000">
                                          <p:stCondLst>
                                            <p:cond delay="1338"/>
                                          </p:stCondLst>
                                        </p:cTn>
                                        <p:tgtEl>
                                          <p:spTgt spid="5"/>
                                        </p:tgtEl>
                                      </p:cBhvr>
                                      <p:to x="100000" y="100000"/>
                                    </p:animScale>
                                    <p:animScale>
                                      <p:cBhvr>
                                        <p:cTn id="40" dur="26">
                                          <p:stCondLst>
                                            <p:cond delay="1642"/>
                                          </p:stCondLst>
                                        </p:cTn>
                                        <p:tgtEl>
                                          <p:spTgt spid="5"/>
                                        </p:tgtEl>
                                      </p:cBhvr>
                                      <p:to x="100000" y="90000"/>
                                    </p:animScale>
                                    <p:animScale>
                                      <p:cBhvr>
                                        <p:cTn id="41" dur="166" decel="50000">
                                          <p:stCondLst>
                                            <p:cond delay="1668"/>
                                          </p:stCondLst>
                                        </p:cTn>
                                        <p:tgtEl>
                                          <p:spTgt spid="5"/>
                                        </p:tgtEl>
                                      </p:cBhvr>
                                      <p:to x="100000" y="100000"/>
                                    </p:animScale>
                                    <p:animScale>
                                      <p:cBhvr>
                                        <p:cTn id="42" dur="26">
                                          <p:stCondLst>
                                            <p:cond delay="1808"/>
                                          </p:stCondLst>
                                        </p:cTn>
                                        <p:tgtEl>
                                          <p:spTgt spid="5"/>
                                        </p:tgtEl>
                                      </p:cBhvr>
                                      <p:to x="100000" y="95000"/>
                                    </p:animScale>
                                    <p:animScale>
                                      <p:cBhvr>
                                        <p:cTn id="43" dur="166" decel="50000">
                                          <p:stCondLst>
                                            <p:cond delay="1834"/>
                                          </p:stCondLst>
                                        </p:cTn>
                                        <p:tgtEl>
                                          <p:spTgt spid="5"/>
                                        </p:tgtEl>
                                      </p:cBhvr>
                                      <p:to x="100000" y="100000"/>
                                    </p:animScale>
                                  </p:childTnLst>
                                </p:cTn>
                              </p:par>
                            </p:childTnLst>
                          </p:cTn>
                        </p:par>
                      </p:childTnLst>
                    </p:cTn>
                  </p:par>
                  <p:par>
                    <p:cTn id="44" fill="hold">
                      <p:stCondLst>
                        <p:cond delay="indefinite"/>
                      </p:stCondLst>
                      <p:childTnLst>
                        <p:par>
                          <p:cTn id="45" fill="hold">
                            <p:stCondLst>
                              <p:cond delay="0"/>
                            </p:stCondLst>
                            <p:childTnLst>
                              <p:par>
                                <p:cTn id="46" presetID="26" presetClass="entr" presetSubtype="0" fill="hold" nodeType="click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wipe(down)">
                                      <p:cBhvr>
                                        <p:cTn id="48" dur="580">
                                          <p:stCondLst>
                                            <p:cond delay="0"/>
                                          </p:stCondLst>
                                        </p:cTn>
                                        <p:tgtEl>
                                          <p:spTgt spid="3"/>
                                        </p:tgtEl>
                                      </p:cBhvr>
                                    </p:animEffect>
                                    <p:anim calcmode="lin" valueType="num">
                                      <p:cBhvr>
                                        <p:cTn id="49"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50"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51"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52"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53"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54" dur="26">
                                          <p:stCondLst>
                                            <p:cond delay="650"/>
                                          </p:stCondLst>
                                        </p:cTn>
                                        <p:tgtEl>
                                          <p:spTgt spid="3"/>
                                        </p:tgtEl>
                                      </p:cBhvr>
                                      <p:to x="100000" y="60000"/>
                                    </p:animScale>
                                    <p:animScale>
                                      <p:cBhvr>
                                        <p:cTn id="55" dur="166" decel="50000">
                                          <p:stCondLst>
                                            <p:cond delay="676"/>
                                          </p:stCondLst>
                                        </p:cTn>
                                        <p:tgtEl>
                                          <p:spTgt spid="3"/>
                                        </p:tgtEl>
                                      </p:cBhvr>
                                      <p:to x="100000" y="100000"/>
                                    </p:animScale>
                                    <p:animScale>
                                      <p:cBhvr>
                                        <p:cTn id="56" dur="26">
                                          <p:stCondLst>
                                            <p:cond delay="1312"/>
                                          </p:stCondLst>
                                        </p:cTn>
                                        <p:tgtEl>
                                          <p:spTgt spid="3"/>
                                        </p:tgtEl>
                                      </p:cBhvr>
                                      <p:to x="100000" y="80000"/>
                                    </p:animScale>
                                    <p:animScale>
                                      <p:cBhvr>
                                        <p:cTn id="57" dur="166" decel="50000">
                                          <p:stCondLst>
                                            <p:cond delay="1338"/>
                                          </p:stCondLst>
                                        </p:cTn>
                                        <p:tgtEl>
                                          <p:spTgt spid="3"/>
                                        </p:tgtEl>
                                      </p:cBhvr>
                                      <p:to x="100000" y="100000"/>
                                    </p:animScale>
                                    <p:animScale>
                                      <p:cBhvr>
                                        <p:cTn id="58" dur="26">
                                          <p:stCondLst>
                                            <p:cond delay="1642"/>
                                          </p:stCondLst>
                                        </p:cTn>
                                        <p:tgtEl>
                                          <p:spTgt spid="3"/>
                                        </p:tgtEl>
                                      </p:cBhvr>
                                      <p:to x="100000" y="90000"/>
                                    </p:animScale>
                                    <p:animScale>
                                      <p:cBhvr>
                                        <p:cTn id="59" dur="166" decel="50000">
                                          <p:stCondLst>
                                            <p:cond delay="1668"/>
                                          </p:stCondLst>
                                        </p:cTn>
                                        <p:tgtEl>
                                          <p:spTgt spid="3"/>
                                        </p:tgtEl>
                                      </p:cBhvr>
                                      <p:to x="100000" y="100000"/>
                                    </p:animScale>
                                    <p:animScale>
                                      <p:cBhvr>
                                        <p:cTn id="60" dur="26">
                                          <p:stCondLst>
                                            <p:cond delay="1808"/>
                                          </p:stCondLst>
                                        </p:cTn>
                                        <p:tgtEl>
                                          <p:spTgt spid="3"/>
                                        </p:tgtEl>
                                      </p:cBhvr>
                                      <p:to x="100000" y="95000"/>
                                    </p:animScale>
                                    <p:animScale>
                                      <p:cBhvr>
                                        <p:cTn id="61" dur="166" decel="50000">
                                          <p:stCondLst>
                                            <p:cond delay="1834"/>
                                          </p:stCondLst>
                                        </p:cTn>
                                        <p:tgtEl>
                                          <p:spTgt spid="3"/>
                                        </p:tgtEl>
                                      </p:cBhvr>
                                      <p:to x="100000" y="100000"/>
                                    </p:animScale>
                                  </p:childTnLst>
                                </p:cTn>
                              </p:par>
                            </p:childTnLst>
                          </p:cTn>
                        </p:par>
                      </p:childTnLst>
                    </p:cTn>
                  </p:par>
                  <p:par>
                    <p:cTn id="62" fill="hold">
                      <p:stCondLst>
                        <p:cond delay="indefinite"/>
                      </p:stCondLst>
                      <p:childTnLst>
                        <p:par>
                          <p:cTn id="63" fill="hold">
                            <p:stCondLst>
                              <p:cond delay="0"/>
                            </p:stCondLst>
                            <p:childTnLst>
                              <p:par>
                                <p:cTn id="64" presetID="26" presetClass="entr" presetSubtype="0" fill="hold" nodeType="clickEffect">
                                  <p:stCondLst>
                                    <p:cond delay="0"/>
                                  </p:stCondLst>
                                  <p:childTnLst>
                                    <p:set>
                                      <p:cBhvr>
                                        <p:cTn id="65" dur="1" fill="hold">
                                          <p:stCondLst>
                                            <p:cond delay="0"/>
                                          </p:stCondLst>
                                        </p:cTn>
                                        <p:tgtEl>
                                          <p:spTgt spid="8"/>
                                        </p:tgtEl>
                                        <p:attrNameLst>
                                          <p:attrName>style.visibility</p:attrName>
                                        </p:attrNameLst>
                                      </p:cBhvr>
                                      <p:to>
                                        <p:strVal val="visible"/>
                                      </p:to>
                                    </p:set>
                                    <p:animEffect transition="in" filter="wipe(down)">
                                      <p:cBhvr>
                                        <p:cTn id="66" dur="580">
                                          <p:stCondLst>
                                            <p:cond delay="0"/>
                                          </p:stCondLst>
                                        </p:cTn>
                                        <p:tgtEl>
                                          <p:spTgt spid="8"/>
                                        </p:tgtEl>
                                      </p:cBhvr>
                                    </p:animEffect>
                                    <p:anim calcmode="lin" valueType="num">
                                      <p:cBhvr>
                                        <p:cTn id="67"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68"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69"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70"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71"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72" dur="26">
                                          <p:stCondLst>
                                            <p:cond delay="650"/>
                                          </p:stCondLst>
                                        </p:cTn>
                                        <p:tgtEl>
                                          <p:spTgt spid="8"/>
                                        </p:tgtEl>
                                      </p:cBhvr>
                                      <p:to x="100000" y="60000"/>
                                    </p:animScale>
                                    <p:animScale>
                                      <p:cBhvr>
                                        <p:cTn id="73" dur="166" decel="50000">
                                          <p:stCondLst>
                                            <p:cond delay="676"/>
                                          </p:stCondLst>
                                        </p:cTn>
                                        <p:tgtEl>
                                          <p:spTgt spid="8"/>
                                        </p:tgtEl>
                                      </p:cBhvr>
                                      <p:to x="100000" y="100000"/>
                                    </p:animScale>
                                    <p:animScale>
                                      <p:cBhvr>
                                        <p:cTn id="74" dur="26">
                                          <p:stCondLst>
                                            <p:cond delay="1312"/>
                                          </p:stCondLst>
                                        </p:cTn>
                                        <p:tgtEl>
                                          <p:spTgt spid="8"/>
                                        </p:tgtEl>
                                      </p:cBhvr>
                                      <p:to x="100000" y="80000"/>
                                    </p:animScale>
                                    <p:animScale>
                                      <p:cBhvr>
                                        <p:cTn id="75" dur="166" decel="50000">
                                          <p:stCondLst>
                                            <p:cond delay="1338"/>
                                          </p:stCondLst>
                                        </p:cTn>
                                        <p:tgtEl>
                                          <p:spTgt spid="8"/>
                                        </p:tgtEl>
                                      </p:cBhvr>
                                      <p:to x="100000" y="100000"/>
                                    </p:animScale>
                                    <p:animScale>
                                      <p:cBhvr>
                                        <p:cTn id="76" dur="26">
                                          <p:stCondLst>
                                            <p:cond delay="1642"/>
                                          </p:stCondLst>
                                        </p:cTn>
                                        <p:tgtEl>
                                          <p:spTgt spid="8"/>
                                        </p:tgtEl>
                                      </p:cBhvr>
                                      <p:to x="100000" y="90000"/>
                                    </p:animScale>
                                    <p:animScale>
                                      <p:cBhvr>
                                        <p:cTn id="77" dur="166" decel="50000">
                                          <p:stCondLst>
                                            <p:cond delay="1668"/>
                                          </p:stCondLst>
                                        </p:cTn>
                                        <p:tgtEl>
                                          <p:spTgt spid="8"/>
                                        </p:tgtEl>
                                      </p:cBhvr>
                                      <p:to x="100000" y="100000"/>
                                    </p:animScale>
                                    <p:animScale>
                                      <p:cBhvr>
                                        <p:cTn id="78" dur="26">
                                          <p:stCondLst>
                                            <p:cond delay="1808"/>
                                          </p:stCondLst>
                                        </p:cTn>
                                        <p:tgtEl>
                                          <p:spTgt spid="8"/>
                                        </p:tgtEl>
                                      </p:cBhvr>
                                      <p:to x="100000" y="95000"/>
                                    </p:animScale>
                                    <p:animScale>
                                      <p:cBhvr>
                                        <p:cTn id="79" dur="166" decel="50000">
                                          <p:stCondLst>
                                            <p:cond delay="1834"/>
                                          </p:stCondLst>
                                        </p:cTn>
                                        <p:tgtEl>
                                          <p:spTgt spid="8"/>
                                        </p:tgtEl>
                                      </p:cBhvr>
                                      <p:to x="100000" y="100000"/>
                                    </p:animScale>
                                  </p:childTnLst>
                                </p:cTn>
                              </p:par>
                            </p:childTnLst>
                          </p:cTn>
                        </p:par>
                      </p:childTnLst>
                    </p:cTn>
                  </p:par>
                  <p:par>
                    <p:cTn id="80" fill="hold">
                      <p:stCondLst>
                        <p:cond delay="indefinite"/>
                      </p:stCondLst>
                      <p:childTnLst>
                        <p:par>
                          <p:cTn id="81" fill="hold">
                            <p:stCondLst>
                              <p:cond delay="0"/>
                            </p:stCondLst>
                            <p:childTnLst>
                              <p:par>
                                <p:cTn id="82" presetID="26" presetClass="entr" presetSubtype="0" fill="hold" nodeType="clickEffect">
                                  <p:stCondLst>
                                    <p:cond delay="0"/>
                                  </p:stCondLst>
                                  <p:childTnLst>
                                    <p:set>
                                      <p:cBhvr>
                                        <p:cTn id="83" dur="1" fill="hold">
                                          <p:stCondLst>
                                            <p:cond delay="0"/>
                                          </p:stCondLst>
                                        </p:cTn>
                                        <p:tgtEl>
                                          <p:spTgt spid="4098"/>
                                        </p:tgtEl>
                                        <p:attrNameLst>
                                          <p:attrName>style.visibility</p:attrName>
                                        </p:attrNameLst>
                                      </p:cBhvr>
                                      <p:to>
                                        <p:strVal val="visible"/>
                                      </p:to>
                                    </p:set>
                                    <p:animEffect transition="in" filter="wipe(down)">
                                      <p:cBhvr>
                                        <p:cTn id="84" dur="580">
                                          <p:stCondLst>
                                            <p:cond delay="0"/>
                                          </p:stCondLst>
                                        </p:cTn>
                                        <p:tgtEl>
                                          <p:spTgt spid="4098"/>
                                        </p:tgtEl>
                                      </p:cBhvr>
                                    </p:animEffect>
                                    <p:anim calcmode="lin" valueType="num">
                                      <p:cBhvr>
                                        <p:cTn id="85" dur="1822" tmFilter="0,0; 0.14,0.36; 0.43,0.73; 0.71,0.91; 1.0,1.0">
                                          <p:stCondLst>
                                            <p:cond delay="0"/>
                                          </p:stCondLst>
                                        </p:cTn>
                                        <p:tgtEl>
                                          <p:spTgt spid="4098"/>
                                        </p:tgtEl>
                                        <p:attrNameLst>
                                          <p:attrName>ppt_x</p:attrName>
                                        </p:attrNameLst>
                                      </p:cBhvr>
                                      <p:tavLst>
                                        <p:tav tm="0">
                                          <p:val>
                                            <p:strVal val="#ppt_x-0.25"/>
                                          </p:val>
                                        </p:tav>
                                        <p:tav tm="100000">
                                          <p:val>
                                            <p:strVal val="#ppt_x"/>
                                          </p:val>
                                        </p:tav>
                                      </p:tavLst>
                                    </p:anim>
                                    <p:anim calcmode="lin" valueType="num">
                                      <p:cBhvr>
                                        <p:cTn id="86" dur="664" tmFilter="0.0,0.0; 0.25,0.07; 0.50,0.2; 0.75,0.467; 1.0,1.0">
                                          <p:stCondLst>
                                            <p:cond delay="0"/>
                                          </p:stCondLst>
                                        </p:cTn>
                                        <p:tgtEl>
                                          <p:spTgt spid="4098"/>
                                        </p:tgtEl>
                                        <p:attrNameLst>
                                          <p:attrName>ppt_y</p:attrName>
                                        </p:attrNameLst>
                                      </p:cBhvr>
                                      <p:tavLst>
                                        <p:tav tm="0" fmla="#ppt_y-sin(pi*$)/3">
                                          <p:val>
                                            <p:fltVal val="0.5"/>
                                          </p:val>
                                        </p:tav>
                                        <p:tav tm="100000">
                                          <p:val>
                                            <p:fltVal val="1"/>
                                          </p:val>
                                        </p:tav>
                                      </p:tavLst>
                                    </p:anim>
                                    <p:anim calcmode="lin" valueType="num">
                                      <p:cBhvr>
                                        <p:cTn id="87" dur="664" tmFilter="0, 0; 0.125,0.2665; 0.25,0.4; 0.375,0.465; 0.5,0.5;  0.625,0.535; 0.75,0.6; 0.875,0.7335; 1,1">
                                          <p:stCondLst>
                                            <p:cond delay="664"/>
                                          </p:stCondLst>
                                        </p:cTn>
                                        <p:tgtEl>
                                          <p:spTgt spid="4098"/>
                                        </p:tgtEl>
                                        <p:attrNameLst>
                                          <p:attrName>ppt_y</p:attrName>
                                        </p:attrNameLst>
                                      </p:cBhvr>
                                      <p:tavLst>
                                        <p:tav tm="0" fmla="#ppt_y-sin(pi*$)/9">
                                          <p:val>
                                            <p:fltVal val="0"/>
                                          </p:val>
                                        </p:tav>
                                        <p:tav tm="100000">
                                          <p:val>
                                            <p:fltVal val="1"/>
                                          </p:val>
                                        </p:tav>
                                      </p:tavLst>
                                    </p:anim>
                                    <p:anim calcmode="lin" valueType="num">
                                      <p:cBhvr>
                                        <p:cTn id="88" dur="332" tmFilter="0, 0; 0.125,0.2665; 0.25,0.4; 0.375,0.465; 0.5,0.5;  0.625,0.535; 0.75,0.6; 0.875,0.7335; 1,1">
                                          <p:stCondLst>
                                            <p:cond delay="1324"/>
                                          </p:stCondLst>
                                        </p:cTn>
                                        <p:tgtEl>
                                          <p:spTgt spid="4098"/>
                                        </p:tgtEl>
                                        <p:attrNameLst>
                                          <p:attrName>ppt_y</p:attrName>
                                        </p:attrNameLst>
                                      </p:cBhvr>
                                      <p:tavLst>
                                        <p:tav tm="0" fmla="#ppt_y-sin(pi*$)/27">
                                          <p:val>
                                            <p:fltVal val="0"/>
                                          </p:val>
                                        </p:tav>
                                        <p:tav tm="100000">
                                          <p:val>
                                            <p:fltVal val="1"/>
                                          </p:val>
                                        </p:tav>
                                      </p:tavLst>
                                    </p:anim>
                                    <p:anim calcmode="lin" valueType="num">
                                      <p:cBhvr>
                                        <p:cTn id="89" dur="164" tmFilter="0, 0; 0.125,0.2665; 0.25,0.4; 0.375,0.465; 0.5,0.5;  0.625,0.535; 0.75,0.6; 0.875,0.7335; 1,1">
                                          <p:stCondLst>
                                            <p:cond delay="1656"/>
                                          </p:stCondLst>
                                        </p:cTn>
                                        <p:tgtEl>
                                          <p:spTgt spid="4098"/>
                                        </p:tgtEl>
                                        <p:attrNameLst>
                                          <p:attrName>ppt_y</p:attrName>
                                        </p:attrNameLst>
                                      </p:cBhvr>
                                      <p:tavLst>
                                        <p:tav tm="0" fmla="#ppt_y-sin(pi*$)/81">
                                          <p:val>
                                            <p:fltVal val="0"/>
                                          </p:val>
                                        </p:tav>
                                        <p:tav tm="100000">
                                          <p:val>
                                            <p:fltVal val="1"/>
                                          </p:val>
                                        </p:tav>
                                      </p:tavLst>
                                    </p:anim>
                                    <p:animScale>
                                      <p:cBhvr>
                                        <p:cTn id="90" dur="26">
                                          <p:stCondLst>
                                            <p:cond delay="650"/>
                                          </p:stCondLst>
                                        </p:cTn>
                                        <p:tgtEl>
                                          <p:spTgt spid="4098"/>
                                        </p:tgtEl>
                                      </p:cBhvr>
                                      <p:to x="100000" y="60000"/>
                                    </p:animScale>
                                    <p:animScale>
                                      <p:cBhvr>
                                        <p:cTn id="91" dur="166" decel="50000">
                                          <p:stCondLst>
                                            <p:cond delay="676"/>
                                          </p:stCondLst>
                                        </p:cTn>
                                        <p:tgtEl>
                                          <p:spTgt spid="4098"/>
                                        </p:tgtEl>
                                      </p:cBhvr>
                                      <p:to x="100000" y="100000"/>
                                    </p:animScale>
                                    <p:animScale>
                                      <p:cBhvr>
                                        <p:cTn id="92" dur="26">
                                          <p:stCondLst>
                                            <p:cond delay="1312"/>
                                          </p:stCondLst>
                                        </p:cTn>
                                        <p:tgtEl>
                                          <p:spTgt spid="4098"/>
                                        </p:tgtEl>
                                      </p:cBhvr>
                                      <p:to x="100000" y="80000"/>
                                    </p:animScale>
                                    <p:animScale>
                                      <p:cBhvr>
                                        <p:cTn id="93" dur="166" decel="50000">
                                          <p:stCondLst>
                                            <p:cond delay="1338"/>
                                          </p:stCondLst>
                                        </p:cTn>
                                        <p:tgtEl>
                                          <p:spTgt spid="4098"/>
                                        </p:tgtEl>
                                      </p:cBhvr>
                                      <p:to x="100000" y="100000"/>
                                    </p:animScale>
                                    <p:animScale>
                                      <p:cBhvr>
                                        <p:cTn id="94" dur="26">
                                          <p:stCondLst>
                                            <p:cond delay="1642"/>
                                          </p:stCondLst>
                                        </p:cTn>
                                        <p:tgtEl>
                                          <p:spTgt spid="4098"/>
                                        </p:tgtEl>
                                      </p:cBhvr>
                                      <p:to x="100000" y="90000"/>
                                    </p:animScale>
                                    <p:animScale>
                                      <p:cBhvr>
                                        <p:cTn id="95" dur="166" decel="50000">
                                          <p:stCondLst>
                                            <p:cond delay="1668"/>
                                          </p:stCondLst>
                                        </p:cTn>
                                        <p:tgtEl>
                                          <p:spTgt spid="4098"/>
                                        </p:tgtEl>
                                      </p:cBhvr>
                                      <p:to x="100000" y="100000"/>
                                    </p:animScale>
                                    <p:animScale>
                                      <p:cBhvr>
                                        <p:cTn id="96" dur="26">
                                          <p:stCondLst>
                                            <p:cond delay="1808"/>
                                          </p:stCondLst>
                                        </p:cTn>
                                        <p:tgtEl>
                                          <p:spTgt spid="4098"/>
                                        </p:tgtEl>
                                      </p:cBhvr>
                                      <p:to x="100000" y="95000"/>
                                    </p:animScale>
                                    <p:animScale>
                                      <p:cBhvr>
                                        <p:cTn id="97" dur="166" decel="50000">
                                          <p:stCondLst>
                                            <p:cond delay="1834"/>
                                          </p:stCondLst>
                                        </p:cTn>
                                        <p:tgtEl>
                                          <p:spTgt spid="4098"/>
                                        </p:tgtEl>
                                      </p:cBhvr>
                                      <p:to x="100000" y="100000"/>
                                    </p:animScale>
                                  </p:childTnLst>
                                </p:cTn>
                              </p:par>
                            </p:childTnLst>
                          </p:cTn>
                        </p:par>
                      </p:childTnLst>
                    </p:cTn>
                  </p:par>
                  <p:par>
                    <p:cTn id="98" fill="hold">
                      <p:stCondLst>
                        <p:cond delay="indefinite"/>
                      </p:stCondLst>
                      <p:childTnLst>
                        <p:par>
                          <p:cTn id="99" fill="hold">
                            <p:stCondLst>
                              <p:cond delay="0"/>
                            </p:stCondLst>
                            <p:childTnLst>
                              <p:par>
                                <p:cTn id="100" presetID="26" presetClass="entr" presetSubtype="0" fill="hold" nodeType="clickEffect">
                                  <p:stCondLst>
                                    <p:cond delay="0"/>
                                  </p:stCondLst>
                                  <p:childTnLst>
                                    <p:set>
                                      <p:cBhvr>
                                        <p:cTn id="101" dur="1" fill="hold">
                                          <p:stCondLst>
                                            <p:cond delay="0"/>
                                          </p:stCondLst>
                                        </p:cTn>
                                        <p:tgtEl>
                                          <p:spTgt spid="4"/>
                                        </p:tgtEl>
                                        <p:attrNameLst>
                                          <p:attrName>style.visibility</p:attrName>
                                        </p:attrNameLst>
                                      </p:cBhvr>
                                      <p:to>
                                        <p:strVal val="visible"/>
                                      </p:to>
                                    </p:set>
                                    <p:animEffect transition="in" filter="wipe(down)">
                                      <p:cBhvr>
                                        <p:cTn id="102" dur="580">
                                          <p:stCondLst>
                                            <p:cond delay="0"/>
                                          </p:stCondLst>
                                        </p:cTn>
                                        <p:tgtEl>
                                          <p:spTgt spid="4"/>
                                        </p:tgtEl>
                                      </p:cBhvr>
                                    </p:animEffect>
                                    <p:anim calcmode="lin" valueType="num">
                                      <p:cBhvr>
                                        <p:cTn id="103"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04"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5"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06"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07"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08" dur="26">
                                          <p:stCondLst>
                                            <p:cond delay="650"/>
                                          </p:stCondLst>
                                        </p:cTn>
                                        <p:tgtEl>
                                          <p:spTgt spid="4"/>
                                        </p:tgtEl>
                                      </p:cBhvr>
                                      <p:to x="100000" y="60000"/>
                                    </p:animScale>
                                    <p:animScale>
                                      <p:cBhvr>
                                        <p:cTn id="109" dur="166" decel="50000">
                                          <p:stCondLst>
                                            <p:cond delay="676"/>
                                          </p:stCondLst>
                                        </p:cTn>
                                        <p:tgtEl>
                                          <p:spTgt spid="4"/>
                                        </p:tgtEl>
                                      </p:cBhvr>
                                      <p:to x="100000" y="100000"/>
                                    </p:animScale>
                                    <p:animScale>
                                      <p:cBhvr>
                                        <p:cTn id="110" dur="26">
                                          <p:stCondLst>
                                            <p:cond delay="1312"/>
                                          </p:stCondLst>
                                        </p:cTn>
                                        <p:tgtEl>
                                          <p:spTgt spid="4"/>
                                        </p:tgtEl>
                                      </p:cBhvr>
                                      <p:to x="100000" y="80000"/>
                                    </p:animScale>
                                    <p:animScale>
                                      <p:cBhvr>
                                        <p:cTn id="111" dur="166" decel="50000">
                                          <p:stCondLst>
                                            <p:cond delay="1338"/>
                                          </p:stCondLst>
                                        </p:cTn>
                                        <p:tgtEl>
                                          <p:spTgt spid="4"/>
                                        </p:tgtEl>
                                      </p:cBhvr>
                                      <p:to x="100000" y="100000"/>
                                    </p:animScale>
                                    <p:animScale>
                                      <p:cBhvr>
                                        <p:cTn id="112" dur="26">
                                          <p:stCondLst>
                                            <p:cond delay="1642"/>
                                          </p:stCondLst>
                                        </p:cTn>
                                        <p:tgtEl>
                                          <p:spTgt spid="4"/>
                                        </p:tgtEl>
                                      </p:cBhvr>
                                      <p:to x="100000" y="90000"/>
                                    </p:animScale>
                                    <p:animScale>
                                      <p:cBhvr>
                                        <p:cTn id="113" dur="166" decel="50000">
                                          <p:stCondLst>
                                            <p:cond delay="1668"/>
                                          </p:stCondLst>
                                        </p:cTn>
                                        <p:tgtEl>
                                          <p:spTgt spid="4"/>
                                        </p:tgtEl>
                                      </p:cBhvr>
                                      <p:to x="100000" y="100000"/>
                                    </p:animScale>
                                    <p:animScale>
                                      <p:cBhvr>
                                        <p:cTn id="114" dur="26">
                                          <p:stCondLst>
                                            <p:cond delay="1808"/>
                                          </p:stCondLst>
                                        </p:cTn>
                                        <p:tgtEl>
                                          <p:spTgt spid="4"/>
                                        </p:tgtEl>
                                      </p:cBhvr>
                                      <p:to x="100000" y="95000"/>
                                    </p:animScale>
                                    <p:animScale>
                                      <p:cBhvr>
                                        <p:cTn id="115" dur="166" decel="50000">
                                          <p:stCondLst>
                                            <p:cond delay="1834"/>
                                          </p:stCondLst>
                                        </p:cTn>
                                        <p:tgtEl>
                                          <p:spTgt spid="4"/>
                                        </p:tgtEl>
                                      </p:cBhvr>
                                      <p:to x="100000" y="100000"/>
                                    </p:animScale>
                                  </p:childTnLst>
                                </p:cTn>
                              </p:par>
                            </p:childTnLst>
                          </p:cTn>
                        </p:par>
                      </p:childTnLst>
                    </p:cTn>
                  </p:par>
                  <p:par>
                    <p:cTn id="116" fill="hold">
                      <p:stCondLst>
                        <p:cond delay="indefinite"/>
                      </p:stCondLst>
                      <p:childTnLst>
                        <p:par>
                          <p:cTn id="117" fill="hold">
                            <p:stCondLst>
                              <p:cond delay="0"/>
                            </p:stCondLst>
                            <p:childTnLst>
                              <p:par>
                                <p:cTn id="118" presetID="26" presetClass="entr" presetSubtype="0" fill="hold" nodeType="clickEffect">
                                  <p:stCondLst>
                                    <p:cond delay="0"/>
                                  </p:stCondLst>
                                  <p:childTnLst>
                                    <p:set>
                                      <p:cBhvr>
                                        <p:cTn id="119" dur="1" fill="hold">
                                          <p:stCondLst>
                                            <p:cond delay="0"/>
                                          </p:stCondLst>
                                        </p:cTn>
                                        <p:tgtEl>
                                          <p:spTgt spid="6"/>
                                        </p:tgtEl>
                                        <p:attrNameLst>
                                          <p:attrName>style.visibility</p:attrName>
                                        </p:attrNameLst>
                                      </p:cBhvr>
                                      <p:to>
                                        <p:strVal val="visible"/>
                                      </p:to>
                                    </p:set>
                                    <p:animEffect transition="in" filter="wipe(down)">
                                      <p:cBhvr>
                                        <p:cTn id="120" dur="580">
                                          <p:stCondLst>
                                            <p:cond delay="0"/>
                                          </p:stCondLst>
                                        </p:cTn>
                                        <p:tgtEl>
                                          <p:spTgt spid="6"/>
                                        </p:tgtEl>
                                      </p:cBhvr>
                                    </p:animEffect>
                                    <p:anim calcmode="lin" valueType="num">
                                      <p:cBhvr>
                                        <p:cTn id="121"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122"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23"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24"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5"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26" dur="26">
                                          <p:stCondLst>
                                            <p:cond delay="650"/>
                                          </p:stCondLst>
                                        </p:cTn>
                                        <p:tgtEl>
                                          <p:spTgt spid="6"/>
                                        </p:tgtEl>
                                      </p:cBhvr>
                                      <p:to x="100000" y="60000"/>
                                    </p:animScale>
                                    <p:animScale>
                                      <p:cBhvr>
                                        <p:cTn id="127" dur="166" decel="50000">
                                          <p:stCondLst>
                                            <p:cond delay="676"/>
                                          </p:stCondLst>
                                        </p:cTn>
                                        <p:tgtEl>
                                          <p:spTgt spid="6"/>
                                        </p:tgtEl>
                                      </p:cBhvr>
                                      <p:to x="100000" y="100000"/>
                                    </p:animScale>
                                    <p:animScale>
                                      <p:cBhvr>
                                        <p:cTn id="128" dur="26">
                                          <p:stCondLst>
                                            <p:cond delay="1312"/>
                                          </p:stCondLst>
                                        </p:cTn>
                                        <p:tgtEl>
                                          <p:spTgt spid="6"/>
                                        </p:tgtEl>
                                      </p:cBhvr>
                                      <p:to x="100000" y="80000"/>
                                    </p:animScale>
                                    <p:animScale>
                                      <p:cBhvr>
                                        <p:cTn id="129" dur="166" decel="50000">
                                          <p:stCondLst>
                                            <p:cond delay="1338"/>
                                          </p:stCondLst>
                                        </p:cTn>
                                        <p:tgtEl>
                                          <p:spTgt spid="6"/>
                                        </p:tgtEl>
                                      </p:cBhvr>
                                      <p:to x="100000" y="100000"/>
                                    </p:animScale>
                                    <p:animScale>
                                      <p:cBhvr>
                                        <p:cTn id="130" dur="26">
                                          <p:stCondLst>
                                            <p:cond delay="1642"/>
                                          </p:stCondLst>
                                        </p:cTn>
                                        <p:tgtEl>
                                          <p:spTgt spid="6"/>
                                        </p:tgtEl>
                                      </p:cBhvr>
                                      <p:to x="100000" y="90000"/>
                                    </p:animScale>
                                    <p:animScale>
                                      <p:cBhvr>
                                        <p:cTn id="131" dur="166" decel="50000">
                                          <p:stCondLst>
                                            <p:cond delay="1668"/>
                                          </p:stCondLst>
                                        </p:cTn>
                                        <p:tgtEl>
                                          <p:spTgt spid="6"/>
                                        </p:tgtEl>
                                      </p:cBhvr>
                                      <p:to x="100000" y="100000"/>
                                    </p:animScale>
                                    <p:animScale>
                                      <p:cBhvr>
                                        <p:cTn id="132" dur="26">
                                          <p:stCondLst>
                                            <p:cond delay="1808"/>
                                          </p:stCondLst>
                                        </p:cTn>
                                        <p:tgtEl>
                                          <p:spTgt spid="6"/>
                                        </p:tgtEl>
                                      </p:cBhvr>
                                      <p:to x="100000" y="95000"/>
                                    </p:animScale>
                                    <p:animScale>
                                      <p:cBhvr>
                                        <p:cTn id="133"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extLst>
              <p:ext uri="{D42A27DB-BD31-4B8C-83A1-F6EECF244321}">
                <p14:modId xmlns:p14="http://schemas.microsoft.com/office/powerpoint/2010/main" val="1789938617"/>
              </p:ext>
            </p:extLst>
          </p:nvPr>
        </p:nvGraphicFramePr>
        <p:xfrm>
          <a:off x="1989138" y="188640"/>
          <a:ext cx="6390640" cy="936104"/>
        </p:xfrm>
        <a:graphic>
          <a:graphicData uri="http://schemas.openxmlformats.org/drawingml/2006/table">
            <a:tbl>
              <a:tblPr firstRow="1" firstCol="1" bandRow="1"/>
              <a:tblGrid>
                <a:gridCol w="6390640">
                  <a:extLst>
                    <a:ext uri="{9D8B030D-6E8A-4147-A177-3AD203B41FA5}">
                      <a16:colId xmlns:a16="http://schemas.microsoft.com/office/drawing/2014/main" val="20000"/>
                    </a:ext>
                  </a:extLst>
                </a:gridCol>
              </a:tblGrid>
              <a:tr h="936104">
                <a:tc>
                  <a:txBody>
                    <a:bodyPr/>
                    <a:lstStyle/>
                    <a:p>
                      <a:pPr algn="ctr">
                        <a:lnSpc>
                          <a:spcPct val="107000"/>
                        </a:lnSpc>
                        <a:spcAft>
                          <a:spcPts val="0"/>
                        </a:spcAft>
                      </a:pPr>
                      <a:r>
                        <a:rPr lang="fr-FR" sz="800" dirty="0">
                          <a:effectLst/>
                          <a:latin typeface="Calibri"/>
                          <a:ea typeface="Calibri"/>
                          <a:cs typeface="Calibri"/>
                        </a:rPr>
                        <a:t> </a:t>
                      </a:r>
                      <a:endParaRPr lang="fr-FR" sz="1100" dirty="0">
                        <a:solidFill>
                          <a:srgbClr val="0070C0"/>
                        </a:solidFill>
                        <a:effectLst/>
                        <a:latin typeface="Calibri"/>
                        <a:ea typeface="Calibri"/>
                        <a:cs typeface="Times New Roman"/>
                      </a:endParaRPr>
                    </a:p>
                    <a:p>
                      <a:pPr algn="ctr">
                        <a:lnSpc>
                          <a:spcPct val="107000"/>
                        </a:lnSpc>
                        <a:spcAft>
                          <a:spcPts val="0"/>
                        </a:spcAft>
                      </a:pPr>
                      <a:r>
                        <a:rPr lang="fr-FR" sz="2000" b="1" dirty="0">
                          <a:solidFill>
                            <a:srgbClr val="0070C0"/>
                          </a:solidFill>
                          <a:effectLst/>
                          <a:latin typeface="Calibri"/>
                          <a:ea typeface="Calibri"/>
                          <a:cs typeface="Calibri"/>
                        </a:rPr>
                        <a:t>PRIX CHRONOS DE LITTÉRATURE 2019</a:t>
                      </a:r>
                      <a:endParaRPr lang="fr-FR" sz="1100" dirty="0">
                        <a:solidFill>
                          <a:srgbClr val="0070C0"/>
                        </a:solidFill>
                        <a:effectLst/>
                        <a:latin typeface="Calibri"/>
                        <a:ea typeface="Calibri"/>
                        <a:cs typeface="Times New Roman"/>
                      </a:endParaRPr>
                    </a:p>
                    <a:p>
                      <a:pPr algn="ctr">
                        <a:lnSpc>
                          <a:spcPct val="107000"/>
                        </a:lnSpc>
                        <a:spcAft>
                          <a:spcPts val="0"/>
                        </a:spcAft>
                      </a:pPr>
                      <a:r>
                        <a:rPr lang="fr-FR" sz="1800" b="1" dirty="0">
                          <a:solidFill>
                            <a:srgbClr val="0070C0"/>
                          </a:solidFill>
                          <a:effectLst/>
                          <a:latin typeface="Lucida Calligraphy" panose="03010101010101010101" pitchFamily="66" charset="0"/>
                          <a:ea typeface="Calibri"/>
                          <a:cs typeface="Courier New"/>
                        </a:rPr>
                        <a:t>« Grandir, c’est vieillir … Vieillir, c’est grandir »</a:t>
                      </a:r>
                      <a:endParaRPr lang="fr-FR" sz="1050" dirty="0">
                        <a:solidFill>
                          <a:srgbClr val="0070C0"/>
                        </a:solidFill>
                        <a:effectLst/>
                        <a:latin typeface="Lucida Calligraphy" panose="03010101010101010101" pitchFamily="66" charset="0"/>
                        <a:ea typeface="Calibri"/>
                        <a:cs typeface="Times New Roman"/>
                      </a:endParaRPr>
                    </a:p>
                    <a:p>
                      <a:pPr algn="ctr">
                        <a:lnSpc>
                          <a:spcPct val="107000"/>
                        </a:lnSpc>
                        <a:spcAft>
                          <a:spcPts val="0"/>
                        </a:spcAft>
                      </a:pPr>
                      <a:r>
                        <a:rPr lang="fr-FR" sz="800" dirty="0">
                          <a:effectLst/>
                          <a:latin typeface="Calibri"/>
                          <a:ea typeface="Calibri"/>
                          <a:cs typeface="Calibri"/>
                        </a:rPr>
                        <a:t> </a:t>
                      </a:r>
                      <a:endParaRPr lang="fr-FR" sz="1100" dirty="0">
                        <a:effectLst/>
                        <a:latin typeface="Calibri"/>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bl>
          </a:graphicData>
        </a:graphic>
      </p:graphicFrame>
      <p:sp>
        <p:nvSpPr>
          <p:cNvPr id="3" name="Rectangle 1"/>
          <p:cNvSpPr>
            <a:spLocks noChangeArrowheads="1"/>
          </p:cNvSpPr>
          <p:nvPr/>
        </p:nvSpPr>
        <p:spPr bwMode="auto">
          <a:xfrm>
            <a:off x="1989138" y="33909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a:ln>
                <a:noFill/>
              </a:ln>
              <a:solidFill>
                <a:schemeClr val="tx1"/>
              </a:solidFill>
              <a:effectLst/>
              <a:latin typeface="Arial" pitchFamily="34" charset="0"/>
              <a:cs typeface="Arial" pitchFamily="34" charset="0"/>
            </a:endParaRPr>
          </a:p>
        </p:txBody>
      </p:sp>
      <p:pic>
        <p:nvPicPr>
          <p:cNvPr id="4" name="Image 3" descr="C:\Users\ADJ_C7\Documents\03_dsden\16_myriam\logo_arts_langage.jpg"/>
          <p:cNvPicPr/>
          <p:nvPr/>
        </p:nvPicPr>
        <p:blipFill>
          <a:blip r:embed="rId2">
            <a:extLst>
              <a:ext uri="{28A0092B-C50C-407E-A947-70E740481C1C}">
                <a14:useLocalDpi xmlns:a14="http://schemas.microsoft.com/office/drawing/2010/main" val="0"/>
              </a:ext>
            </a:extLst>
          </a:blip>
          <a:srcRect/>
          <a:stretch>
            <a:fillRect/>
          </a:stretch>
        </p:blipFill>
        <p:spPr bwMode="auto">
          <a:xfrm>
            <a:off x="1073597" y="116632"/>
            <a:ext cx="827782" cy="864096"/>
          </a:xfrm>
          <a:prstGeom prst="rect">
            <a:avLst/>
          </a:prstGeom>
          <a:noFill/>
          <a:ln>
            <a:noFill/>
          </a:ln>
        </p:spPr>
      </p:pic>
      <p:sp>
        <p:nvSpPr>
          <p:cNvPr id="5" name="Rectangle 4"/>
          <p:cNvSpPr/>
          <p:nvPr/>
        </p:nvSpPr>
        <p:spPr>
          <a:xfrm>
            <a:off x="1069529" y="1196752"/>
            <a:ext cx="4572000" cy="2031325"/>
          </a:xfrm>
          <a:prstGeom prst="rect">
            <a:avLst/>
          </a:prstGeom>
          <a:solidFill>
            <a:srgbClr val="FFFFCC"/>
          </a:solidFill>
        </p:spPr>
        <p:style>
          <a:lnRef idx="2">
            <a:schemeClr val="accent2"/>
          </a:lnRef>
          <a:fillRef idx="1">
            <a:schemeClr val="lt1"/>
          </a:fillRef>
          <a:effectRef idx="0">
            <a:schemeClr val="accent2"/>
          </a:effectRef>
          <a:fontRef idx="minor">
            <a:schemeClr val="dk1"/>
          </a:fontRef>
        </p:style>
        <p:txBody>
          <a:bodyPr>
            <a:spAutoFit/>
          </a:bodyPr>
          <a:lstStyle/>
          <a:p>
            <a:r>
              <a:rPr lang="fr-FR" b="1" dirty="0"/>
              <a:t>Carte d’identité </a:t>
            </a:r>
            <a:endParaRPr lang="fr-FR" dirty="0"/>
          </a:p>
          <a:p>
            <a:r>
              <a:rPr lang="fr-FR" dirty="0"/>
              <a:t>Organisme : Bibliothèque Municipale</a:t>
            </a:r>
          </a:p>
          <a:p>
            <a:r>
              <a:rPr lang="fr-FR" dirty="0"/>
              <a:t>Animatrice : Employées de la bibliothèque  </a:t>
            </a:r>
          </a:p>
          <a:p>
            <a:r>
              <a:rPr lang="fr-FR" dirty="0"/>
              <a:t>Lieu : BCD de l’école maternelle Victor Schœlcher Sainte-Marguerite  - Le Moule</a:t>
            </a:r>
          </a:p>
          <a:p>
            <a:r>
              <a:rPr lang="fr-FR" dirty="0"/>
              <a:t>Thématique : relations intergénérationnelles, parcours de vie, transmission</a:t>
            </a:r>
          </a:p>
        </p:txBody>
      </p:sp>
      <p:graphicFrame>
        <p:nvGraphicFramePr>
          <p:cNvPr id="6" name="Tableau 5"/>
          <p:cNvGraphicFramePr>
            <a:graphicFrameLocks noGrp="1"/>
          </p:cNvGraphicFramePr>
          <p:nvPr>
            <p:extLst>
              <p:ext uri="{D42A27DB-BD31-4B8C-83A1-F6EECF244321}">
                <p14:modId xmlns:p14="http://schemas.microsoft.com/office/powerpoint/2010/main" val="1853873584"/>
              </p:ext>
            </p:extLst>
          </p:nvPr>
        </p:nvGraphicFramePr>
        <p:xfrm>
          <a:off x="1073597" y="3390900"/>
          <a:ext cx="5874667" cy="2850769"/>
        </p:xfrm>
        <a:graphic>
          <a:graphicData uri="http://schemas.openxmlformats.org/drawingml/2006/table">
            <a:tbl>
              <a:tblPr firstRow="1" firstCol="1" bandRow="1"/>
              <a:tblGrid>
                <a:gridCol w="5874667">
                  <a:extLst>
                    <a:ext uri="{9D8B030D-6E8A-4147-A177-3AD203B41FA5}">
                      <a16:colId xmlns:a16="http://schemas.microsoft.com/office/drawing/2014/main" val="20000"/>
                    </a:ext>
                  </a:extLst>
                </a:gridCol>
              </a:tblGrid>
              <a:tr h="0">
                <a:tc>
                  <a:txBody>
                    <a:bodyPr/>
                    <a:lstStyle/>
                    <a:p>
                      <a:pPr>
                        <a:lnSpc>
                          <a:spcPct val="107000"/>
                        </a:lnSpc>
                        <a:spcAft>
                          <a:spcPts val="0"/>
                        </a:spcAft>
                      </a:pPr>
                      <a:r>
                        <a:rPr lang="fr-FR" sz="2000" b="1" dirty="0">
                          <a:effectLst/>
                          <a:latin typeface="Calibri"/>
                          <a:ea typeface="Calibri"/>
                          <a:cs typeface="Calibri"/>
                        </a:rPr>
                        <a:t>Compte rendu (décrire, expliquer …</a:t>
                      </a:r>
                      <a:r>
                        <a:rPr lang="fr-FR" sz="2000" dirty="0">
                          <a:effectLst/>
                          <a:latin typeface="Calibri"/>
                          <a:ea typeface="Calibri"/>
                          <a:cs typeface="Calibri"/>
                        </a:rPr>
                        <a:t>)</a:t>
                      </a:r>
                      <a:endParaRPr lang="fr-FR" sz="1100" dirty="0">
                        <a:effectLst/>
                        <a:latin typeface="Calibri"/>
                        <a:ea typeface="Calibri"/>
                        <a:cs typeface="Times New Roman"/>
                      </a:endParaRPr>
                    </a:p>
                    <a:p>
                      <a:pPr>
                        <a:lnSpc>
                          <a:spcPct val="107000"/>
                        </a:lnSpc>
                        <a:spcAft>
                          <a:spcPts val="0"/>
                        </a:spcAft>
                      </a:pPr>
                      <a:r>
                        <a:rPr lang="fr-FR" sz="1200" b="1" dirty="0">
                          <a:effectLst/>
                          <a:latin typeface="Lucida Calligraphy"/>
                          <a:ea typeface="Calibri"/>
                          <a:cs typeface="Calibri"/>
                        </a:rPr>
                        <a:t>Vendredi 12 avril 2019</a:t>
                      </a:r>
                      <a:r>
                        <a:rPr lang="fr-FR" sz="1200" dirty="0">
                          <a:effectLst/>
                          <a:latin typeface="Lucida Calligraphy"/>
                          <a:ea typeface="Calibri"/>
                          <a:cs typeface="Calibri"/>
                        </a:rPr>
                        <a:t>, nous, les élèves de Grande section, avons participé au « Prix Chronos de littérature ».</a:t>
                      </a:r>
                      <a:endParaRPr lang="fr-FR" sz="1100" dirty="0">
                        <a:effectLst/>
                        <a:latin typeface="Calibri"/>
                        <a:ea typeface="Calibri"/>
                        <a:cs typeface="Times New Roman"/>
                      </a:endParaRPr>
                    </a:p>
                    <a:p>
                      <a:pPr>
                        <a:lnSpc>
                          <a:spcPct val="107000"/>
                        </a:lnSpc>
                        <a:spcAft>
                          <a:spcPts val="0"/>
                        </a:spcAft>
                      </a:pPr>
                      <a:r>
                        <a:rPr lang="fr-FR" sz="1200" dirty="0">
                          <a:effectLst/>
                          <a:latin typeface="Lucida Calligraphy"/>
                          <a:ea typeface="Calibri"/>
                          <a:cs typeface="Calibri"/>
                        </a:rPr>
                        <a:t> </a:t>
                      </a:r>
                      <a:endParaRPr lang="fr-FR" sz="1100" dirty="0">
                        <a:effectLst/>
                        <a:latin typeface="Calibri"/>
                        <a:ea typeface="Calibri"/>
                        <a:cs typeface="Times New Roman"/>
                      </a:endParaRPr>
                    </a:p>
                    <a:p>
                      <a:pPr>
                        <a:lnSpc>
                          <a:spcPct val="107000"/>
                        </a:lnSpc>
                        <a:spcAft>
                          <a:spcPts val="0"/>
                        </a:spcAft>
                      </a:pPr>
                      <a:r>
                        <a:rPr lang="fr-FR" sz="1200" dirty="0">
                          <a:effectLst/>
                          <a:latin typeface="Lucida Calligraphy"/>
                          <a:ea typeface="Calibri"/>
                          <a:cs typeface="Calibri"/>
                        </a:rPr>
                        <a:t>Auparavant, deux animatrices de la bibliothèque municipale étaient venues nous faire découvrir 4 albums sélectionnés : </a:t>
                      </a:r>
                      <a:endParaRPr lang="fr-FR" sz="1100" dirty="0">
                        <a:effectLst/>
                        <a:latin typeface="Calibri"/>
                        <a:ea typeface="Calibri"/>
                        <a:cs typeface="Times New Roman"/>
                      </a:endParaRPr>
                    </a:p>
                    <a:p>
                      <a:pPr marL="342900" lvl="0" indent="-342900">
                        <a:lnSpc>
                          <a:spcPct val="107000"/>
                        </a:lnSpc>
                        <a:spcAft>
                          <a:spcPts val="0"/>
                        </a:spcAft>
                        <a:buFont typeface="Calibri"/>
                        <a:buChar char="-"/>
                      </a:pPr>
                      <a:r>
                        <a:rPr lang="fr-FR" sz="1200" dirty="0">
                          <a:effectLst/>
                          <a:latin typeface="Lucida Calligraphy"/>
                          <a:ea typeface="Calibri"/>
                          <a:cs typeface="Calibri"/>
                        </a:rPr>
                        <a:t>A l’époque</a:t>
                      </a:r>
                      <a:endParaRPr lang="fr-FR" sz="1100" dirty="0">
                        <a:effectLst/>
                        <a:latin typeface="Calibri"/>
                        <a:ea typeface="Calibri"/>
                        <a:cs typeface="Times New Roman"/>
                      </a:endParaRPr>
                    </a:p>
                    <a:p>
                      <a:pPr marL="342900" lvl="0" indent="-342900">
                        <a:lnSpc>
                          <a:spcPct val="107000"/>
                        </a:lnSpc>
                        <a:spcAft>
                          <a:spcPts val="0"/>
                        </a:spcAft>
                        <a:buFont typeface="Calibri"/>
                        <a:buChar char="-"/>
                      </a:pPr>
                      <a:r>
                        <a:rPr lang="fr-FR" sz="1200" dirty="0">
                          <a:effectLst/>
                          <a:latin typeface="Lucida Calligraphy"/>
                          <a:ea typeface="Calibri"/>
                          <a:cs typeface="Calibri"/>
                        </a:rPr>
                        <a:t>Mon extraordinaire mamie Z</a:t>
                      </a:r>
                      <a:endParaRPr lang="fr-FR" sz="1100" dirty="0">
                        <a:effectLst/>
                        <a:latin typeface="Calibri"/>
                        <a:ea typeface="Calibri"/>
                        <a:cs typeface="Times New Roman"/>
                      </a:endParaRPr>
                    </a:p>
                    <a:p>
                      <a:pPr marL="342900" lvl="0" indent="-342900">
                        <a:lnSpc>
                          <a:spcPct val="107000"/>
                        </a:lnSpc>
                        <a:spcAft>
                          <a:spcPts val="0"/>
                        </a:spcAft>
                        <a:buFont typeface="Calibri"/>
                        <a:buChar char="-"/>
                      </a:pPr>
                      <a:r>
                        <a:rPr lang="fr-FR" sz="1200" dirty="0">
                          <a:effectLst/>
                          <a:latin typeface="Lucida Calligraphy"/>
                          <a:ea typeface="Calibri"/>
                          <a:cs typeface="Calibri"/>
                        </a:rPr>
                        <a:t>La vie bien rangée de Monsieur </a:t>
                      </a:r>
                      <a:r>
                        <a:rPr lang="fr-FR" sz="1200" dirty="0" err="1">
                          <a:effectLst/>
                          <a:latin typeface="Lucida Calligraphy"/>
                          <a:ea typeface="Calibri"/>
                          <a:cs typeface="Calibri"/>
                        </a:rPr>
                        <a:t>Watanabe</a:t>
                      </a:r>
                      <a:endParaRPr lang="fr-FR" sz="1100" dirty="0">
                        <a:effectLst/>
                        <a:latin typeface="Calibri"/>
                        <a:ea typeface="Calibri"/>
                        <a:cs typeface="Times New Roman"/>
                      </a:endParaRPr>
                    </a:p>
                    <a:p>
                      <a:pPr marL="342900" lvl="0" indent="-342900">
                        <a:lnSpc>
                          <a:spcPct val="107000"/>
                        </a:lnSpc>
                        <a:spcAft>
                          <a:spcPts val="0"/>
                        </a:spcAft>
                        <a:buFont typeface="Calibri"/>
                        <a:buChar char="-"/>
                      </a:pPr>
                      <a:r>
                        <a:rPr lang="fr-FR" sz="1200" dirty="0">
                          <a:effectLst/>
                          <a:latin typeface="Lucida Calligraphy"/>
                          <a:ea typeface="Calibri"/>
                          <a:cs typeface="Calibri"/>
                        </a:rPr>
                        <a:t>Mon arbre</a:t>
                      </a:r>
                      <a:endParaRPr lang="fr-FR" sz="1100" dirty="0">
                        <a:effectLst/>
                        <a:latin typeface="Calibri"/>
                        <a:ea typeface="Calibri"/>
                        <a:cs typeface="Times New Roman"/>
                      </a:endParaRPr>
                    </a:p>
                    <a:p>
                      <a:pPr marL="342900" lvl="0" indent="-342900">
                        <a:lnSpc>
                          <a:spcPct val="107000"/>
                        </a:lnSpc>
                        <a:spcAft>
                          <a:spcPts val="0"/>
                        </a:spcAft>
                        <a:buFont typeface="Calibri"/>
                        <a:buChar char="-"/>
                      </a:pPr>
                      <a:endParaRPr lang="fr-FR" sz="1100" dirty="0">
                        <a:effectLst/>
                        <a:latin typeface="Calibri"/>
                        <a:ea typeface="Calibri"/>
                        <a:cs typeface="Times New Roman"/>
                      </a:endParaRPr>
                    </a:p>
                    <a:p>
                      <a:pPr marL="457200">
                        <a:lnSpc>
                          <a:spcPct val="107000"/>
                        </a:lnSpc>
                        <a:spcAft>
                          <a:spcPts val="0"/>
                        </a:spcAft>
                      </a:pPr>
                      <a:r>
                        <a:rPr lang="fr-FR" sz="1200" dirty="0">
                          <a:effectLst/>
                          <a:latin typeface="Lucida Calligraphy"/>
                          <a:ea typeface="Calibri"/>
                          <a:cs typeface="Calibri"/>
                        </a:rPr>
                        <a:t>Aujourd’hui, elles sont revenues pour nous permettre de voter pour élire l’histoire préférée des enfants parmi les 4 sélectionnées. </a:t>
                      </a:r>
                      <a:endParaRPr lang="fr-FR" sz="1100" dirty="0">
                        <a:effectLst/>
                        <a:latin typeface="Calibri"/>
                        <a:ea typeface="Calibri"/>
                        <a:cs typeface="Times New Roman"/>
                      </a:endParaRPr>
                    </a:p>
                  </a:txBody>
                  <a:tcPr marL="68580" marR="68580"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extLst>
                  <a:ext uri="{0D108BD9-81ED-4DB2-BD59-A6C34878D82A}">
                    <a16:rowId xmlns:a16="http://schemas.microsoft.com/office/drawing/2014/main" val="10000"/>
                  </a:ext>
                </a:extLst>
              </a:tr>
            </a:tbl>
          </a:graphicData>
        </a:graphic>
      </p:graphicFrame>
      <p:sp>
        <p:nvSpPr>
          <p:cNvPr id="7" name="Rectangle 2"/>
          <p:cNvSpPr>
            <a:spLocks noChangeArrowheads="1"/>
          </p:cNvSpPr>
          <p:nvPr/>
        </p:nvSpPr>
        <p:spPr bwMode="auto">
          <a:xfrm>
            <a:off x="1989138" y="251142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a:ln>
                <a:noFill/>
              </a:ln>
              <a:solidFill>
                <a:schemeClr val="tx1"/>
              </a:solidFill>
              <a:effectLst/>
              <a:latin typeface="Arial" pitchFamily="34" charset="0"/>
              <a:cs typeface="Arial" pitchFamily="34" charset="0"/>
            </a:endParaRPr>
          </a:p>
        </p:txBody>
      </p:sp>
      <p:pic>
        <p:nvPicPr>
          <p:cNvPr id="8" name="Image 7"/>
          <p:cNvPicPr>
            <a:picLocks noChangeAspect="1"/>
          </p:cNvPicPr>
          <p:nvPr/>
        </p:nvPicPr>
        <p:blipFill rotWithShape="1">
          <a:blip r:embed="rId3" cstate="print">
            <a:extLst>
              <a:ext uri="{28A0092B-C50C-407E-A947-70E740481C1C}">
                <a14:useLocalDpi xmlns:a14="http://schemas.microsoft.com/office/drawing/2010/main" val="0"/>
              </a:ext>
            </a:extLst>
          </a:blip>
          <a:srcRect l="12646" t="1700" r="24792" b="21111"/>
          <a:stretch/>
        </p:blipFill>
        <p:spPr>
          <a:xfrm>
            <a:off x="7020271" y="1196752"/>
            <a:ext cx="1936697" cy="2956949"/>
          </a:xfrm>
          <a:prstGeom prst="rect">
            <a:avLst/>
          </a:prstGeom>
        </p:spPr>
      </p:pic>
    </p:spTree>
    <p:extLst>
      <p:ext uri="{BB962C8B-B14F-4D97-AF65-F5344CB8AC3E}">
        <p14:creationId xmlns:p14="http://schemas.microsoft.com/office/powerpoint/2010/main" val="1673071702"/>
      </p:ext>
    </p:extLst>
  </p:cSld>
  <p:clrMapOvr>
    <a:masterClrMapping/>
  </p:clrMapOvr>
  <p:transition advTm="9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righ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randombar(horizontal)">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60972" y="260648"/>
            <a:ext cx="5911428" cy="923330"/>
          </a:xfrm>
          <a:prstGeom prst="rect">
            <a:avLst/>
          </a:prstGeom>
        </p:spPr>
        <p:txBody>
          <a:bodyPr wrap="square">
            <a:spAutoFit/>
          </a:bodyPr>
          <a:lstStyle/>
          <a:p>
            <a:pPr algn="ctr"/>
            <a:r>
              <a:rPr lang="fr-FR" b="1" dirty="0">
                <a:solidFill>
                  <a:srgbClr val="0070C0"/>
                </a:solidFill>
              </a:rPr>
              <a:t>PRIX CHRONOS DE LITTÉRATURE 2019</a:t>
            </a:r>
            <a:endParaRPr lang="fr-FR" dirty="0">
              <a:solidFill>
                <a:srgbClr val="0070C0"/>
              </a:solidFill>
            </a:endParaRPr>
          </a:p>
          <a:p>
            <a:pPr algn="ctr"/>
            <a:r>
              <a:rPr lang="fr-FR" b="1" dirty="0">
                <a:solidFill>
                  <a:srgbClr val="0070C0"/>
                </a:solidFill>
                <a:latin typeface="Lucida Calligraphy" panose="03010101010101010101" pitchFamily="66" charset="0"/>
              </a:rPr>
              <a:t>« Grandir, c’est vieillir … Vieillir, c’est grandir »</a:t>
            </a:r>
            <a:endParaRPr lang="fr-FR" dirty="0">
              <a:solidFill>
                <a:srgbClr val="0070C0"/>
              </a:solidFill>
              <a:effectLst/>
              <a:latin typeface="Lucida Calligraphy" panose="03010101010101010101" pitchFamily="66" charset="0"/>
            </a:endParaRPr>
          </a:p>
        </p:txBody>
      </p:sp>
      <p:pic>
        <p:nvPicPr>
          <p:cNvPr id="3" name="Image 2"/>
          <p:cNvPicPr>
            <a:picLocks noChangeAspect="1"/>
          </p:cNvPicPr>
          <p:nvPr/>
        </p:nvPicPr>
        <p:blipFill rotWithShape="1">
          <a:blip r:embed="rId2" cstate="print">
            <a:extLst>
              <a:ext uri="{28A0092B-C50C-407E-A947-70E740481C1C}">
                <a14:useLocalDpi xmlns:a14="http://schemas.microsoft.com/office/drawing/2010/main" val="0"/>
              </a:ext>
            </a:extLst>
          </a:blip>
          <a:srcRect l="3722" r="5100" b="11667"/>
          <a:stretch/>
        </p:blipFill>
        <p:spPr>
          <a:xfrm>
            <a:off x="1187623" y="1250004"/>
            <a:ext cx="3028617" cy="4364503"/>
          </a:xfrm>
          <a:prstGeom prst="rect">
            <a:avLst/>
          </a:prstGeom>
        </p:spPr>
      </p:pic>
      <p:pic>
        <p:nvPicPr>
          <p:cNvPr id="4" name="Image 3"/>
          <p:cNvPicPr>
            <a:picLocks noChangeAspect="1"/>
          </p:cNvPicPr>
          <p:nvPr/>
        </p:nvPicPr>
        <p:blipFill rotWithShape="1">
          <a:blip r:embed="rId3" cstate="print">
            <a:extLst>
              <a:ext uri="{28A0092B-C50C-407E-A947-70E740481C1C}">
                <a14:useLocalDpi xmlns:a14="http://schemas.microsoft.com/office/drawing/2010/main" val="0"/>
              </a:ext>
            </a:extLst>
          </a:blip>
          <a:srcRect l="4589" t="3245" r="51628" b="18433"/>
          <a:stretch/>
        </p:blipFill>
        <p:spPr>
          <a:xfrm>
            <a:off x="4572000" y="1183978"/>
            <a:ext cx="1645610" cy="2428652"/>
          </a:xfrm>
          <a:prstGeom prst="rect">
            <a:avLst/>
          </a:prstGeom>
        </p:spPr>
      </p:pic>
      <p:pic>
        <p:nvPicPr>
          <p:cNvPr id="5" name="Image 4"/>
          <p:cNvPicPr>
            <a:picLocks noChangeAspect="1"/>
          </p:cNvPicPr>
          <p:nvPr/>
        </p:nvPicPr>
        <p:blipFill rotWithShape="1">
          <a:blip r:embed="rId4" cstate="print">
            <a:extLst>
              <a:ext uri="{28A0092B-C50C-407E-A947-70E740481C1C}">
                <a14:useLocalDpi xmlns:a14="http://schemas.microsoft.com/office/drawing/2010/main" val="0"/>
              </a:ext>
            </a:extLst>
          </a:blip>
          <a:srcRect l="2009" r="53592" b="27037"/>
          <a:stretch/>
        </p:blipFill>
        <p:spPr>
          <a:xfrm>
            <a:off x="7039148" y="1183978"/>
            <a:ext cx="1529501" cy="2230675"/>
          </a:xfrm>
          <a:prstGeom prst="rect">
            <a:avLst/>
          </a:prstGeom>
        </p:spPr>
      </p:pic>
      <p:pic>
        <p:nvPicPr>
          <p:cNvPr id="6" name="Image 5"/>
          <p:cNvPicPr>
            <a:picLocks noChangeAspect="1"/>
          </p:cNvPicPr>
          <p:nvPr/>
        </p:nvPicPr>
        <p:blipFill rotWithShape="1">
          <a:blip r:embed="rId5" cstate="print">
            <a:extLst>
              <a:ext uri="{28A0092B-C50C-407E-A947-70E740481C1C}">
                <a14:useLocalDpi xmlns:a14="http://schemas.microsoft.com/office/drawing/2010/main" val="0"/>
              </a:ext>
            </a:extLst>
          </a:blip>
          <a:srcRect l="6627" t="1517" r="50000" b="22015"/>
          <a:stretch/>
        </p:blipFill>
        <p:spPr>
          <a:xfrm>
            <a:off x="4788024" y="3789040"/>
            <a:ext cx="1679341" cy="2479608"/>
          </a:xfrm>
          <a:prstGeom prst="rect">
            <a:avLst/>
          </a:prstGeom>
        </p:spPr>
      </p:pic>
      <p:pic>
        <p:nvPicPr>
          <p:cNvPr id="7" name="Image 6"/>
          <p:cNvPicPr>
            <a:picLocks noChangeAspect="1"/>
          </p:cNvPicPr>
          <p:nvPr/>
        </p:nvPicPr>
        <p:blipFill rotWithShape="1">
          <a:blip r:embed="rId6" cstate="print">
            <a:extLst>
              <a:ext uri="{28A0092B-C50C-407E-A947-70E740481C1C}">
                <a14:useLocalDpi xmlns:a14="http://schemas.microsoft.com/office/drawing/2010/main" val="0"/>
              </a:ext>
            </a:extLst>
          </a:blip>
          <a:srcRect l="2148" t="2229" r="51628" b="23193"/>
          <a:stretch/>
        </p:blipFill>
        <p:spPr>
          <a:xfrm>
            <a:off x="7039148" y="3932527"/>
            <a:ext cx="1598833" cy="2192634"/>
          </a:xfrm>
          <a:prstGeom prst="rect">
            <a:avLst/>
          </a:prstGeom>
        </p:spPr>
      </p:pic>
    </p:spTree>
    <p:extLst>
      <p:ext uri="{BB962C8B-B14F-4D97-AF65-F5344CB8AC3E}">
        <p14:creationId xmlns:p14="http://schemas.microsoft.com/office/powerpoint/2010/main" val="2376739179"/>
      </p:ext>
    </p:extLst>
  </p:cSld>
  <p:clrMapOvr>
    <a:masterClrMapping/>
  </p:clrMapOvr>
  <p:transition advClick="0" advTm="9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3"/>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randombar(horizontal)">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randombar(horizontal)">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99792" y="260648"/>
            <a:ext cx="4572000" cy="1200329"/>
          </a:xfrm>
          <a:prstGeom prst="rect">
            <a:avLst/>
          </a:prstGeom>
        </p:spPr>
        <p:txBody>
          <a:bodyPr>
            <a:spAutoFit/>
          </a:bodyPr>
          <a:lstStyle/>
          <a:p>
            <a:pPr algn="ctr"/>
            <a:r>
              <a:rPr lang="fr-FR" b="1" dirty="0">
                <a:solidFill>
                  <a:srgbClr val="0070C0"/>
                </a:solidFill>
              </a:rPr>
              <a:t>PRIX CHRONOS DE LITTÉRATURE 2019</a:t>
            </a:r>
            <a:endParaRPr lang="fr-FR" dirty="0">
              <a:solidFill>
                <a:srgbClr val="0070C0"/>
              </a:solidFill>
            </a:endParaRPr>
          </a:p>
          <a:p>
            <a:pPr algn="ctr"/>
            <a:r>
              <a:rPr lang="fr-FR" b="1" dirty="0">
                <a:solidFill>
                  <a:srgbClr val="0070C0"/>
                </a:solidFill>
                <a:latin typeface="Lucida Calligraphy" panose="03010101010101010101" pitchFamily="66" charset="0"/>
              </a:rPr>
              <a:t>« Grandir, c’est vieillir … Vieillir, c’est grandir »</a:t>
            </a:r>
            <a:endParaRPr lang="fr-FR" dirty="0">
              <a:solidFill>
                <a:srgbClr val="0070C0"/>
              </a:solidFill>
              <a:effectLst/>
              <a:latin typeface="Lucida Calligraphy" panose="03010101010101010101" pitchFamily="66" charset="0"/>
            </a:endParaRPr>
          </a:p>
        </p:txBody>
      </p:sp>
      <p:pic>
        <p:nvPicPr>
          <p:cNvPr id="3" name="Image 2"/>
          <p:cNvPicPr>
            <a:picLocks noChangeAspect="1"/>
          </p:cNvPicPr>
          <p:nvPr/>
        </p:nvPicPr>
        <p:blipFill rotWithShape="1">
          <a:blip r:embed="rId2" cstate="print">
            <a:extLst>
              <a:ext uri="{28A0092B-C50C-407E-A947-70E740481C1C}">
                <a14:useLocalDpi xmlns:a14="http://schemas.microsoft.com/office/drawing/2010/main" val="0"/>
              </a:ext>
            </a:extLst>
          </a:blip>
          <a:srcRect t="7120" r="65462" b="25082"/>
          <a:stretch/>
        </p:blipFill>
        <p:spPr>
          <a:xfrm>
            <a:off x="1396277" y="1588433"/>
            <a:ext cx="1361877" cy="1938204"/>
          </a:xfrm>
          <a:prstGeom prst="rect">
            <a:avLst/>
          </a:prstGeom>
        </p:spPr>
      </p:pic>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459774" y="2328834"/>
            <a:ext cx="3072303" cy="1728171"/>
          </a:xfrm>
          <a:prstGeom prst="rect">
            <a:avLst/>
          </a:prstGeom>
        </p:spPr>
      </p:pic>
      <p:pic>
        <p:nvPicPr>
          <p:cNvPr id="5" name="Imag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3524836" y="2844031"/>
            <a:ext cx="2921909" cy="1643575"/>
          </a:xfrm>
          <a:prstGeom prst="rect">
            <a:avLst/>
          </a:prstGeom>
        </p:spPr>
      </p:pic>
      <p:pic>
        <p:nvPicPr>
          <p:cNvPr id="6" name="Imag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4636764" y="3348088"/>
            <a:ext cx="2921911" cy="1643575"/>
          </a:xfrm>
          <a:prstGeom prst="rect">
            <a:avLst/>
          </a:prstGeom>
        </p:spPr>
      </p:pic>
      <p:pic>
        <p:nvPicPr>
          <p:cNvPr id="7" name="Imag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5810836" y="3820007"/>
            <a:ext cx="2921911" cy="1643576"/>
          </a:xfrm>
          <a:prstGeom prst="rect">
            <a:avLst/>
          </a:prstGeom>
        </p:spPr>
      </p:pic>
    </p:spTree>
    <p:extLst>
      <p:ext uri="{BB962C8B-B14F-4D97-AF65-F5344CB8AC3E}">
        <p14:creationId xmlns:p14="http://schemas.microsoft.com/office/powerpoint/2010/main" val="2839964943"/>
      </p:ext>
    </p:extLst>
  </p:cSld>
  <p:clrMapOvr>
    <a:masterClrMapping/>
  </p:clrMapOvr>
  <p:transition advTm="9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heel(1)">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80">
                                          <p:stCondLst>
                                            <p:cond delay="0"/>
                                          </p:stCondLst>
                                        </p:cTn>
                                        <p:tgtEl>
                                          <p:spTgt spid="4"/>
                                        </p:tgtEl>
                                      </p:cBhvr>
                                    </p:animEffect>
                                    <p:anim calcmode="lin" valueType="num">
                                      <p:cBhvr>
                                        <p:cTn id="1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3" dur="26">
                                          <p:stCondLst>
                                            <p:cond delay="650"/>
                                          </p:stCondLst>
                                        </p:cTn>
                                        <p:tgtEl>
                                          <p:spTgt spid="4"/>
                                        </p:tgtEl>
                                      </p:cBhvr>
                                      <p:to x="100000" y="60000"/>
                                    </p:animScale>
                                    <p:animScale>
                                      <p:cBhvr>
                                        <p:cTn id="24" dur="166" decel="50000">
                                          <p:stCondLst>
                                            <p:cond delay="676"/>
                                          </p:stCondLst>
                                        </p:cTn>
                                        <p:tgtEl>
                                          <p:spTgt spid="4"/>
                                        </p:tgtEl>
                                      </p:cBhvr>
                                      <p:to x="100000" y="100000"/>
                                    </p:animScale>
                                    <p:animScale>
                                      <p:cBhvr>
                                        <p:cTn id="25" dur="26">
                                          <p:stCondLst>
                                            <p:cond delay="1312"/>
                                          </p:stCondLst>
                                        </p:cTn>
                                        <p:tgtEl>
                                          <p:spTgt spid="4"/>
                                        </p:tgtEl>
                                      </p:cBhvr>
                                      <p:to x="100000" y="80000"/>
                                    </p:animScale>
                                    <p:animScale>
                                      <p:cBhvr>
                                        <p:cTn id="26" dur="166" decel="50000">
                                          <p:stCondLst>
                                            <p:cond delay="1338"/>
                                          </p:stCondLst>
                                        </p:cTn>
                                        <p:tgtEl>
                                          <p:spTgt spid="4"/>
                                        </p:tgtEl>
                                      </p:cBhvr>
                                      <p:to x="100000" y="100000"/>
                                    </p:animScale>
                                    <p:animScale>
                                      <p:cBhvr>
                                        <p:cTn id="27" dur="26">
                                          <p:stCondLst>
                                            <p:cond delay="1642"/>
                                          </p:stCondLst>
                                        </p:cTn>
                                        <p:tgtEl>
                                          <p:spTgt spid="4"/>
                                        </p:tgtEl>
                                      </p:cBhvr>
                                      <p:to x="100000" y="90000"/>
                                    </p:animScale>
                                    <p:animScale>
                                      <p:cBhvr>
                                        <p:cTn id="28" dur="166" decel="50000">
                                          <p:stCondLst>
                                            <p:cond delay="1668"/>
                                          </p:stCondLst>
                                        </p:cTn>
                                        <p:tgtEl>
                                          <p:spTgt spid="4"/>
                                        </p:tgtEl>
                                      </p:cBhvr>
                                      <p:to x="100000" y="100000"/>
                                    </p:animScale>
                                    <p:animScale>
                                      <p:cBhvr>
                                        <p:cTn id="29" dur="26">
                                          <p:stCondLst>
                                            <p:cond delay="1808"/>
                                          </p:stCondLst>
                                        </p:cTn>
                                        <p:tgtEl>
                                          <p:spTgt spid="4"/>
                                        </p:tgtEl>
                                      </p:cBhvr>
                                      <p:to x="100000" y="95000"/>
                                    </p:animScale>
                                    <p:animScale>
                                      <p:cBhvr>
                                        <p:cTn id="30" dur="166" decel="50000">
                                          <p:stCondLst>
                                            <p:cond delay="1834"/>
                                          </p:stCondLst>
                                        </p:cTn>
                                        <p:tgtEl>
                                          <p:spTgt spid="4"/>
                                        </p:tgtEl>
                                      </p:cBhvr>
                                      <p:to x="100000" y="100000"/>
                                    </p:animScale>
                                  </p:childTnLst>
                                </p:cTn>
                              </p:par>
                            </p:childTnLst>
                          </p:cTn>
                        </p:par>
                      </p:childTnLst>
                    </p:cTn>
                  </p:par>
                  <p:par>
                    <p:cTn id="31" fill="hold">
                      <p:stCondLst>
                        <p:cond delay="indefinite"/>
                      </p:stCondLst>
                      <p:childTnLst>
                        <p:par>
                          <p:cTn id="32" fill="hold">
                            <p:stCondLst>
                              <p:cond delay="0"/>
                            </p:stCondLst>
                            <p:childTnLst>
                              <p:par>
                                <p:cTn id="33" presetID="26" presetClass="entr" presetSubtype="0"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down)">
                                      <p:cBhvr>
                                        <p:cTn id="35" dur="580">
                                          <p:stCondLst>
                                            <p:cond delay="0"/>
                                          </p:stCondLst>
                                        </p:cTn>
                                        <p:tgtEl>
                                          <p:spTgt spid="5"/>
                                        </p:tgtEl>
                                      </p:cBhvr>
                                    </p:animEffect>
                                    <p:anim calcmode="lin" valueType="num">
                                      <p:cBhvr>
                                        <p:cTn id="3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41" dur="26">
                                          <p:stCondLst>
                                            <p:cond delay="650"/>
                                          </p:stCondLst>
                                        </p:cTn>
                                        <p:tgtEl>
                                          <p:spTgt spid="5"/>
                                        </p:tgtEl>
                                      </p:cBhvr>
                                      <p:to x="100000" y="60000"/>
                                    </p:animScale>
                                    <p:animScale>
                                      <p:cBhvr>
                                        <p:cTn id="42" dur="166" decel="50000">
                                          <p:stCondLst>
                                            <p:cond delay="676"/>
                                          </p:stCondLst>
                                        </p:cTn>
                                        <p:tgtEl>
                                          <p:spTgt spid="5"/>
                                        </p:tgtEl>
                                      </p:cBhvr>
                                      <p:to x="100000" y="100000"/>
                                    </p:animScale>
                                    <p:animScale>
                                      <p:cBhvr>
                                        <p:cTn id="43" dur="26">
                                          <p:stCondLst>
                                            <p:cond delay="1312"/>
                                          </p:stCondLst>
                                        </p:cTn>
                                        <p:tgtEl>
                                          <p:spTgt spid="5"/>
                                        </p:tgtEl>
                                      </p:cBhvr>
                                      <p:to x="100000" y="80000"/>
                                    </p:animScale>
                                    <p:animScale>
                                      <p:cBhvr>
                                        <p:cTn id="44" dur="166" decel="50000">
                                          <p:stCondLst>
                                            <p:cond delay="1338"/>
                                          </p:stCondLst>
                                        </p:cTn>
                                        <p:tgtEl>
                                          <p:spTgt spid="5"/>
                                        </p:tgtEl>
                                      </p:cBhvr>
                                      <p:to x="100000" y="100000"/>
                                    </p:animScale>
                                    <p:animScale>
                                      <p:cBhvr>
                                        <p:cTn id="45" dur="26">
                                          <p:stCondLst>
                                            <p:cond delay="1642"/>
                                          </p:stCondLst>
                                        </p:cTn>
                                        <p:tgtEl>
                                          <p:spTgt spid="5"/>
                                        </p:tgtEl>
                                      </p:cBhvr>
                                      <p:to x="100000" y="90000"/>
                                    </p:animScale>
                                    <p:animScale>
                                      <p:cBhvr>
                                        <p:cTn id="46" dur="166" decel="50000">
                                          <p:stCondLst>
                                            <p:cond delay="1668"/>
                                          </p:stCondLst>
                                        </p:cTn>
                                        <p:tgtEl>
                                          <p:spTgt spid="5"/>
                                        </p:tgtEl>
                                      </p:cBhvr>
                                      <p:to x="100000" y="100000"/>
                                    </p:animScale>
                                    <p:animScale>
                                      <p:cBhvr>
                                        <p:cTn id="47" dur="26">
                                          <p:stCondLst>
                                            <p:cond delay="1808"/>
                                          </p:stCondLst>
                                        </p:cTn>
                                        <p:tgtEl>
                                          <p:spTgt spid="5"/>
                                        </p:tgtEl>
                                      </p:cBhvr>
                                      <p:to x="100000" y="95000"/>
                                    </p:animScale>
                                    <p:animScale>
                                      <p:cBhvr>
                                        <p:cTn id="48" dur="166" decel="50000">
                                          <p:stCondLst>
                                            <p:cond delay="1834"/>
                                          </p:stCondLst>
                                        </p:cTn>
                                        <p:tgtEl>
                                          <p:spTgt spid="5"/>
                                        </p:tgtEl>
                                      </p:cBhvr>
                                      <p:to x="100000" y="100000"/>
                                    </p:animScale>
                                  </p:childTnLst>
                                </p:cTn>
                              </p:par>
                            </p:childTnLst>
                          </p:cTn>
                        </p:par>
                      </p:childTnLst>
                    </p:cTn>
                  </p:par>
                  <p:par>
                    <p:cTn id="49" fill="hold">
                      <p:stCondLst>
                        <p:cond delay="indefinite"/>
                      </p:stCondLst>
                      <p:childTnLst>
                        <p:par>
                          <p:cTn id="50" fill="hold">
                            <p:stCondLst>
                              <p:cond delay="0"/>
                            </p:stCondLst>
                            <p:childTnLst>
                              <p:par>
                                <p:cTn id="51" presetID="26" presetClass="entr" presetSubtype="0" fill="hold" nodeType="clickEffect">
                                  <p:stCondLst>
                                    <p:cond delay="0"/>
                                  </p:stCondLst>
                                  <p:childTnLst>
                                    <p:set>
                                      <p:cBhvr>
                                        <p:cTn id="52" dur="1" fill="hold">
                                          <p:stCondLst>
                                            <p:cond delay="0"/>
                                          </p:stCondLst>
                                        </p:cTn>
                                        <p:tgtEl>
                                          <p:spTgt spid="6"/>
                                        </p:tgtEl>
                                        <p:attrNameLst>
                                          <p:attrName>style.visibility</p:attrName>
                                        </p:attrNameLst>
                                      </p:cBhvr>
                                      <p:to>
                                        <p:strVal val="visible"/>
                                      </p:to>
                                    </p:set>
                                    <p:animEffect transition="in" filter="wipe(down)">
                                      <p:cBhvr>
                                        <p:cTn id="53" dur="580">
                                          <p:stCondLst>
                                            <p:cond delay="0"/>
                                          </p:stCondLst>
                                        </p:cTn>
                                        <p:tgtEl>
                                          <p:spTgt spid="6"/>
                                        </p:tgtEl>
                                      </p:cBhvr>
                                    </p:animEffect>
                                    <p:anim calcmode="lin" valueType="num">
                                      <p:cBhvr>
                                        <p:cTn id="54"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55"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56"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57"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58"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59" dur="26">
                                          <p:stCondLst>
                                            <p:cond delay="650"/>
                                          </p:stCondLst>
                                        </p:cTn>
                                        <p:tgtEl>
                                          <p:spTgt spid="6"/>
                                        </p:tgtEl>
                                      </p:cBhvr>
                                      <p:to x="100000" y="60000"/>
                                    </p:animScale>
                                    <p:animScale>
                                      <p:cBhvr>
                                        <p:cTn id="60" dur="166" decel="50000">
                                          <p:stCondLst>
                                            <p:cond delay="676"/>
                                          </p:stCondLst>
                                        </p:cTn>
                                        <p:tgtEl>
                                          <p:spTgt spid="6"/>
                                        </p:tgtEl>
                                      </p:cBhvr>
                                      <p:to x="100000" y="100000"/>
                                    </p:animScale>
                                    <p:animScale>
                                      <p:cBhvr>
                                        <p:cTn id="61" dur="26">
                                          <p:stCondLst>
                                            <p:cond delay="1312"/>
                                          </p:stCondLst>
                                        </p:cTn>
                                        <p:tgtEl>
                                          <p:spTgt spid="6"/>
                                        </p:tgtEl>
                                      </p:cBhvr>
                                      <p:to x="100000" y="80000"/>
                                    </p:animScale>
                                    <p:animScale>
                                      <p:cBhvr>
                                        <p:cTn id="62" dur="166" decel="50000">
                                          <p:stCondLst>
                                            <p:cond delay="1338"/>
                                          </p:stCondLst>
                                        </p:cTn>
                                        <p:tgtEl>
                                          <p:spTgt spid="6"/>
                                        </p:tgtEl>
                                      </p:cBhvr>
                                      <p:to x="100000" y="100000"/>
                                    </p:animScale>
                                    <p:animScale>
                                      <p:cBhvr>
                                        <p:cTn id="63" dur="26">
                                          <p:stCondLst>
                                            <p:cond delay="1642"/>
                                          </p:stCondLst>
                                        </p:cTn>
                                        <p:tgtEl>
                                          <p:spTgt spid="6"/>
                                        </p:tgtEl>
                                      </p:cBhvr>
                                      <p:to x="100000" y="90000"/>
                                    </p:animScale>
                                    <p:animScale>
                                      <p:cBhvr>
                                        <p:cTn id="64" dur="166" decel="50000">
                                          <p:stCondLst>
                                            <p:cond delay="1668"/>
                                          </p:stCondLst>
                                        </p:cTn>
                                        <p:tgtEl>
                                          <p:spTgt spid="6"/>
                                        </p:tgtEl>
                                      </p:cBhvr>
                                      <p:to x="100000" y="100000"/>
                                    </p:animScale>
                                    <p:animScale>
                                      <p:cBhvr>
                                        <p:cTn id="65" dur="26">
                                          <p:stCondLst>
                                            <p:cond delay="1808"/>
                                          </p:stCondLst>
                                        </p:cTn>
                                        <p:tgtEl>
                                          <p:spTgt spid="6"/>
                                        </p:tgtEl>
                                      </p:cBhvr>
                                      <p:to x="100000" y="95000"/>
                                    </p:animScale>
                                    <p:animScale>
                                      <p:cBhvr>
                                        <p:cTn id="66" dur="166" decel="50000">
                                          <p:stCondLst>
                                            <p:cond delay="1834"/>
                                          </p:stCondLst>
                                        </p:cTn>
                                        <p:tgtEl>
                                          <p:spTgt spid="6"/>
                                        </p:tgtEl>
                                      </p:cBhvr>
                                      <p:to x="100000" y="100000"/>
                                    </p:animScale>
                                  </p:childTnLst>
                                </p:cTn>
                              </p:par>
                            </p:childTnLst>
                          </p:cTn>
                        </p:par>
                      </p:childTnLst>
                    </p:cTn>
                  </p:par>
                  <p:par>
                    <p:cTn id="67" fill="hold">
                      <p:stCondLst>
                        <p:cond delay="indefinite"/>
                      </p:stCondLst>
                      <p:childTnLst>
                        <p:par>
                          <p:cTn id="68" fill="hold">
                            <p:stCondLst>
                              <p:cond delay="0"/>
                            </p:stCondLst>
                            <p:childTnLst>
                              <p:par>
                                <p:cTn id="69" presetID="26" presetClass="entr" presetSubtype="0" fill="hold" nodeType="clickEffect">
                                  <p:stCondLst>
                                    <p:cond delay="0"/>
                                  </p:stCondLst>
                                  <p:childTnLst>
                                    <p:set>
                                      <p:cBhvr>
                                        <p:cTn id="70" dur="1" fill="hold">
                                          <p:stCondLst>
                                            <p:cond delay="0"/>
                                          </p:stCondLst>
                                        </p:cTn>
                                        <p:tgtEl>
                                          <p:spTgt spid="7"/>
                                        </p:tgtEl>
                                        <p:attrNameLst>
                                          <p:attrName>style.visibility</p:attrName>
                                        </p:attrNameLst>
                                      </p:cBhvr>
                                      <p:to>
                                        <p:strVal val="visible"/>
                                      </p:to>
                                    </p:set>
                                    <p:animEffect transition="in" filter="wipe(down)">
                                      <p:cBhvr>
                                        <p:cTn id="71" dur="580">
                                          <p:stCondLst>
                                            <p:cond delay="0"/>
                                          </p:stCondLst>
                                        </p:cTn>
                                        <p:tgtEl>
                                          <p:spTgt spid="7"/>
                                        </p:tgtEl>
                                      </p:cBhvr>
                                    </p:animEffect>
                                    <p:anim calcmode="lin" valueType="num">
                                      <p:cBhvr>
                                        <p:cTn id="72"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77" dur="26">
                                          <p:stCondLst>
                                            <p:cond delay="650"/>
                                          </p:stCondLst>
                                        </p:cTn>
                                        <p:tgtEl>
                                          <p:spTgt spid="7"/>
                                        </p:tgtEl>
                                      </p:cBhvr>
                                      <p:to x="100000" y="60000"/>
                                    </p:animScale>
                                    <p:animScale>
                                      <p:cBhvr>
                                        <p:cTn id="78" dur="166" decel="50000">
                                          <p:stCondLst>
                                            <p:cond delay="676"/>
                                          </p:stCondLst>
                                        </p:cTn>
                                        <p:tgtEl>
                                          <p:spTgt spid="7"/>
                                        </p:tgtEl>
                                      </p:cBhvr>
                                      <p:to x="100000" y="100000"/>
                                    </p:animScale>
                                    <p:animScale>
                                      <p:cBhvr>
                                        <p:cTn id="79" dur="26">
                                          <p:stCondLst>
                                            <p:cond delay="1312"/>
                                          </p:stCondLst>
                                        </p:cTn>
                                        <p:tgtEl>
                                          <p:spTgt spid="7"/>
                                        </p:tgtEl>
                                      </p:cBhvr>
                                      <p:to x="100000" y="80000"/>
                                    </p:animScale>
                                    <p:animScale>
                                      <p:cBhvr>
                                        <p:cTn id="80" dur="166" decel="50000">
                                          <p:stCondLst>
                                            <p:cond delay="1338"/>
                                          </p:stCondLst>
                                        </p:cTn>
                                        <p:tgtEl>
                                          <p:spTgt spid="7"/>
                                        </p:tgtEl>
                                      </p:cBhvr>
                                      <p:to x="100000" y="100000"/>
                                    </p:animScale>
                                    <p:animScale>
                                      <p:cBhvr>
                                        <p:cTn id="81" dur="26">
                                          <p:stCondLst>
                                            <p:cond delay="1642"/>
                                          </p:stCondLst>
                                        </p:cTn>
                                        <p:tgtEl>
                                          <p:spTgt spid="7"/>
                                        </p:tgtEl>
                                      </p:cBhvr>
                                      <p:to x="100000" y="90000"/>
                                    </p:animScale>
                                    <p:animScale>
                                      <p:cBhvr>
                                        <p:cTn id="82" dur="166" decel="50000">
                                          <p:stCondLst>
                                            <p:cond delay="1668"/>
                                          </p:stCondLst>
                                        </p:cTn>
                                        <p:tgtEl>
                                          <p:spTgt spid="7"/>
                                        </p:tgtEl>
                                      </p:cBhvr>
                                      <p:to x="100000" y="100000"/>
                                    </p:animScale>
                                    <p:animScale>
                                      <p:cBhvr>
                                        <p:cTn id="83" dur="26">
                                          <p:stCondLst>
                                            <p:cond delay="1808"/>
                                          </p:stCondLst>
                                        </p:cTn>
                                        <p:tgtEl>
                                          <p:spTgt spid="7"/>
                                        </p:tgtEl>
                                      </p:cBhvr>
                                      <p:to x="100000" y="95000"/>
                                    </p:animScale>
                                    <p:animScale>
                                      <p:cBhvr>
                                        <p:cTn id="84"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35696" y="186780"/>
            <a:ext cx="6408712" cy="923330"/>
          </a:xfrm>
          <a:prstGeom prst="rect">
            <a:avLst/>
          </a:prstGeom>
        </p:spPr>
        <p:txBody>
          <a:bodyPr wrap="square">
            <a:spAutoFit/>
          </a:bodyPr>
          <a:lstStyle/>
          <a:p>
            <a:r>
              <a:rPr lang="fr-FR" b="1" dirty="0">
                <a:solidFill>
                  <a:srgbClr val="0070C0"/>
                </a:solidFill>
              </a:rPr>
              <a:t>RÉALISATION D’UNE FRESQUE MURALE À L’ÉCOLE</a:t>
            </a:r>
          </a:p>
          <a:p>
            <a:pPr algn="ctr"/>
            <a:r>
              <a:rPr lang="fr-FR" b="1" dirty="0">
                <a:solidFill>
                  <a:srgbClr val="0070C0"/>
                </a:solidFill>
                <a:latin typeface="Lucida Calligraphy" panose="03010101010101010101" pitchFamily="66" charset="0"/>
              </a:rPr>
              <a:t>Notre aquarium</a:t>
            </a:r>
          </a:p>
          <a:p>
            <a:pPr algn="ctr"/>
            <a:endParaRPr lang="fr-FR" dirty="0">
              <a:solidFill>
                <a:srgbClr val="0070C0"/>
              </a:solidFill>
            </a:endParaRPr>
          </a:p>
        </p:txBody>
      </p:sp>
      <p:pic>
        <p:nvPicPr>
          <p:cNvPr id="3" name="Image 2" descr="C:\Users\ADJ_C7\Documents\03_dsden\16_myriam\logo_arts_visuel.jpg"/>
          <p:cNvPicPr/>
          <p:nvPr/>
        </p:nvPicPr>
        <p:blipFill>
          <a:blip r:embed="rId2">
            <a:extLst>
              <a:ext uri="{28A0092B-C50C-407E-A947-70E740481C1C}">
                <a14:useLocalDpi xmlns:a14="http://schemas.microsoft.com/office/drawing/2010/main" val="0"/>
              </a:ext>
            </a:extLst>
          </a:blip>
          <a:srcRect/>
          <a:stretch>
            <a:fillRect/>
          </a:stretch>
        </p:blipFill>
        <p:spPr bwMode="auto">
          <a:xfrm>
            <a:off x="935906" y="0"/>
            <a:ext cx="899790" cy="827782"/>
          </a:xfrm>
          <a:prstGeom prst="rect">
            <a:avLst/>
          </a:prstGeom>
          <a:noFill/>
          <a:ln>
            <a:noFill/>
          </a:ln>
        </p:spPr>
      </p:pic>
      <p:sp>
        <p:nvSpPr>
          <p:cNvPr id="4" name="Rectangle 3"/>
          <p:cNvSpPr/>
          <p:nvPr/>
        </p:nvSpPr>
        <p:spPr>
          <a:xfrm>
            <a:off x="1043608" y="980728"/>
            <a:ext cx="4572000" cy="1200329"/>
          </a:xfrm>
          <a:prstGeom prst="rect">
            <a:avLst/>
          </a:prstGeom>
          <a:solidFill>
            <a:srgbClr val="FFFFCC"/>
          </a:solidFill>
        </p:spPr>
        <p:style>
          <a:lnRef idx="2">
            <a:schemeClr val="accent2"/>
          </a:lnRef>
          <a:fillRef idx="1">
            <a:schemeClr val="lt1"/>
          </a:fillRef>
          <a:effectRef idx="0">
            <a:schemeClr val="accent2"/>
          </a:effectRef>
          <a:fontRef idx="minor">
            <a:schemeClr val="dk1"/>
          </a:fontRef>
        </p:style>
        <p:txBody>
          <a:bodyPr>
            <a:spAutoFit/>
          </a:bodyPr>
          <a:lstStyle/>
          <a:p>
            <a:r>
              <a:rPr lang="fr-FR" b="1" dirty="0"/>
              <a:t>Carte d’identité </a:t>
            </a:r>
            <a:endParaRPr lang="fr-FR" dirty="0"/>
          </a:p>
          <a:p>
            <a:r>
              <a:rPr lang="fr-FR" dirty="0"/>
              <a:t>Artiste : Mme DE AZEVEDO, plasticienne</a:t>
            </a:r>
          </a:p>
          <a:p>
            <a:r>
              <a:rPr lang="fr-FR" dirty="0"/>
              <a:t>Lieu : Ecole maternelle Victor Schœlcher – Sainte-Marguerite – Le Moule</a:t>
            </a:r>
          </a:p>
        </p:txBody>
      </p:sp>
      <p:pic>
        <p:nvPicPr>
          <p:cNvPr id="5" name="Image 4"/>
          <p:cNvPicPr>
            <a:picLocks noChangeAspect="1"/>
          </p:cNvPicPr>
          <p:nvPr/>
        </p:nvPicPr>
        <p:blipFill rotWithShape="1">
          <a:blip r:embed="rId3" cstate="print">
            <a:extLst>
              <a:ext uri="{28A0092B-C50C-407E-A947-70E740481C1C}">
                <a14:useLocalDpi xmlns:a14="http://schemas.microsoft.com/office/drawing/2010/main" val="0"/>
              </a:ext>
            </a:extLst>
          </a:blip>
          <a:srcRect l="34078" t="8196" r="40560" b="7169"/>
          <a:stretch/>
        </p:blipFill>
        <p:spPr>
          <a:xfrm rot="16200000">
            <a:off x="6375090" y="248828"/>
            <a:ext cx="1978992" cy="3136900"/>
          </a:xfrm>
          <a:prstGeom prst="rect">
            <a:avLst/>
          </a:prstGeom>
        </p:spPr>
      </p:pic>
      <p:graphicFrame>
        <p:nvGraphicFramePr>
          <p:cNvPr id="6" name="Tableau 5"/>
          <p:cNvGraphicFramePr>
            <a:graphicFrameLocks noGrp="1"/>
          </p:cNvGraphicFramePr>
          <p:nvPr>
            <p:extLst>
              <p:ext uri="{D42A27DB-BD31-4B8C-83A1-F6EECF244321}">
                <p14:modId xmlns:p14="http://schemas.microsoft.com/office/powerpoint/2010/main" val="2149535534"/>
              </p:ext>
            </p:extLst>
          </p:nvPr>
        </p:nvGraphicFramePr>
        <p:xfrm>
          <a:off x="1259632" y="3140968"/>
          <a:ext cx="6390640" cy="3089593"/>
        </p:xfrm>
        <a:graphic>
          <a:graphicData uri="http://schemas.openxmlformats.org/drawingml/2006/table">
            <a:tbl>
              <a:tblPr firstRow="1" firstCol="1" bandRow="1"/>
              <a:tblGrid>
                <a:gridCol w="6390640">
                  <a:extLst>
                    <a:ext uri="{9D8B030D-6E8A-4147-A177-3AD203B41FA5}">
                      <a16:colId xmlns:a16="http://schemas.microsoft.com/office/drawing/2014/main" val="20000"/>
                    </a:ext>
                  </a:extLst>
                </a:gridCol>
              </a:tblGrid>
              <a:tr h="0">
                <a:tc>
                  <a:txBody>
                    <a:bodyPr/>
                    <a:lstStyle/>
                    <a:p>
                      <a:pPr>
                        <a:lnSpc>
                          <a:spcPct val="107000"/>
                        </a:lnSpc>
                        <a:spcAft>
                          <a:spcPts val="0"/>
                        </a:spcAft>
                      </a:pPr>
                      <a:r>
                        <a:rPr lang="fr-FR" sz="2000" b="1" dirty="0">
                          <a:effectLst/>
                          <a:latin typeface="Calibri"/>
                          <a:ea typeface="Calibri"/>
                          <a:cs typeface="Calibri"/>
                        </a:rPr>
                        <a:t>Compte rendu (décrire, expliquer …</a:t>
                      </a:r>
                      <a:r>
                        <a:rPr lang="fr-FR" sz="2000" dirty="0">
                          <a:effectLst/>
                          <a:latin typeface="Calibri"/>
                          <a:ea typeface="Calibri"/>
                          <a:cs typeface="Calibri"/>
                        </a:rPr>
                        <a:t>)</a:t>
                      </a:r>
                      <a:endParaRPr lang="fr-FR" sz="1100" dirty="0">
                        <a:effectLst/>
                        <a:latin typeface="Calibri"/>
                        <a:ea typeface="Calibri"/>
                        <a:cs typeface="Times New Roman"/>
                      </a:endParaRPr>
                    </a:p>
                    <a:p>
                      <a:pPr>
                        <a:lnSpc>
                          <a:spcPct val="107000"/>
                        </a:lnSpc>
                        <a:spcAft>
                          <a:spcPts val="0"/>
                        </a:spcAft>
                      </a:pPr>
                      <a:r>
                        <a:rPr lang="fr-FR" sz="2000" dirty="0">
                          <a:effectLst/>
                          <a:latin typeface="Calibri"/>
                          <a:ea typeface="Calibri"/>
                          <a:cs typeface="Calibri"/>
                        </a:rPr>
                        <a:t> </a:t>
                      </a:r>
                      <a:endParaRPr lang="fr-FR" sz="1100" dirty="0">
                        <a:effectLst/>
                        <a:latin typeface="Calibri"/>
                        <a:ea typeface="Calibri"/>
                        <a:cs typeface="Times New Roman"/>
                      </a:endParaRPr>
                    </a:p>
                    <a:p>
                      <a:pPr>
                        <a:lnSpc>
                          <a:spcPct val="107000"/>
                        </a:lnSpc>
                        <a:spcAft>
                          <a:spcPts val="0"/>
                        </a:spcAft>
                      </a:pPr>
                      <a:r>
                        <a:rPr lang="fr-FR" sz="1400" dirty="0">
                          <a:effectLst/>
                          <a:latin typeface="Lucida Calligraphy"/>
                          <a:ea typeface="Calibri"/>
                          <a:cs typeface="Calibri"/>
                        </a:rPr>
                        <a:t>        </a:t>
                      </a:r>
                      <a:r>
                        <a:rPr lang="fr-FR" sz="1400" b="1" dirty="0">
                          <a:effectLst/>
                          <a:latin typeface="Lucida Calligraphy"/>
                          <a:ea typeface="Calibri"/>
                          <a:cs typeface="Calibri"/>
                        </a:rPr>
                        <a:t>En ce mois de mai</a:t>
                      </a:r>
                      <a:r>
                        <a:rPr lang="fr-FR" sz="1400" dirty="0">
                          <a:effectLst/>
                          <a:latin typeface="Lucida Calligraphy"/>
                          <a:ea typeface="Calibri"/>
                          <a:cs typeface="Calibri"/>
                        </a:rPr>
                        <a:t>, aidés par une plasticienne, Mme De </a:t>
                      </a:r>
                      <a:r>
                        <a:rPr lang="fr-FR" sz="1400" dirty="0" err="1">
                          <a:effectLst/>
                          <a:latin typeface="Lucida Calligraphy"/>
                          <a:ea typeface="Calibri"/>
                          <a:cs typeface="Calibri"/>
                        </a:rPr>
                        <a:t>Azevedo</a:t>
                      </a:r>
                      <a:r>
                        <a:rPr lang="fr-FR" sz="1400" dirty="0">
                          <a:effectLst/>
                          <a:latin typeface="Lucida Calligraphy"/>
                          <a:ea typeface="Calibri"/>
                          <a:cs typeface="Calibri"/>
                        </a:rPr>
                        <a:t>, nous avons réalisé un aquarium dans notre cour de récréation pour habiller notre citerne. Nous savons que cette plasticienne travaille au  Centre Culturel Robert Loyson.</a:t>
                      </a:r>
                      <a:endParaRPr lang="fr-FR" sz="1100" dirty="0">
                        <a:effectLst/>
                        <a:latin typeface="Calibri"/>
                        <a:ea typeface="Calibri"/>
                        <a:cs typeface="Times New Roman"/>
                      </a:endParaRPr>
                    </a:p>
                    <a:p>
                      <a:pPr>
                        <a:lnSpc>
                          <a:spcPct val="107000"/>
                        </a:lnSpc>
                        <a:spcAft>
                          <a:spcPts val="0"/>
                        </a:spcAft>
                      </a:pPr>
                      <a:r>
                        <a:rPr lang="fr-FR" sz="1400" dirty="0">
                          <a:effectLst/>
                          <a:latin typeface="Lucida Calligraphy"/>
                          <a:ea typeface="Calibri"/>
                          <a:cs typeface="Calibri"/>
                        </a:rPr>
                        <a:t> </a:t>
                      </a:r>
                      <a:endParaRPr lang="fr-FR" sz="1100" dirty="0">
                        <a:effectLst/>
                        <a:latin typeface="Calibri"/>
                        <a:ea typeface="Calibri"/>
                        <a:cs typeface="Times New Roman"/>
                      </a:endParaRPr>
                    </a:p>
                    <a:p>
                      <a:pPr>
                        <a:lnSpc>
                          <a:spcPct val="107000"/>
                        </a:lnSpc>
                        <a:spcAft>
                          <a:spcPts val="0"/>
                        </a:spcAft>
                      </a:pPr>
                      <a:r>
                        <a:rPr lang="fr-FR" sz="1400" dirty="0">
                          <a:effectLst/>
                          <a:latin typeface="Lucida Calligraphy"/>
                          <a:ea typeface="Calibri"/>
                          <a:cs typeface="Calibri"/>
                        </a:rPr>
                        <a:t>         Grâce aux souvenirs de notre visite à l’aquarium du Gosier, nous avons décidé de garnir notre aquarium de méduses, de rochers, de raies, de dauphins, de requins, de poissons colorés… </a:t>
                      </a:r>
                      <a:endParaRPr lang="fr-FR" sz="1100" dirty="0">
                        <a:effectLst/>
                        <a:latin typeface="Calibri"/>
                        <a:ea typeface="Calibri"/>
                        <a:cs typeface="Times New Roman"/>
                      </a:endParaRPr>
                    </a:p>
                    <a:p>
                      <a:pPr>
                        <a:lnSpc>
                          <a:spcPct val="107000"/>
                        </a:lnSpc>
                        <a:spcAft>
                          <a:spcPts val="0"/>
                        </a:spcAft>
                      </a:pPr>
                      <a:r>
                        <a:rPr lang="fr-FR" sz="1400" dirty="0">
                          <a:effectLst/>
                          <a:latin typeface="Lucida Calligraphy"/>
                          <a:ea typeface="Calibri"/>
                          <a:cs typeface="Calibri"/>
                        </a:rPr>
                        <a:t>Chacun y a mis son empreinte.</a:t>
                      </a:r>
                      <a:endParaRPr lang="fr-FR" sz="1100" dirty="0">
                        <a:effectLst/>
                        <a:latin typeface="Calibri"/>
                        <a:ea typeface="Calibri"/>
                        <a:cs typeface="Times New Roman"/>
                      </a:endParaRPr>
                    </a:p>
                    <a:p>
                      <a:pPr>
                        <a:lnSpc>
                          <a:spcPct val="107000"/>
                        </a:lnSpc>
                        <a:spcAft>
                          <a:spcPts val="0"/>
                        </a:spcAft>
                      </a:pPr>
                      <a:r>
                        <a:rPr lang="fr-FR" sz="1200" dirty="0">
                          <a:effectLst/>
                          <a:latin typeface="Calibri"/>
                          <a:ea typeface="Calibri"/>
                          <a:cs typeface="Calibri"/>
                        </a:rPr>
                        <a:t> </a:t>
                      </a:r>
                      <a:endParaRPr lang="fr-FR" sz="1100" dirty="0">
                        <a:effectLst/>
                        <a:latin typeface="Calibri"/>
                        <a:ea typeface="Calibri"/>
                        <a:cs typeface="Times New Roman"/>
                      </a:endParaRPr>
                    </a:p>
                    <a:p>
                      <a:pPr>
                        <a:lnSpc>
                          <a:spcPct val="107000"/>
                        </a:lnSpc>
                        <a:spcAft>
                          <a:spcPts val="0"/>
                        </a:spcAft>
                      </a:pPr>
                      <a:r>
                        <a:rPr lang="fr-FR" sz="1200" dirty="0">
                          <a:effectLst/>
                          <a:latin typeface="Calibri"/>
                          <a:ea typeface="Calibri"/>
                          <a:cs typeface="Calibri"/>
                        </a:rPr>
                        <a:t> </a:t>
                      </a:r>
                      <a:endParaRPr lang="fr-FR" sz="1100" dirty="0">
                        <a:effectLst/>
                        <a:latin typeface="Calibri"/>
                        <a:ea typeface="Calibri"/>
                        <a:cs typeface="Times New Roman"/>
                      </a:endParaRPr>
                    </a:p>
                  </a:txBody>
                  <a:tcPr marL="68580" marR="68580"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FFFFCC"/>
                    </a:solid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171853756"/>
      </p:ext>
    </p:extLst>
  </p:cSld>
  <p:clrMapOvr>
    <a:masterClrMapping/>
  </p:clrMapOvr>
  <p:transition advTm="9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out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up)">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5"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randombar(vertical)">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47664" y="116632"/>
            <a:ext cx="7056784" cy="646331"/>
          </a:xfrm>
          <a:prstGeom prst="rect">
            <a:avLst/>
          </a:prstGeom>
        </p:spPr>
        <p:txBody>
          <a:bodyPr wrap="square">
            <a:spAutoFit/>
          </a:bodyPr>
          <a:lstStyle/>
          <a:p>
            <a:r>
              <a:rPr lang="fr-FR" b="1" dirty="0">
                <a:solidFill>
                  <a:srgbClr val="0070C0"/>
                </a:solidFill>
              </a:rPr>
              <a:t>RÉALISATION D’UNE FRESQUE MURALE À L’ÉCOLE</a:t>
            </a:r>
          </a:p>
          <a:p>
            <a:pPr algn="ctr"/>
            <a:r>
              <a:rPr lang="fr-FR" b="1" dirty="0">
                <a:solidFill>
                  <a:srgbClr val="0070C0"/>
                </a:solidFill>
                <a:latin typeface="Lucida Calligraphy" panose="03010101010101010101" pitchFamily="66" charset="0"/>
              </a:rPr>
              <a:t>Notre aquarium</a:t>
            </a:r>
          </a:p>
        </p:txBody>
      </p:sp>
      <p:pic>
        <p:nvPicPr>
          <p:cNvPr id="5" name="Imag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38658" y="1052736"/>
            <a:ext cx="2232248" cy="1255640"/>
          </a:xfrm>
          <a:prstGeom prst="rect">
            <a:avLst/>
          </a:prstGeom>
        </p:spPr>
      </p:pic>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6192" y="1159237"/>
            <a:ext cx="2139728" cy="1203597"/>
          </a:xfrm>
          <a:prstGeom prst="rect">
            <a:avLst/>
          </a:prstGeom>
        </p:spPr>
      </p:pic>
      <p:pic>
        <p:nvPicPr>
          <p:cNvPr id="8" name="Imag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4055033">
            <a:off x="1155088" y="2889286"/>
            <a:ext cx="1944217" cy="1093622"/>
          </a:xfrm>
          <a:prstGeom prst="rect">
            <a:avLst/>
          </a:prstGeom>
        </p:spPr>
      </p:pic>
      <p:pic>
        <p:nvPicPr>
          <p:cNvPr id="9" name="Imag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3908093">
            <a:off x="2126113" y="2954522"/>
            <a:ext cx="1947420" cy="1095424"/>
          </a:xfrm>
          <a:prstGeom prst="rect">
            <a:avLst/>
          </a:prstGeom>
        </p:spPr>
      </p:pic>
      <p:pic>
        <p:nvPicPr>
          <p:cNvPr id="10" name="Imag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3924553">
            <a:off x="3182650" y="2882999"/>
            <a:ext cx="1907704" cy="1073084"/>
          </a:xfrm>
          <a:prstGeom prst="rect">
            <a:avLst/>
          </a:prstGeom>
        </p:spPr>
      </p:pic>
      <p:pic>
        <p:nvPicPr>
          <p:cNvPr id="11" name="Image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120341" y="2449436"/>
            <a:ext cx="3635896" cy="2045192"/>
          </a:xfrm>
          <a:prstGeom prst="rect">
            <a:avLst/>
          </a:prstGeom>
        </p:spPr>
      </p:pic>
      <p:pic>
        <p:nvPicPr>
          <p:cNvPr id="13" name="Image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424744" y="4625858"/>
            <a:ext cx="3596569" cy="2023070"/>
          </a:xfrm>
          <a:prstGeom prst="rect">
            <a:avLst/>
          </a:prstGeom>
        </p:spPr>
      </p:pic>
      <p:pic>
        <p:nvPicPr>
          <p:cNvPr id="16" name="Image 1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067038" y="4574292"/>
            <a:ext cx="3779912" cy="2126201"/>
          </a:xfrm>
          <a:prstGeom prst="rect">
            <a:avLst/>
          </a:prstGeom>
        </p:spPr>
      </p:pic>
    </p:spTree>
    <p:extLst>
      <p:ext uri="{BB962C8B-B14F-4D97-AF65-F5344CB8AC3E}">
        <p14:creationId xmlns:p14="http://schemas.microsoft.com/office/powerpoint/2010/main" val="1764211849"/>
      </p:ext>
    </p:extLst>
  </p:cSld>
  <p:clrMapOvr>
    <a:masterClrMapping/>
  </p:clrMapOvr>
  <p:transition advClick="0" advTm="9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mph" presetSubtype="0" fill="hold" nodeType="clickEffect">
                                  <p:stCondLst>
                                    <p:cond delay="0"/>
                                  </p:stCondLst>
                                  <p:childTnLst>
                                    <p:animScale>
                                      <p:cBhvr>
                                        <p:cTn id="11" dur="2000" fill="hold"/>
                                        <p:tgtEl>
                                          <p:spTgt spid="5"/>
                                        </p:tgtEl>
                                      </p:cBhvr>
                                      <p:by x="150000" y="150000"/>
                                    </p:animScale>
                                  </p:childTnLst>
                                </p:cTn>
                              </p:par>
                            </p:childTnLst>
                          </p:cTn>
                        </p:par>
                      </p:childTnLst>
                    </p:cTn>
                  </p:par>
                  <p:par>
                    <p:cTn id="12" fill="hold">
                      <p:stCondLst>
                        <p:cond delay="indefinite"/>
                      </p:stCondLst>
                      <p:childTnLst>
                        <p:par>
                          <p:cTn id="13" fill="hold">
                            <p:stCondLst>
                              <p:cond delay="0"/>
                            </p:stCondLst>
                            <p:childTnLst>
                              <p:par>
                                <p:cTn id="14" presetID="6" presetClass="emph" presetSubtype="0" fill="hold" nodeType="clickEffect">
                                  <p:stCondLst>
                                    <p:cond delay="0"/>
                                  </p:stCondLst>
                                  <p:childTnLst>
                                    <p:animScale>
                                      <p:cBhvr>
                                        <p:cTn id="15" dur="2000" fill="hold"/>
                                        <p:tgtEl>
                                          <p:spTgt spid="6"/>
                                        </p:tgtEl>
                                      </p:cBhvr>
                                      <p:by x="150000" y="150000"/>
                                    </p:animScale>
                                  </p:childTnLst>
                                </p:cTn>
                              </p:par>
                            </p:childTnLst>
                          </p:cTn>
                        </p:par>
                      </p:childTnLst>
                    </p:cTn>
                  </p:par>
                  <p:par>
                    <p:cTn id="16" fill="hold">
                      <p:stCondLst>
                        <p:cond delay="indefinite"/>
                      </p:stCondLst>
                      <p:childTnLst>
                        <p:par>
                          <p:cTn id="17" fill="hold">
                            <p:stCondLst>
                              <p:cond delay="0"/>
                            </p:stCondLst>
                            <p:childTnLst>
                              <p:par>
                                <p:cTn id="18" presetID="26" presetClass="entr" presetSubtype="0" fill="hold"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down)">
                                      <p:cBhvr>
                                        <p:cTn id="20" dur="580">
                                          <p:stCondLst>
                                            <p:cond delay="0"/>
                                          </p:stCondLst>
                                        </p:cTn>
                                        <p:tgtEl>
                                          <p:spTgt spid="8"/>
                                        </p:tgtEl>
                                      </p:cBhvr>
                                    </p:animEffect>
                                    <p:anim calcmode="lin" valueType="num">
                                      <p:cBhvr>
                                        <p:cTn id="21"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26" dur="26">
                                          <p:stCondLst>
                                            <p:cond delay="650"/>
                                          </p:stCondLst>
                                        </p:cTn>
                                        <p:tgtEl>
                                          <p:spTgt spid="8"/>
                                        </p:tgtEl>
                                      </p:cBhvr>
                                      <p:to x="100000" y="60000"/>
                                    </p:animScale>
                                    <p:animScale>
                                      <p:cBhvr>
                                        <p:cTn id="27" dur="166" decel="50000">
                                          <p:stCondLst>
                                            <p:cond delay="676"/>
                                          </p:stCondLst>
                                        </p:cTn>
                                        <p:tgtEl>
                                          <p:spTgt spid="8"/>
                                        </p:tgtEl>
                                      </p:cBhvr>
                                      <p:to x="100000" y="100000"/>
                                    </p:animScale>
                                    <p:animScale>
                                      <p:cBhvr>
                                        <p:cTn id="28" dur="26">
                                          <p:stCondLst>
                                            <p:cond delay="1312"/>
                                          </p:stCondLst>
                                        </p:cTn>
                                        <p:tgtEl>
                                          <p:spTgt spid="8"/>
                                        </p:tgtEl>
                                      </p:cBhvr>
                                      <p:to x="100000" y="80000"/>
                                    </p:animScale>
                                    <p:animScale>
                                      <p:cBhvr>
                                        <p:cTn id="29" dur="166" decel="50000">
                                          <p:stCondLst>
                                            <p:cond delay="1338"/>
                                          </p:stCondLst>
                                        </p:cTn>
                                        <p:tgtEl>
                                          <p:spTgt spid="8"/>
                                        </p:tgtEl>
                                      </p:cBhvr>
                                      <p:to x="100000" y="100000"/>
                                    </p:animScale>
                                    <p:animScale>
                                      <p:cBhvr>
                                        <p:cTn id="30" dur="26">
                                          <p:stCondLst>
                                            <p:cond delay="1642"/>
                                          </p:stCondLst>
                                        </p:cTn>
                                        <p:tgtEl>
                                          <p:spTgt spid="8"/>
                                        </p:tgtEl>
                                      </p:cBhvr>
                                      <p:to x="100000" y="90000"/>
                                    </p:animScale>
                                    <p:animScale>
                                      <p:cBhvr>
                                        <p:cTn id="31" dur="166" decel="50000">
                                          <p:stCondLst>
                                            <p:cond delay="1668"/>
                                          </p:stCondLst>
                                        </p:cTn>
                                        <p:tgtEl>
                                          <p:spTgt spid="8"/>
                                        </p:tgtEl>
                                      </p:cBhvr>
                                      <p:to x="100000" y="100000"/>
                                    </p:animScale>
                                    <p:animScale>
                                      <p:cBhvr>
                                        <p:cTn id="32" dur="26">
                                          <p:stCondLst>
                                            <p:cond delay="1808"/>
                                          </p:stCondLst>
                                        </p:cTn>
                                        <p:tgtEl>
                                          <p:spTgt spid="8"/>
                                        </p:tgtEl>
                                      </p:cBhvr>
                                      <p:to x="100000" y="95000"/>
                                    </p:animScale>
                                    <p:animScale>
                                      <p:cBhvr>
                                        <p:cTn id="33" dur="166" decel="50000">
                                          <p:stCondLst>
                                            <p:cond delay="1834"/>
                                          </p:stCondLst>
                                        </p:cTn>
                                        <p:tgtEl>
                                          <p:spTgt spid="8"/>
                                        </p:tgtEl>
                                      </p:cBhvr>
                                      <p:to x="100000" y="100000"/>
                                    </p:animScale>
                                  </p:childTnLst>
                                </p:cTn>
                              </p:par>
                            </p:childTnLst>
                          </p:cTn>
                        </p:par>
                      </p:childTnLst>
                    </p:cTn>
                  </p:par>
                  <p:par>
                    <p:cTn id="34" fill="hold">
                      <p:stCondLst>
                        <p:cond delay="indefinite"/>
                      </p:stCondLst>
                      <p:childTnLst>
                        <p:par>
                          <p:cTn id="35" fill="hold">
                            <p:stCondLst>
                              <p:cond delay="0"/>
                            </p:stCondLst>
                            <p:childTnLst>
                              <p:par>
                                <p:cTn id="36" presetID="26" presetClass="entr" presetSubtype="0" fill="hold" nodeType="click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down)">
                                      <p:cBhvr>
                                        <p:cTn id="38" dur="580">
                                          <p:stCondLst>
                                            <p:cond delay="0"/>
                                          </p:stCondLst>
                                        </p:cTn>
                                        <p:tgtEl>
                                          <p:spTgt spid="9"/>
                                        </p:tgtEl>
                                      </p:cBhvr>
                                    </p:animEffect>
                                    <p:anim calcmode="lin" valueType="num">
                                      <p:cBhvr>
                                        <p:cTn id="39"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40"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41"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42"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3"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4" dur="26">
                                          <p:stCondLst>
                                            <p:cond delay="650"/>
                                          </p:stCondLst>
                                        </p:cTn>
                                        <p:tgtEl>
                                          <p:spTgt spid="9"/>
                                        </p:tgtEl>
                                      </p:cBhvr>
                                      <p:to x="100000" y="60000"/>
                                    </p:animScale>
                                    <p:animScale>
                                      <p:cBhvr>
                                        <p:cTn id="45" dur="166" decel="50000">
                                          <p:stCondLst>
                                            <p:cond delay="676"/>
                                          </p:stCondLst>
                                        </p:cTn>
                                        <p:tgtEl>
                                          <p:spTgt spid="9"/>
                                        </p:tgtEl>
                                      </p:cBhvr>
                                      <p:to x="100000" y="100000"/>
                                    </p:animScale>
                                    <p:animScale>
                                      <p:cBhvr>
                                        <p:cTn id="46" dur="26">
                                          <p:stCondLst>
                                            <p:cond delay="1312"/>
                                          </p:stCondLst>
                                        </p:cTn>
                                        <p:tgtEl>
                                          <p:spTgt spid="9"/>
                                        </p:tgtEl>
                                      </p:cBhvr>
                                      <p:to x="100000" y="80000"/>
                                    </p:animScale>
                                    <p:animScale>
                                      <p:cBhvr>
                                        <p:cTn id="47" dur="166" decel="50000">
                                          <p:stCondLst>
                                            <p:cond delay="1338"/>
                                          </p:stCondLst>
                                        </p:cTn>
                                        <p:tgtEl>
                                          <p:spTgt spid="9"/>
                                        </p:tgtEl>
                                      </p:cBhvr>
                                      <p:to x="100000" y="100000"/>
                                    </p:animScale>
                                    <p:animScale>
                                      <p:cBhvr>
                                        <p:cTn id="48" dur="26">
                                          <p:stCondLst>
                                            <p:cond delay="1642"/>
                                          </p:stCondLst>
                                        </p:cTn>
                                        <p:tgtEl>
                                          <p:spTgt spid="9"/>
                                        </p:tgtEl>
                                      </p:cBhvr>
                                      <p:to x="100000" y="90000"/>
                                    </p:animScale>
                                    <p:animScale>
                                      <p:cBhvr>
                                        <p:cTn id="49" dur="166" decel="50000">
                                          <p:stCondLst>
                                            <p:cond delay="1668"/>
                                          </p:stCondLst>
                                        </p:cTn>
                                        <p:tgtEl>
                                          <p:spTgt spid="9"/>
                                        </p:tgtEl>
                                      </p:cBhvr>
                                      <p:to x="100000" y="100000"/>
                                    </p:animScale>
                                    <p:animScale>
                                      <p:cBhvr>
                                        <p:cTn id="50" dur="26">
                                          <p:stCondLst>
                                            <p:cond delay="1808"/>
                                          </p:stCondLst>
                                        </p:cTn>
                                        <p:tgtEl>
                                          <p:spTgt spid="9"/>
                                        </p:tgtEl>
                                      </p:cBhvr>
                                      <p:to x="100000" y="95000"/>
                                    </p:animScale>
                                    <p:animScale>
                                      <p:cBhvr>
                                        <p:cTn id="51" dur="166" decel="50000">
                                          <p:stCondLst>
                                            <p:cond delay="1834"/>
                                          </p:stCondLst>
                                        </p:cTn>
                                        <p:tgtEl>
                                          <p:spTgt spid="9"/>
                                        </p:tgtEl>
                                      </p:cBhvr>
                                      <p:to x="100000" y="100000"/>
                                    </p:animScale>
                                  </p:childTnLst>
                                </p:cTn>
                              </p:par>
                            </p:childTnLst>
                          </p:cTn>
                        </p:par>
                      </p:childTnLst>
                    </p:cTn>
                  </p:par>
                  <p:par>
                    <p:cTn id="52" fill="hold">
                      <p:stCondLst>
                        <p:cond delay="indefinite"/>
                      </p:stCondLst>
                      <p:childTnLst>
                        <p:par>
                          <p:cTn id="53" fill="hold">
                            <p:stCondLst>
                              <p:cond delay="0"/>
                            </p:stCondLst>
                            <p:childTnLst>
                              <p:par>
                                <p:cTn id="54" presetID="26" presetClass="entr" presetSubtype="0" fill="hold" nodeType="click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wipe(down)">
                                      <p:cBhvr>
                                        <p:cTn id="56" dur="580">
                                          <p:stCondLst>
                                            <p:cond delay="0"/>
                                          </p:stCondLst>
                                        </p:cTn>
                                        <p:tgtEl>
                                          <p:spTgt spid="10"/>
                                        </p:tgtEl>
                                      </p:cBhvr>
                                    </p:animEffect>
                                    <p:anim calcmode="lin" valueType="num">
                                      <p:cBhvr>
                                        <p:cTn id="57"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8"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59"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60"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61"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62" dur="26">
                                          <p:stCondLst>
                                            <p:cond delay="650"/>
                                          </p:stCondLst>
                                        </p:cTn>
                                        <p:tgtEl>
                                          <p:spTgt spid="10"/>
                                        </p:tgtEl>
                                      </p:cBhvr>
                                      <p:to x="100000" y="60000"/>
                                    </p:animScale>
                                    <p:animScale>
                                      <p:cBhvr>
                                        <p:cTn id="63" dur="166" decel="50000">
                                          <p:stCondLst>
                                            <p:cond delay="676"/>
                                          </p:stCondLst>
                                        </p:cTn>
                                        <p:tgtEl>
                                          <p:spTgt spid="10"/>
                                        </p:tgtEl>
                                      </p:cBhvr>
                                      <p:to x="100000" y="100000"/>
                                    </p:animScale>
                                    <p:animScale>
                                      <p:cBhvr>
                                        <p:cTn id="64" dur="26">
                                          <p:stCondLst>
                                            <p:cond delay="1312"/>
                                          </p:stCondLst>
                                        </p:cTn>
                                        <p:tgtEl>
                                          <p:spTgt spid="10"/>
                                        </p:tgtEl>
                                      </p:cBhvr>
                                      <p:to x="100000" y="80000"/>
                                    </p:animScale>
                                    <p:animScale>
                                      <p:cBhvr>
                                        <p:cTn id="65" dur="166" decel="50000">
                                          <p:stCondLst>
                                            <p:cond delay="1338"/>
                                          </p:stCondLst>
                                        </p:cTn>
                                        <p:tgtEl>
                                          <p:spTgt spid="10"/>
                                        </p:tgtEl>
                                      </p:cBhvr>
                                      <p:to x="100000" y="100000"/>
                                    </p:animScale>
                                    <p:animScale>
                                      <p:cBhvr>
                                        <p:cTn id="66" dur="26">
                                          <p:stCondLst>
                                            <p:cond delay="1642"/>
                                          </p:stCondLst>
                                        </p:cTn>
                                        <p:tgtEl>
                                          <p:spTgt spid="10"/>
                                        </p:tgtEl>
                                      </p:cBhvr>
                                      <p:to x="100000" y="90000"/>
                                    </p:animScale>
                                    <p:animScale>
                                      <p:cBhvr>
                                        <p:cTn id="67" dur="166" decel="50000">
                                          <p:stCondLst>
                                            <p:cond delay="1668"/>
                                          </p:stCondLst>
                                        </p:cTn>
                                        <p:tgtEl>
                                          <p:spTgt spid="10"/>
                                        </p:tgtEl>
                                      </p:cBhvr>
                                      <p:to x="100000" y="100000"/>
                                    </p:animScale>
                                    <p:animScale>
                                      <p:cBhvr>
                                        <p:cTn id="68" dur="26">
                                          <p:stCondLst>
                                            <p:cond delay="1808"/>
                                          </p:stCondLst>
                                        </p:cTn>
                                        <p:tgtEl>
                                          <p:spTgt spid="10"/>
                                        </p:tgtEl>
                                      </p:cBhvr>
                                      <p:to x="100000" y="95000"/>
                                    </p:animScale>
                                    <p:animScale>
                                      <p:cBhvr>
                                        <p:cTn id="69" dur="166" decel="50000">
                                          <p:stCondLst>
                                            <p:cond delay="1834"/>
                                          </p:stCondLst>
                                        </p:cTn>
                                        <p:tgtEl>
                                          <p:spTgt spid="10"/>
                                        </p:tgtEl>
                                      </p:cBhvr>
                                      <p:to x="100000" y="100000"/>
                                    </p:animScale>
                                  </p:childTnLst>
                                </p:cTn>
                              </p:par>
                            </p:childTnLst>
                          </p:cTn>
                        </p:par>
                      </p:childTnLst>
                    </p:cTn>
                  </p:par>
                  <p:par>
                    <p:cTn id="70" fill="hold">
                      <p:stCondLst>
                        <p:cond delay="indefinite"/>
                      </p:stCondLst>
                      <p:childTnLst>
                        <p:par>
                          <p:cTn id="71" fill="hold">
                            <p:stCondLst>
                              <p:cond delay="0"/>
                            </p:stCondLst>
                            <p:childTnLst>
                              <p:par>
                                <p:cTn id="72" presetID="6" presetClass="emph" presetSubtype="0" fill="hold" nodeType="clickEffect">
                                  <p:stCondLst>
                                    <p:cond delay="0"/>
                                  </p:stCondLst>
                                  <p:childTnLst>
                                    <p:animScale>
                                      <p:cBhvr>
                                        <p:cTn id="73" dur="2000" fill="hold"/>
                                        <p:tgtEl>
                                          <p:spTgt spid="11"/>
                                        </p:tgtEl>
                                      </p:cBhvr>
                                      <p:by x="150000" y="150000"/>
                                    </p:animScale>
                                  </p:childTnLst>
                                </p:cTn>
                              </p:par>
                            </p:childTnLst>
                          </p:cTn>
                        </p:par>
                      </p:childTnLst>
                    </p:cTn>
                  </p:par>
                  <p:par>
                    <p:cTn id="74" fill="hold">
                      <p:stCondLst>
                        <p:cond delay="indefinite"/>
                      </p:stCondLst>
                      <p:childTnLst>
                        <p:par>
                          <p:cTn id="75" fill="hold">
                            <p:stCondLst>
                              <p:cond delay="0"/>
                            </p:stCondLst>
                            <p:childTnLst>
                              <p:par>
                                <p:cTn id="76" presetID="6" presetClass="emph" presetSubtype="0" fill="hold" nodeType="clickEffect">
                                  <p:stCondLst>
                                    <p:cond delay="0"/>
                                  </p:stCondLst>
                                  <p:childTnLst>
                                    <p:animScale>
                                      <p:cBhvr>
                                        <p:cTn id="77" dur="2000" fill="hold"/>
                                        <p:tgtEl>
                                          <p:spTgt spid="13"/>
                                        </p:tgtEl>
                                      </p:cBhvr>
                                      <p:by x="150000" y="150000"/>
                                    </p:animScale>
                                  </p:childTnLst>
                                </p:cTn>
                              </p:par>
                            </p:childTnLst>
                          </p:cTn>
                        </p:par>
                      </p:childTnLst>
                    </p:cTn>
                  </p:par>
                  <p:par>
                    <p:cTn id="78" fill="hold">
                      <p:stCondLst>
                        <p:cond delay="indefinite"/>
                      </p:stCondLst>
                      <p:childTnLst>
                        <p:par>
                          <p:cTn id="79" fill="hold">
                            <p:stCondLst>
                              <p:cond delay="0"/>
                            </p:stCondLst>
                            <p:childTnLst>
                              <p:par>
                                <p:cTn id="80" presetID="26" presetClass="entr" presetSubtype="0" fill="hold" nodeType="clickEffect">
                                  <p:stCondLst>
                                    <p:cond delay="0"/>
                                  </p:stCondLst>
                                  <p:childTnLst>
                                    <p:set>
                                      <p:cBhvr>
                                        <p:cTn id="81" dur="1" fill="hold">
                                          <p:stCondLst>
                                            <p:cond delay="0"/>
                                          </p:stCondLst>
                                        </p:cTn>
                                        <p:tgtEl>
                                          <p:spTgt spid="16"/>
                                        </p:tgtEl>
                                        <p:attrNameLst>
                                          <p:attrName>style.visibility</p:attrName>
                                        </p:attrNameLst>
                                      </p:cBhvr>
                                      <p:to>
                                        <p:strVal val="visible"/>
                                      </p:to>
                                    </p:set>
                                    <p:animEffect transition="in" filter="wipe(down)">
                                      <p:cBhvr>
                                        <p:cTn id="82" dur="580">
                                          <p:stCondLst>
                                            <p:cond delay="0"/>
                                          </p:stCondLst>
                                        </p:cTn>
                                        <p:tgtEl>
                                          <p:spTgt spid="16"/>
                                        </p:tgtEl>
                                      </p:cBhvr>
                                    </p:animEffect>
                                    <p:anim calcmode="lin" valueType="num">
                                      <p:cBhvr>
                                        <p:cTn id="83"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84"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85"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86"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87"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88" dur="26">
                                          <p:stCondLst>
                                            <p:cond delay="650"/>
                                          </p:stCondLst>
                                        </p:cTn>
                                        <p:tgtEl>
                                          <p:spTgt spid="16"/>
                                        </p:tgtEl>
                                      </p:cBhvr>
                                      <p:to x="100000" y="60000"/>
                                    </p:animScale>
                                    <p:animScale>
                                      <p:cBhvr>
                                        <p:cTn id="89" dur="166" decel="50000">
                                          <p:stCondLst>
                                            <p:cond delay="676"/>
                                          </p:stCondLst>
                                        </p:cTn>
                                        <p:tgtEl>
                                          <p:spTgt spid="16"/>
                                        </p:tgtEl>
                                      </p:cBhvr>
                                      <p:to x="100000" y="100000"/>
                                    </p:animScale>
                                    <p:animScale>
                                      <p:cBhvr>
                                        <p:cTn id="90" dur="26">
                                          <p:stCondLst>
                                            <p:cond delay="1312"/>
                                          </p:stCondLst>
                                        </p:cTn>
                                        <p:tgtEl>
                                          <p:spTgt spid="16"/>
                                        </p:tgtEl>
                                      </p:cBhvr>
                                      <p:to x="100000" y="80000"/>
                                    </p:animScale>
                                    <p:animScale>
                                      <p:cBhvr>
                                        <p:cTn id="91" dur="166" decel="50000">
                                          <p:stCondLst>
                                            <p:cond delay="1338"/>
                                          </p:stCondLst>
                                        </p:cTn>
                                        <p:tgtEl>
                                          <p:spTgt spid="16"/>
                                        </p:tgtEl>
                                      </p:cBhvr>
                                      <p:to x="100000" y="100000"/>
                                    </p:animScale>
                                    <p:animScale>
                                      <p:cBhvr>
                                        <p:cTn id="92" dur="26">
                                          <p:stCondLst>
                                            <p:cond delay="1642"/>
                                          </p:stCondLst>
                                        </p:cTn>
                                        <p:tgtEl>
                                          <p:spTgt spid="16"/>
                                        </p:tgtEl>
                                      </p:cBhvr>
                                      <p:to x="100000" y="90000"/>
                                    </p:animScale>
                                    <p:animScale>
                                      <p:cBhvr>
                                        <p:cTn id="93" dur="166" decel="50000">
                                          <p:stCondLst>
                                            <p:cond delay="1668"/>
                                          </p:stCondLst>
                                        </p:cTn>
                                        <p:tgtEl>
                                          <p:spTgt spid="16"/>
                                        </p:tgtEl>
                                      </p:cBhvr>
                                      <p:to x="100000" y="100000"/>
                                    </p:animScale>
                                    <p:animScale>
                                      <p:cBhvr>
                                        <p:cTn id="94" dur="26">
                                          <p:stCondLst>
                                            <p:cond delay="1808"/>
                                          </p:stCondLst>
                                        </p:cTn>
                                        <p:tgtEl>
                                          <p:spTgt spid="16"/>
                                        </p:tgtEl>
                                      </p:cBhvr>
                                      <p:to x="100000" y="95000"/>
                                    </p:animScale>
                                    <p:animScale>
                                      <p:cBhvr>
                                        <p:cTn id="95" dur="166" decel="50000">
                                          <p:stCondLst>
                                            <p:cond delay="1834"/>
                                          </p:stCondLst>
                                        </p:cTn>
                                        <p:tgtEl>
                                          <p:spTgt spid="1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43808" y="332656"/>
            <a:ext cx="4572000" cy="646331"/>
          </a:xfrm>
          <a:prstGeom prst="rect">
            <a:avLst/>
          </a:prstGeom>
        </p:spPr>
        <p:txBody>
          <a:bodyPr>
            <a:spAutoFit/>
          </a:bodyPr>
          <a:lstStyle/>
          <a:p>
            <a:pPr algn="ctr"/>
            <a:r>
              <a:rPr lang="fr-FR" b="1" dirty="0"/>
              <a:t> </a:t>
            </a:r>
            <a:r>
              <a:rPr lang="fr-FR" b="1" dirty="0">
                <a:solidFill>
                  <a:srgbClr val="0070C0"/>
                </a:solidFill>
              </a:rPr>
              <a:t>Un théâtre de marionnettes à l’école</a:t>
            </a:r>
          </a:p>
          <a:p>
            <a:pPr algn="ctr"/>
            <a:r>
              <a:rPr lang="fr-FR" b="1" dirty="0">
                <a:solidFill>
                  <a:srgbClr val="0070C0"/>
                </a:solidFill>
                <a:latin typeface="Lucida Calligraphy" panose="03010101010101010101" pitchFamily="66" charset="0"/>
              </a:rPr>
              <a:t>  « Le bel oiseau » </a:t>
            </a:r>
            <a:endParaRPr lang="fr-FR" dirty="0">
              <a:solidFill>
                <a:srgbClr val="0070C0"/>
              </a:solidFill>
              <a:latin typeface="Lucida Calligraphy" panose="03010101010101010101" pitchFamily="66" charset="0"/>
            </a:endParaRPr>
          </a:p>
        </p:txBody>
      </p:sp>
      <p:pic>
        <p:nvPicPr>
          <p:cNvPr id="3" name="Image 2" descr="C:\Users\ADJ_C7\Documents\03_dsden\16_myriam\logo_arts_visuel.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3608" y="151205"/>
            <a:ext cx="827782" cy="827782"/>
          </a:xfrm>
          <a:prstGeom prst="rect">
            <a:avLst/>
          </a:prstGeom>
          <a:noFill/>
          <a:ln>
            <a:noFill/>
          </a:ln>
        </p:spPr>
      </p:pic>
      <p:sp>
        <p:nvSpPr>
          <p:cNvPr id="5" name="Rectangle 4"/>
          <p:cNvSpPr/>
          <p:nvPr/>
        </p:nvSpPr>
        <p:spPr>
          <a:xfrm>
            <a:off x="1115616" y="1213008"/>
            <a:ext cx="4248472" cy="1477328"/>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fr-FR" b="1" dirty="0"/>
              <a:t>Carte d’identité </a:t>
            </a:r>
            <a:endParaRPr lang="fr-FR" dirty="0"/>
          </a:p>
          <a:p>
            <a:r>
              <a:rPr lang="fr-FR" dirty="0"/>
              <a:t>Compagnie :   Les 3 chardons </a:t>
            </a:r>
          </a:p>
          <a:p>
            <a:r>
              <a:rPr lang="fr-FR" dirty="0"/>
              <a:t>Genre : théâtre </a:t>
            </a:r>
          </a:p>
          <a:p>
            <a:r>
              <a:rPr lang="fr-FR" dirty="0"/>
              <a:t>Lieu : école maternelle Victor Schœlcher – Sainte- Marguerite – Le Moule</a:t>
            </a:r>
          </a:p>
        </p:txBody>
      </p:sp>
      <p:sp>
        <p:nvSpPr>
          <p:cNvPr id="6" name="Rectangle 5"/>
          <p:cNvSpPr/>
          <p:nvPr/>
        </p:nvSpPr>
        <p:spPr>
          <a:xfrm>
            <a:off x="1150268" y="2780928"/>
            <a:ext cx="5598368" cy="3293209"/>
          </a:xfrm>
          <a:prstGeom prst="rect">
            <a:avLst/>
          </a:prstGeom>
          <a:solidFill>
            <a:srgbClr val="FFFFCC"/>
          </a:solidFill>
        </p:spPr>
        <p:style>
          <a:lnRef idx="2">
            <a:schemeClr val="accent2"/>
          </a:lnRef>
          <a:fillRef idx="1">
            <a:schemeClr val="lt1"/>
          </a:fillRef>
          <a:effectRef idx="0">
            <a:schemeClr val="accent2"/>
          </a:effectRef>
          <a:fontRef idx="minor">
            <a:schemeClr val="dk1"/>
          </a:fontRef>
        </p:style>
        <p:txBody>
          <a:bodyPr wrap="square">
            <a:spAutoFit/>
          </a:bodyPr>
          <a:lstStyle/>
          <a:p>
            <a:r>
              <a:rPr lang="fr-FR" sz="1600" b="1" dirty="0"/>
              <a:t>Le 21 mai 2019</a:t>
            </a:r>
            <a:r>
              <a:rPr lang="fr-FR" sz="1600" dirty="0"/>
              <a:t>, un conteur de la compagnie des 3 chardons, s’est rendu à notre école pour nous conter l’histoire du « Bel Oiseau ». </a:t>
            </a:r>
          </a:p>
          <a:p>
            <a:r>
              <a:rPr lang="fr-FR" sz="1600" dirty="0"/>
              <a:t>Nous avions auparavant essayé de nous imaginer l’histoire qu’il allait nous raconter car la maîtresse nous a présenté les illustrations de l’album en classe. </a:t>
            </a:r>
          </a:p>
          <a:p>
            <a:r>
              <a:rPr lang="fr-FR" sz="1600" dirty="0"/>
              <a:t>Nous avons été surpris de voir arriver un seul acteur : il a réussi à jouer tous les rôles à la fois ! </a:t>
            </a:r>
          </a:p>
          <a:p>
            <a:r>
              <a:rPr lang="fr-FR" sz="1600" dirty="0"/>
              <a:t>Il nous a invités à participer au déroulement du spectacle.</a:t>
            </a:r>
          </a:p>
          <a:p>
            <a:r>
              <a:rPr lang="fr-FR" sz="1600" dirty="0"/>
              <a:t>Nous avons beaucoup ri. </a:t>
            </a:r>
          </a:p>
          <a:p>
            <a:r>
              <a:rPr lang="fr-FR" sz="1600" dirty="0"/>
              <a:t>Le bel oiseau est devenu de plus en plus beau au fil de l’histoire et a réussi à s’envoler. Il était magnifique. Son ami lui a consacré toute sa vie. </a:t>
            </a:r>
          </a:p>
        </p:txBody>
      </p:sp>
      <p:pic>
        <p:nvPicPr>
          <p:cNvPr id="7" name="Image 6"/>
          <p:cNvPicPr>
            <a:picLocks noChangeAspect="1"/>
          </p:cNvPicPr>
          <p:nvPr/>
        </p:nvPicPr>
        <p:blipFill rotWithShape="1">
          <a:blip r:embed="rId3" cstate="print">
            <a:extLst>
              <a:ext uri="{28A0092B-C50C-407E-A947-70E740481C1C}">
                <a14:useLocalDpi xmlns:a14="http://schemas.microsoft.com/office/drawing/2010/main" val="0"/>
              </a:ext>
            </a:extLst>
          </a:blip>
          <a:srcRect r="38595" b="11430"/>
          <a:stretch/>
        </p:blipFill>
        <p:spPr>
          <a:xfrm>
            <a:off x="6444208" y="885338"/>
            <a:ext cx="2444162" cy="3481345"/>
          </a:xfrm>
          <a:prstGeom prst="rect">
            <a:avLst/>
          </a:prstGeom>
        </p:spPr>
      </p:pic>
    </p:spTree>
    <p:extLst>
      <p:ext uri="{BB962C8B-B14F-4D97-AF65-F5344CB8AC3E}">
        <p14:creationId xmlns:p14="http://schemas.microsoft.com/office/powerpoint/2010/main" val="259906290"/>
      </p:ext>
    </p:extLst>
  </p:cSld>
  <p:clrMapOvr>
    <a:masterClrMapping/>
  </p:clrMapOvr>
  <p:transition advClick="0" advTm="9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righ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bg/>
                                          </p:spTgt>
                                        </p:tgtEl>
                                        <p:attrNameLst>
                                          <p:attrName>style.visibility</p:attrName>
                                        </p:attrNameLst>
                                      </p:cBhvr>
                                      <p:to>
                                        <p:strVal val="visible"/>
                                      </p:to>
                                    </p:set>
                                    <p:animEffect transition="in" filter="fade">
                                      <p:cBhvr>
                                        <p:cTn id="22" dur="500"/>
                                        <p:tgtEl>
                                          <p:spTgt spid="6">
                                            <p:bg/>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animEffect transition="in" filter="fade">
                                      <p:cBhvr>
                                        <p:cTn id="27" dur="500"/>
                                        <p:tgtEl>
                                          <p:spTgt spid="6">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1" end="1"/>
                                            </p:txEl>
                                          </p:spTgt>
                                        </p:tgtEl>
                                        <p:attrNameLst>
                                          <p:attrName>style.visibility</p:attrName>
                                        </p:attrNameLst>
                                      </p:cBhvr>
                                      <p:to>
                                        <p:strVal val="visible"/>
                                      </p:to>
                                    </p:set>
                                    <p:animEffect transition="in" filter="fade">
                                      <p:cBhvr>
                                        <p:cTn id="32" dur="500"/>
                                        <p:tgtEl>
                                          <p:spTgt spid="6">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xEl>
                                              <p:pRg st="2" end="2"/>
                                            </p:txEl>
                                          </p:spTgt>
                                        </p:tgtEl>
                                        <p:attrNameLst>
                                          <p:attrName>style.visibility</p:attrName>
                                        </p:attrNameLst>
                                      </p:cBhvr>
                                      <p:to>
                                        <p:strVal val="visible"/>
                                      </p:to>
                                    </p:set>
                                    <p:animEffect transition="in" filter="fade">
                                      <p:cBhvr>
                                        <p:cTn id="37" dur="500"/>
                                        <p:tgtEl>
                                          <p:spTgt spid="6">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6">
                                            <p:txEl>
                                              <p:pRg st="3" end="3"/>
                                            </p:txEl>
                                          </p:spTgt>
                                        </p:tgtEl>
                                        <p:attrNameLst>
                                          <p:attrName>style.visibility</p:attrName>
                                        </p:attrNameLst>
                                      </p:cBhvr>
                                      <p:to>
                                        <p:strVal val="visible"/>
                                      </p:to>
                                    </p:set>
                                    <p:animEffect transition="in" filter="fade">
                                      <p:cBhvr>
                                        <p:cTn id="42" dur="500"/>
                                        <p:tgtEl>
                                          <p:spTgt spid="6">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6">
                                            <p:txEl>
                                              <p:pRg st="4" end="4"/>
                                            </p:txEl>
                                          </p:spTgt>
                                        </p:tgtEl>
                                        <p:attrNameLst>
                                          <p:attrName>style.visibility</p:attrName>
                                        </p:attrNameLst>
                                      </p:cBhvr>
                                      <p:to>
                                        <p:strVal val="visible"/>
                                      </p:to>
                                    </p:set>
                                    <p:animEffect transition="in" filter="fade">
                                      <p:cBhvr>
                                        <p:cTn id="47" dur="500"/>
                                        <p:tgtEl>
                                          <p:spTgt spid="6">
                                            <p:txEl>
                                              <p:pRg st="4" end="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6">
                                            <p:txEl>
                                              <p:pRg st="5" end="5"/>
                                            </p:txEl>
                                          </p:spTgt>
                                        </p:tgtEl>
                                        <p:attrNameLst>
                                          <p:attrName>style.visibility</p:attrName>
                                        </p:attrNameLst>
                                      </p:cBhvr>
                                      <p:to>
                                        <p:strVal val="visible"/>
                                      </p:to>
                                    </p:set>
                                    <p:animEffect transition="in" filter="fade">
                                      <p:cBhvr>
                                        <p:cTn id="52" dur="500"/>
                                        <p:tgtEl>
                                          <p:spTgt spid="6">
                                            <p:txEl>
                                              <p:pRg st="5" end="5"/>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nodeType="click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p:cTn id="57" dur="1000" fill="hold"/>
                                        <p:tgtEl>
                                          <p:spTgt spid="7"/>
                                        </p:tgtEl>
                                        <p:attrNameLst>
                                          <p:attrName>ppt_w</p:attrName>
                                        </p:attrNameLst>
                                      </p:cBhvr>
                                      <p:tavLst>
                                        <p:tav tm="0">
                                          <p:val>
                                            <p:fltVal val="0"/>
                                          </p:val>
                                        </p:tav>
                                        <p:tav tm="100000">
                                          <p:val>
                                            <p:strVal val="#ppt_w"/>
                                          </p:val>
                                        </p:tav>
                                      </p:tavLst>
                                    </p:anim>
                                    <p:anim calcmode="lin" valueType="num">
                                      <p:cBhvr>
                                        <p:cTn id="58" dur="1000" fill="hold"/>
                                        <p:tgtEl>
                                          <p:spTgt spid="7"/>
                                        </p:tgtEl>
                                        <p:attrNameLst>
                                          <p:attrName>ppt_h</p:attrName>
                                        </p:attrNameLst>
                                      </p:cBhvr>
                                      <p:tavLst>
                                        <p:tav tm="0">
                                          <p:val>
                                            <p:fltVal val="0"/>
                                          </p:val>
                                        </p:tav>
                                        <p:tav tm="100000">
                                          <p:val>
                                            <p:strVal val="#ppt_h"/>
                                          </p:val>
                                        </p:tav>
                                      </p:tavLst>
                                    </p:anim>
                                    <p:anim calcmode="lin" valueType="num">
                                      <p:cBhvr>
                                        <p:cTn id="59" dur="1000" fill="hold"/>
                                        <p:tgtEl>
                                          <p:spTgt spid="7"/>
                                        </p:tgtEl>
                                        <p:attrNameLst>
                                          <p:attrName>style.rotation</p:attrName>
                                        </p:attrNameLst>
                                      </p:cBhvr>
                                      <p:tavLst>
                                        <p:tav tm="0">
                                          <p:val>
                                            <p:fltVal val="90"/>
                                          </p:val>
                                        </p:tav>
                                        <p:tav tm="100000">
                                          <p:val>
                                            <p:fltVal val="0"/>
                                          </p:val>
                                        </p:tav>
                                      </p:tavLst>
                                    </p:anim>
                                    <p:animEffect transition="in" filter="fade">
                                      <p:cBhvr>
                                        <p:cTn id="6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6" grpId="0" build="p"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27784" y="332656"/>
            <a:ext cx="4572000" cy="646331"/>
          </a:xfrm>
          <a:prstGeom prst="rect">
            <a:avLst/>
          </a:prstGeom>
        </p:spPr>
        <p:txBody>
          <a:bodyPr>
            <a:spAutoFit/>
          </a:bodyPr>
          <a:lstStyle/>
          <a:p>
            <a:pPr algn="ctr"/>
            <a:r>
              <a:rPr lang="fr-FR" b="1" dirty="0">
                <a:solidFill>
                  <a:srgbClr val="0070C0"/>
                </a:solidFill>
              </a:rPr>
              <a:t>Un théâtre de marionnettes à l’école</a:t>
            </a:r>
          </a:p>
          <a:p>
            <a:pPr algn="ctr"/>
            <a:r>
              <a:rPr lang="fr-FR" b="1" dirty="0">
                <a:solidFill>
                  <a:srgbClr val="0070C0"/>
                </a:solidFill>
                <a:latin typeface="Lucida Calligraphy" panose="03010101010101010101" pitchFamily="66" charset="0"/>
              </a:rPr>
              <a:t>  « Le bel oiseau » </a:t>
            </a:r>
            <a:endParaRPr lang="fr-FR" dirty="0">
              <a:solidFill>
                <a:srgbClr val="0070C0"/>
              </a:solidFill>
              <a:latin typeface="Lucida Calligraphy" panose="03010101010101010101" pitchFamily="66" charset="0"/>
            </a:endParaRPr>
          </a:p>
        </p:txBody>
      </p:sp>
      <p:pic>
        <p:nvPicPr>
          <p:cNvPr id="3" name="Image 2"/>
          <p:cNvPicPr>
            <a:picLocks noChangeAspect="1"/>
          </p:cNvPicPr>
          <p:nvPr/>
        </p:nvPicPr>
        <p:blipFill rotWithShape="1">
          <a:blip r:embed="rId5" cstate="print">
            <a:extLst>
              <a:ext uri="{28A0092B-C50C-407E-A947-70E740481C1C}">
                <a14:useLocalDpi xmlns:a14="http://schemas.microsoft.com/office/drawing/2010/main" val="0"/>
              </a:ext>
            </a:extLst>
          </a:blip>
          <a:srcRect l="35880"/>
          <a:stretch/>
        </p:blipFill>
        <p:spPr>
          <a:xfrm rot="5245226">
            <a:off x="6566661" y="3985083"/>
            <a:ext cx="2380391" cy="2088232"/>
          </a:xfrm>
          <a:prstGeom prst="rect">
            <a:avLst/>
          </a:prstGeom>
        </p:spPr>
      </p:pic>
      <p:pic>
        <p:nvPicPr>
          <p:cNvPr id="4" name="Imag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759870">
            <a:off x="1485447" y="1587499"/>
            <a:ext cx="2880320" cy="1620180"/>
          </a:xfrm>
          <a:prstGeom prst="rect">
            <a:avLst/>
          </a:prstGeom>
        </p:spPr>
      </p:pic>
      <p:pic>
        <p:nvPicPr>
          <p:cNvPr id="5" name="Image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981940">
            <a:off x="4265310" y="1735553"/>
            <a:ext cx="2856526" cy="1606796"/>
          </a:xfrm>
          <a:prstGeom prst="rect">
            <a:avLst/>
          </a:prstGeom>
        </p:spPr>
      </p:pic>
      <p:pic>
        <p:nvPicPr>
          <p:cNvPr id="6" name="Image 5"/>
          <p:cNvPicPr>
            <a:picLocks noChangeAspect="1"/>
          </p:cNvPicPr>
          <p:nvPr/>
        </p:nvPicPr>
        <p:blipFill rotWithShape="1">
          <a:blip r:embed="rId8" cstate="print">
            <a:extLst>
              <a:ext uri="{28A0092B-C50C-407E-A947-70E740481C1C}">
                <a14:useLocalDpi xmlns:a14="http://schemas.microsoft.com/office/drawing/2010/main" val="0"/>
              </a:ext>
            </a:extLst>
          </a:blip>
          <a:srcRect l="17208"/>
          <a:stretch/>
        </p:blipFill>
        <p:spPr>
          <a:xfrm rot="3023684">
            <a:off x="3108582" y="4221449"/>
            <a:ext cx="2800385" cy="1902621"/>
          </a:xfrm>
          <a:prstGeom prst="rect">
            <a:avLst/>
          </a:prstGeom>
        </p:spPr>
      </p:pic>
      <p:pic>
        <p:nvPicPr>
          <p:cNvPr id="7" name="Audio 6">
            <a:hlinkClick r:id="" action="ppaction://media"/>
            <a:extLst>
              <a:ext uri="{FF2B5EF4-FFF2-40B4-BE49-F238E27FC236}">
                <a16:creationId xmlns:a16="http://schemas.microsoft.com/office/drawing/2014/main" id="{16ADD785-6CFC-488E-9548-F9311CF1C2B9}"/>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1788061842"/>
      </p:ext>
    </p:extLst>
  </p:cSld>
  <p:clrMapOvr>
    <a:masterClrMapping/>
  </p:clrMapOvr>
  <p:transition advClick="0" advTm="9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26"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80">
                                          <p:stCondLst>
                                            <p:cond delay="0"/>
                                          </p:stCondLst>
                                        </p:cTn>
                                        <p:tgtEl>
                                          <p:spTgt spid="4"/>
                                        </p:tgtEl>
                                      </p:cBhvr>
                                    </p:animEffect>
                                    <p:anim calcmode="lin" valueType="num">
                                      <p:cBhvr>
                                        <p:cTn id="12"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7" dur="26">
                                          <p:stCondLst>
                                            <p:cond delay="650"/>
                                          </p:stCondLst>
                                        </p:cTn>
                                        <p:tgtEl>
                                          <p:spTgt spid="4"/>
                                        </p:tgtEl>
                                      </p:cBhvr>
                                      <p:to x="100000" y="60000"/>
                                    </p:animScale>
                                    <p:animScale>
                                      <p:cBhvr>
                                        <p:cTn id="18" dur="166" decel="50000">
                                          <p:stCondLst>
                                            <p:cond delay="676"/>
                                          </p:stCondLst>
                                        </p:cTn>
                                        <p:tgtEl>
                                          <p:spTgt spid="4"/>
                                        </p:tgtEl>
                                      </p:cBhvr>
                                      <p:to x="100000" y="100000"/>
                                    </p:animScale>
                                    <p:animScale>
                                      <p:cBhvr>
                                        <p:cTn id="19" dur="26">
                                          <p:stCondLst>
                                            <p:cond delay="1312"/>
                                          </p:stCondLst>
                                        </p:cTn>
                                        <p:tgtEl>
                                          <p:spTgt spid="4"/>
                                        </p:tgtEl>
                                      </p:cBhvr>
                                      <p:to x="100000" y="80000"/>
                                    </p:animScale>
                                    <p:animScale>
                                      <p:cBhvr>
                                        <p:cTn id="20" dur="166" decel="50000">
                                          <p:stCondLst>
                                            <p:cond delay="1338"/>
                                          </p:stCondLst>
                                        </p:cTn>
                                        <p:tgtEl>
                                          <p:spTgt spid="4"/>
                                        </p:tgtEl>
                                      </p:cBhvr>
                                      <p:to x="100000" y="100000"/>
                                    </p:animScale>
                                    <p:animScale>
                                      <p:cBhvr>
                                        <p:cTn id="21" dur="26">
                                          <p:stCondLst>
                                            <p:cond delay="1642"/>
                                          </p:stCondLst>
                                        </p:cTn>
                                        <p:tgtEl>
                                          <p:spTgt spid="4"/>
                                        </p:tgtEl>
                                      </p:cBhvr>
                                      <p:to x="100000" y="90000"/>
                                    </p:animScale>
                                    <p:animScale>
                                      <p:cBhvr>
                                        <p:cTn id="22" dur="166" decel="50000">
                                          <p:stCondLst>
                                            <p:cond delay="1668"/>
                                          </p:stCondLst>
                                        </p:cTn>
                                        <p:tgtEl>
                                          <p:spTgt spid="4"/>
                                        </p:tgtEl>
                                      </p:cBhvr>
                                      <p:to x="100000" y="100000"/>
                                    </p:animScale>
                                    <p:animScale>
                                      <p:cBhvr>
                                        <p:cTn id="23" dur="26">
                                          <p:stCondLst>
                                            <p:cond delay="1808"/>
                                          </p:stCondLst>
                                        </p:cTn>
                                        <p:tgtEl>
                                          <p:spTgt spid="4"/>
                                        </p:tgtEl>
                                      </p:cBhvr>
                                      <p:to x="100000" y="95000"/>
                                    </p:animScale>
                                    <p:animScale>
                                      <p:cBhvr>
                                        <p:cTn id="24" dur="166" decel="50000">
                                          <p:stCondLst>
                                            <p:cond delay="1834"/>
                                          </p:stCondLst>
                                        </p:cTn>
                                        <p:tgtEl>
                                          <p:spTgt spid="4"/>
                                        </p:tgtEl>
                                      </p:cBhvr>
                                      <p:to x="100000" y="100000"/>
                                    </p:animScale>
                                  </p:childTnLst>
                                </p:cTn>
                              </p:par>
                            </p:childTnLst>
                          </p:cTn>
                        </p:par>
                        <p:par>
                          <p:cTn id="25" fill="hold">
                            <p:stCondLst>
                              <p:cond delay="2500"/>
                            </p:stCondLst>
                            <p:childTnLst>
                              <p:par>
                                <p:cTn id="26" presetID="26" presetClass="entr" presetSubtype="0"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down)">
                                      <p:cBhvr>
                                        <p:cTn id="28" dur="580">
                                          <p:stCondLst>
                                            <p:cond delay="0"/>
                                          </p:stCondLst>
                                        </p:cTn>
                                        <p:tgtEl>
                                          <p:spTgt spid="5"/>
                                        </p:tgtEl>
                                      </p:cBhvr>
                                    </p:animEffect>
                                    <p:anim calcmode="lin" valueType="num">
                                      <p:cBhvr>
                                        <p:cTn id="29"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4" dur="26">
                                          <p:stCondLst>
                                            <p:cond delay="650"/>
                                          </p:stCondLst>
                                        </p:cTn>
                                        <p:tgtEl>
                                          <p:spTgt spid="5"/>
                                        </p:tgtEl>
                                      </p:cBhvr>
                                      <p:to x="100000" y="60000"/>
                                    </p:animScale>
                                    <p:animScale>
                                      <p:cBhvr>
                                        <p:cTn id="35" dur="166" decel="50000">
                                          <p:stCondLst>
                                            <p:cond delay="676"/>
                                          </p:stCondLst>
                                        </p:cTn>
                                        <p:tgtEl>
                                          <p:spTgt spid="5"/>
                                        </p:tgtEl>
                                      </p:cBhvr>
                                      <p:to x="100000" y="100000"/>
                                    </p:animScale>
                                    <p:animScale>
                                      <p:cBhvr>
                                        <p:cTn id="36" dur="26">
                                          <p:stCondLst>
                                            <p:cond delay="1312"/>
                                          </p:stCondLst>
                                        </p:cTn>
                                        <p:tgtEl>
                                          <p:spTgt spid="5"/>
                                        </p:tgtEl>
                                      </p:cBhvr>
                                      <p:to x="100000" y="80000"/>
                                    </p:animScale>
                                    <p:animScale>
                                      <p:cBhvr>
                                        <p:cTn id="37" dur="166" decel="50000">
                                          <p:stCondLst>
                                            <p:cond delay="1338"/>
                                          </p:stCondLst>
                                        </p:cTn>
                                        <p:tgtEl>
                                          <p:spTgt spid="5"/>
                                        </p:tgtEl>
                                      </p:cBhvr>
                                      <p:to x="100000" y="100000"/>
                                    </p:animScale>
                                    <p:animScale>
                                      <p:cBhvr>
                                        <p:cTn id="38" dur="26">
                                          <p:stCondLst>
                                            <p:cond delay="1642"/>
                                          </p:stCondLst>
                                        </p:cTn>
                                        <p:tgtEl>
                                          <p:spTgt spid="5"/>
                                        </p:tgtEl>
                                      </p:cBhvr>
                                      <p:to x="100000" y="90000"/>
                                    </p:animScale>
                                    <p:animScale>
                                      <p:cBhvr>
                                        <p:cTn id="39" dur="166" decel="50000">
                                          <p:stCondLst>
                                            <p:cond delay="1668"/>
                                          </p:stCondLst>
                                        </p:cTn>
                                        <p:tgtEl>
                                          <p:spTgt spid="5"/>
                                        </p:tgtEl>
                                      </p:cBhvr>
                                      <p:to x="100000" y="100000"/>
                                    </p:animScale>
                                    <p:animScale>
                                      <p:cBhvr>
                                        <p:cTn id="40" dur="26">
                                          <p:stCondLst>
                                            <p:cond delay="1808"/>
                                          </p:stCondLst>
                                        </p:cTn>
                                        <p:tgtEl>
                                          <p:spTgt spid="5"/>
                                        </p:tgtEl>
                                      </p:cBhvr>
                                      <p:to x="100000" y="95000"/>
                                    </p:animScale>
                                    <p:animScale>
                                      <p:cBhvr>
                                        <p:cTn id="41" dur="166" decel="50000">
                                          <p:stCondLst>
                                            <p:cond delay="1834"/>
                                          </p:stCondLst>
                                        </p:cTn>
                                        <p:tgtEl>
                                          <p:spTgt spid="5"/>
                                        </p:tgtEl>
                                      </p:cBhvr>
                                      <p:to x="100000" y="100000"/>
                                    </p:animScale>
                                  </p:childTnLst>
                                </p:cTn>
                              </p:par>
                            </p:childTnLst>
                          </p:cTn>
                        </p:par>
                        <p:par>
                          <p:cTn id="42" fill="hold">
                            <p:stCondLst>
                              <p:cond delay="4500"/>
                            </p:stCondLst>
                            <p:childTnLst>
                              <p:par>
                                <p:cTn id="43" presetID="26" presetClass="entr" presetSubtype="0" fill="hold"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wipe(down)">
                                      <p:cBhvr>
                                        <p:cTn id="45" dur="580">
                                          <p:stCondLst>
                                            <p:cond delay="0"/>
                                          </p:stCondLst>
                                        </p:cTn>
                                        <p:tgtEl>
                                          <p:spTgt spid="6"/>
                                        </p:tgtEl>
                                      </p:cBhvr>
                                    </p:animEffect>
                                    <p:anim calcmode="lin" valueType="num">
                                      <p:cBhvr>
                                        <p:cTn id="46"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47"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48"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49"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50"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51" dur="26">
                                          <p:stCondLst>
                                            <p:cond delay="650"/>
                                          </p:stCondLst>
                                        </p:cTn>
                                        <p:tgtEl>
                                          <p:spTgt spid="6"/>
                                        </p:tgtEl>
                                      </p:cBhvr>
                                      <p:to x="100000" y="60000"/>
                                    </p:animScale>
                                    <p:animScale>
                                      <p:cBhvr>
                                        <p:cTn id="52" dur="166" decel="50000">
                                          <p:stCondLst>
                                            <p:cond delay="676"/>
                                          </p:stCondLst>
                                        </p:cTn>
                                        <p:tgtEl>
                                          <p:spTgt spid="6"/>
                                        </p:tgtEl>
                                      </p:cBhvr>
                                      <p:to x="100000" y="100000"/>
                                    </p:animScale>
                                    <p:animScale>
                                      <p:cBhvr>
                                        <p:cTn id="53" dur="26">
                                          <p:stCondLst>
                                            <p:cond delay="1312"/>
                                          </p:stCondLst>
                                        </p:cTn>
                                        <p:tgtEl>
                                          <p:spTgt spid="6"/>
                                        </p:tgtEl>
                                      </p:cBhvr>
                                      <p:to x="100000" y="80000"/>
                                    </p:animScale>
                                    <p:animScale>
                                      <p:cBhvr>
                                        <p:cTn id="54" dur="166" decel="50000">
                                          <p:stCondLst>
                                            <p:cond delay="1338"/>
                                          </p:stCondLst>
                                        </p:cTn>
                                        <p:tgtEl>
                                          <p:spTgt spid="6"/>
                                        </p:tgtEl>
                                      </p:cBhvr>
                                      <p:to x="100000" y="100000"/>
                                    </p:animScale>
                                    <p:animScale>
                                      <p:cBhvr>
                                        <p:cTn id="55" dur="26">
                                          <p:stCondLst>
                                            <p:cond delay="1642"/>
                                          </p:stCondLst>
                                        </p:cTn>
                                        <p:tgtEl>
                                          <p:spTgt spid="6"/>
                                        </p:tgtEl>
                                      </p:cBhvr>
                                      <p:to x="100000" y="90000"/>
                                    </p:animScale>
                                    <p:animScale>
                                      <p:cBhvr>
                                        <p:cTn id="56" dur="166" decel="50000">
                                          <p:stCondLst>
                                            <p:cond delay="1668"/>
                                          </p:stCondLst>
                                        </p:cTn>
                                        <p:tgtEl>
                                          <p:spTgt spid="6"/>
                                        </p:tgtEl>
                                      </p:cBhvr>
                                      <p:to x="100000" y="100000"/>
                                    </p:animScale>
                                    <p:animScale>
                                      <p:cBhvr>
                                        <p:cTn id="57" dur="26">
                                          <p:stCondLst>
                                            <p:cond delay="1808"/>
                                          </p:stCondLst>
                                        </p:cTn>
                                        <p:tgtEl>
                                          <p:spTgt spid="6"/>
                                        </p:tgtEl>
                                      </p:cBhvr>
                                      <p:to x="100000" y="95000"/>
                                    </p:animScale>
                                    <p:animScale>
                                      <p:cBhvr>
                                        <p:cTn id="58" dur="166" decel="50000">
                                          <p:stCondLst>
                                            <p:cond delay="1834"/>
                                          </p:stCondLst>
                                        </p:cTn>
                                        <p:tgtEl>
                                          <p:spTgt spid="6"/>
                                        </p:tgtEl>
                                      </p:cBhvr>
                                      <p:to x="100000" y="100000"/>
                                    </p:animScale>
                                  </p:childTnLst>
                                </p:cTn>
                              </p:par>
                            </p:childTnLst>
                          </p:cTn>
                        </p:par>
                        <p:par>
                          <p:cTn id="59" fill="hold">
                            <p:stCondLst>
                              <p:cond delay="6500"/>
                            </p:stCondLst>
                            <p:childTnLst>
                              <p:par>
                                <p:cTn id="60" presetID="21" presetClass="entr" presetSubtype="1" fill="hold" nodeType="afterEffect">
                                  <p:stCondLst>
                                    <p:cond delay="0"/>
                                  </p:stCondLst>
                                  <p:childTnLst>
                                    <p:set>
                                      <p:cBhvr>
                                        <p:cTn id="61" dur="1" fill="hold">
                                          <p:stCondLst>
                                            <p:cond delay="0"/>
                                          </p:stCondLst>
                                        </p:cTn>
                                        <p:tgtEl>
                                          <p:spTgt spid="3"/>
                                        </p:tgtEl>
                                        <p:attrNameLst>
                                          <p:attrName>style.visibility</p:attrName>
                                        </p:attrNameLst>
                                      </p:cBhvr>
                                      <p:to>
                                        <p:strVal val="visible"/>
                                      </p:to>
                                    </p:set>
                                    <p:animEffect transition="in" filter="wheel(1)">
                                      <p:cBhvr>
                                        <p:cTn id="6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63" fill="hold" display="0">
                  <p:stCondLst>
                    <p:cond delay="indefinite"/>
                  </p:stCondLst>
                  <p:endCondLst>
                    <p:cond evt="onStopAudio" delay="0">
                      <p:tgtEl>
                        <p:sldTgt/>
                      </p:tgtEl>
                    </p:cond>
                  </p:endCondLst>
                </p:cTn>
                <p:tgtEl>
                  <p:spTgt spid="7"/>
                </p:tgtEl>
              </p:cMediaNode>
            </p:audio>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15816" y="260648"/>
            <a:ext cx="4894673" cy="369332"/>
          </a:xfrm>
          <a:prstGeom prst="rect">
            <a:avLst/>
          </a:prstGeom>
        </p:spPr>
        <p:txBody>
          <a:bodyPr wrap="none">
            <a:spAutoFit/>
          </a:bodyPr>
          <a:lstStyle/>
          <a:p>
            <a:r>
              <a:rPr lang="fr-FR" b="1" dirty="0">
                <a:solidFill>
                  <a:srgbClr val="0070C0"/>
                </a:solidFill>
              </a:rPr>
              <a:t>A LA REDÉCOUVERTE DU FRUIT À PAIN</a:t>
            </a:r>
            <a:endParaRPr lang="fr-FR" dirty="0">
              <a:solidFill>
                <a:srgbClr val="0070C0"/>
              </a:solidFill>
            </a:endParaRPr>
          </a:p>
        </p:txBody>
      </p:sp>
      <p:sp>
        <p:nvSpPr>
          <p:cNvPr id="3" name="Rectangle 2"/>
          <p:cNvSpPr/>
          <p:nvPr/>
        </p:nvSpPr>
        <p:spPr>
          <a:xfrm>
            <a:off x="1043608" y="1268760"/>
            <a:ext cx="4572000" cy="1477328"/>
          </a:xfrm>
          <a:prstGeom prst="rect">
            <a:avLst/>
          </a:prstGeom>
          <a:solidFill>
            <a:srgbClr val="FFFFCC"/>
          </a:solidFill>
        </p:spPr>
        <p:style>
          <a:lnRef idx="2">
            <a:schemeClr val="accent2"/>
          </a:lnRef>
          <a:fillRef idx="1">
            <a:schemeClr val="lt1"/>
          </a:fillRef>
          <a:effectRef idx="0">
            <a:schemeClr val="accent2"/>
          </a:effectRef>
          <a:fontRef idx="minor">
            <a:schemeClr val="dk1"/>
          </a:fontRef>
        </p:style>
        <p:txBody>
          <a:bodyPr>
            <a:spAutoFit/>
          </a:bodyPr>
          <a:lstStyle/>
          <a:p>
            <a:r>
              <a:rPr lang="fr-FR" b="1" dirty="0"/>
              <a:t>Carte d’identité </a:t>
            </a:r>
            <a:endParaRPr lang="fr-FR" dirty="0"/>
          </a:p>
          <a:p>
            <a:r>
              <a:rPr lang="fr-FR" dirty="0"/>
              <a:t>intervenant : association  GFG </a:t>
            </a:r>
            <a:r>
              <a:rPr lang="fr-FR" dirty="0" err="1"/>
              <a:t>Farin</a:t>
            </a:r>
            <a:r>
              <a:rPr lang="fr-FR" dirty="0"/>
              <a:t> a </a:t>
            </a:r>
            <a:r>
              <a:rPr lang="fr-FR" dirty="0" err="1"/>
              <a:t>fouyapen</a:t>
            </a:r>
            <a:r>
              <a:rPr lang="fr-FR" dirty="0"/>
              <a:t> </a:t>
            </a:r>
          </a:p>
          <a:p>
            <a:r>
              <a:rPr lang="fr-FR" dirty="0"/>
              <a:t>genre : </a:t>
            </a:r>
          </a:p>
          <a:p>
            <a:r>
              <a:rPr lang="fr-FR" dirty="0"/>
              <a:t>Lieu : BCD de l’école maternelle Victor Schœlcher Sainte-Marguerite  - Le Moule</a:t>
            </a:r>
          </a:p>
        </p:txBody>
      </p:sp>
      <p:pic>
        <p:nvPicPr>
          <p:cNvPr id="4" name="Image 3" descr="C:\Users\ADJ_C7\Documents\03_dsden\16_myriam\logo_culture_scientifique.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87624" y="216088"/>
            <a:ext cx="910585" cy="908655"/>
          </a:xfrm>
          <a:prstGeom prst="rect">
            <a:avLst/>
          </a:prstGeom>
          <a:noFill/>
          <a:ln>
            <a:noFill/>
          </a:ln>
        </p:spPr>
      </p:pic>
      <p:sp>
        <p:nvSpPr>
          <p:cNvPr id="5" name="Rectangle 4"/>
          <p:cNvSpPr/>
          <p:nvPr/>
        </p:nvSpPr>
        <p:spPr>
          <a:xfrm>
            <a:off x="1475656" y="3212852"/>
            <a:ext cx="6192688" cy="2462213"/>
          </a:xfrm>
          <a:prstGeom prst="rect">
            <a:avLst/>
          </a:prstGeom>
          <a:solidFill>
            <a:srgbClr val="FFFFCC"/>
          </a:solidFill>
        </p:spPr>
        <p:style>
          <a:lnRef idx="2">
            <a:schemeClr val="accent2"/>
          </a:lnRef>
          <a:fillRef idx="1">
            <a:schemeClr val="lt1"/>
          </a:fillRef>
          <a:effectRef idx="0">
            <a:schemeClr val="accent2"/>
          </a:effectRef>
          <a:fontRef idx="minor">
            <a:schemeClr val="dk1"/>
          </a:fontRef>
        </p:style>
        <p:txBody>
          <a:bodyPr wrap="square">
            <a:spAutoFit/>
          </a:bodyPr>
          <a:lstStyle/>
          <a:p>
            <a:r>
              <a:rPr lang="fr-FR" sz="1400" b="1" dirty="0"/>
              <a:t>Le 2 avril 2019</a:t>
            </a:r>
            <a:r>
              <a:rPr lang="fr-FR" sz="1400" dirty="0"/>
              <a:t>, nous avons reçu la visite de membres de l’association GFG. Nous avons parlé du fruit à pain. Nous avons découvert qu’il était possible de remplacer la farine de blé par la farine du fruit-à-pain. </a:t>
            </a:r>
          </a:p>
          <a:p>
            <a:r>
              <a:rPr lang="fr-FR" sz="1400" dirty="0"/>
              <a:t>Il nous ont expliqué comment  fabriquer de la farine. Nous avons pu voir les différentes étapes  :</a:t>
            </a:r>
          </a:p>
          <a:p>
            <a:r>
              <a:rPr lang="fr-FR" sz="1400" dirty="0"/>
              <a:t>Le fruit est épluché, puis il faut le mettre à sécher au soleil, puis il est râpé, ensuite on utilise un robot pour avoir de la farine.</a:t>
            </a:r>
          </a:p>
          <a:p>
            <a:r>
              <a:rPr lang="fr-FR" sz="1400" dirty="0"/>
              <a:t>Nous avons appris que nous pouvions réaliser beaucoup de plats à partir de cette farine. </a:t>
            </a:r>
          </a:p>
          <a:p>
            <a:r>
              <a:rPr lang="fr-FR" sz="1400" dirty="0"/>
              <a:t>Enfin, nous avons dégusté des délicieuses gourma : accras, </a:t>
            </a:r>
            <a:r>
              <a:rPr lang="fr-FR" sz="1400" dirty="0" err="1"/>
              <a:t>chodo</a:t>
            </a:r>
            <a:r>
              <a:rPr lang="fr-FR" sz="1400" dirty="0"/>
              <a:t>, gâteaux divers … </a:t>
            </a:r>
          </a:p>
          <a:p>
            <a:endParaRPr lang="fr-FR" sz="1400" dirty="0"/>
          </a:p>
        </p:txBody>
      </p:sp>
      <p:pic>
        <p:nvPicPr>
          <p:cNvPr id="6" name="Imag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56176" y="927954"/>
            <a:ext cx="2466975" cy="1847850"/>
          </a:xfrm>
          <a:prstGeom prst="rect">
            <a:avLst/>
          </a:prstGeom>
        </p:spPr>
      </p:pic>
      <p:pic>
        <p:nvPicPr>
          <p:cNvPr id="7" name="Audio 6">
            <a:hlinkClick r:id="" action="ppaction://media"/>
            <a:extLst>
              <a:ext uri="{FF2B5EF4-FFF2-40B4-BE49-F238E27FC236}">
                <a16:creationId xmlns:a16="http://schemas.microsoft.com/office/drawing/2014/main" id="{0C3720A1-C206-4630-BEF5-E980F4CD3CC4}"/>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3227239024"/>
      </p:ext>
    </p:extLst>
  </p:cSld>
  <p:clrMapOvr>
    <a:masterClrMapping/>
  </p:clrMapOvr>
  <p:transition advClick="0" advTm="9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par>
                          <p:cTn id="8" fill="hold">
                            <p:stCondLst>
                              <p:cond delay="2000"/>
                            </p:stCondLst>
                            <p:childTnLst>
                              <p:par>
                                <p:cTn id="9" presetID="16" presetClass="entr" presetSubtype="21"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childTnLst>
                          </p:cTn>
                        </p:par>
                        <p:par>
                          <p:cTn id="12" fill="hold">
                            <p:stCondLst>
                              <p:cond delay="2500"/>
                            </p:stCondLst>
                            <p:childTnLst>
                              <p:par>
                                <p:cTn id="13" presetID="10" presetClass="entr" presetSubtype="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5">
                                            <p:bg/>
                                          </p:spTgt>
                                        </p:tgtEl>
                                        <p:attrNameLst>
                                          <p:attrName>style.visibility</p:attrName>
                                        </p:attrNameLst>
                                      </p:cBhvr>
                                      <p:to>
                                        <p:strVal val="visible"/>
                                      </p:to>
                                    </p:set>
                                    <p:animEffect transition="in" filter="fade">
                                      <p:cBhvr>
                                        <p:cTn id="19" dur="500"/>
                                        <p:tgtEl>
                                          <p:spTgt spid="5">
                                            <p:bg/>
                                          </p:spTgt>
                                        </p:tgtEl>
                                      </p:cBhvr>
                                    </p:animEffect>
                                  </p:childTnLst>
                                </p:cTn>
                              </p:par>
                            </p:childTnLst>
                          </p:cTn>
                        </p:par>
                        <p:par>
                          <p:cTn id="20" fill="hold">
                            <p:stCondLst>
                              <p:cond delay="3500"/>
                            </p:stCondLst>
                            <p:childTnLst>
                              <p:par>
                                <p:cTn id="21" presetID="10" presetClass="entr" presetSubtype="0" fill="hold" grpId="0" nodeType="after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animEffect transition="in" filter="fade">
                                      <p:cBhvr>
                                        <p:cTn id="23" dur="500"/>
                                        <p:tgtEl>
                                          <p:spTgt spid="5">
                                            <p:txEl>
                                              <p:pRg st="0" end="0"/>
                                            </p:txEl>
                                          </p:spTgt>
                                        </p:tgtEl>
                                      </p:cBhvr>
                                    </p:animEffect>
                                  </p:childTnLst>
                                </p:cTn>
                              </p:par>
                            </p:childTnLst>
                          </p:cTn>
                        </p:par>
                        <p:par>
                          <p:cTn id="24" fill="hold">
                            <p:stCondLst>
                              <p:cond delay="4000"/>
                            </p:stCondLst>
                            <p:childTnLst>
                              <p:par>
                                <p:cTn id="25" presetID="10" presetClass="entr" presetSubtype="0" fill="hold" grpId="0" nodeType="afterEffect">
                                  <p:stCondLst>
                                    <p:cond delay="0"/>
                                  </p:stCondLst>
                                  <p:childTnLst>
                                    <p:set>
                                      <p:cBhvr>
                                        <p:cTn id="26" dur="1" fill="hold">
                                          <p:stCondLst>
                                            <p:cond delay="0"/>
                                          </p:stCondLst>
                                        </p:cTn>
                                        <p:tgtEl>
                                          <p:spTgt spid="5">
                                            <p:txEl>
                                              <p:pRg st="1" end="1"/>
                                            </p:txEl>
                                          </p:spTgt>
                                        </p:tgtEl>
                                        <p:attrNameLst>
                                          <p:attrName>style.visibility</p:attrName>
                                        </p:attrNameLst>
                                      </p:cBhvr>
                                      <p:to>
                                        <p:strVal val="visible"/>
                                      </p:to>
                                    </p:set>
                                    <p:animEffect transition="in" filter="fade">
                                      <p:cBhvr>
                                        <p:cTn id="27" dur="500"/>
                                        <p:tgtEl>
                                          <p:spTgt spid="5">
                                            <p:txEl>
                                              <p:pRg st="1" end="1"/>
                                            </p:txEl>
                                          </p:spTgt>
                                        </p:tgtEl>
                                      </p:cBhvr>
                                    </p:animEffect>
                                  </p:childTnLst>
                                </p:cTn>
                              </p:par>
                            </p:childTnLst>
                          </p:cTn>
                        </p:par>
                        <p:par>
                          <p:cTn id="28" fill="hold">
                            <p:stCondLst>
                              <p:cond delay="4500"/>
                            </p:stCondLst>
                            <p:childTnLst>
                              <p:par>
                                <p:cTn id="29" presetID="10" presetClass="entr" presetSubtype="0" fill="hold" grpId="0" nodeType="afterEffect">
                                  <p:stCondLst>
                                    <p:cond delay="0"/>
                                  </p:stCondLst>
                                  <p:childTnLst>
                                    <p:set>
                                      <p:cBhvr>
                                        <p:cTn id="30" dur="1" fill="hold">
                                          <p:stCondLst>
                                            <p:cond delay="0"/>
                                          </p:stCondLst>
                                        </p:cTn>
                                        <p:tgtEl>
                                          <p:spTgt spid="5">
                                            <p:txEl>
                                              <p:pRg st="2" end="2"/>
                                            </p:txEl>
                                          </p:spTgt>
                                        </p:tgtEl>
                                        <p:attrNameLst>
                                          <p:attrName>style.visibility</p:attrName>
                                        </p:attrNameLst>
                                      </p:cBhvr>
                                      <p:to>
                                        <p:strVal val="visible"/>
                                      </p:to>
                                    </p:set>
                                    <p:animEffect transition="in" filter="fade">
                                      <p:cBhvr>
                                        <p:cTn id="31" dur="500"/>
                                        <p:tgtEl>
                                          <p:spTgt spid="5">
                                            <p:txEl>
                                              <p:pRg st="2" end="2"/>
                                            </p:txEl>
                                          </p:spTgt>
                                        </p:tgtEl>
                                      </p:cBhvr>
                                    </p:animEffect>
                                  </p:childTnLst>
                                </p:cTn>
                              </p:par>
                            </p:childTnLst>
                          </p:cTn>
                        </p:par>
                        <p:par>
                          <p:cTn id="32" fill="hold">
                            <p:stCondLst>
                              <p:cond delay="5000"/>
                            </p:stCondLst>
                            <p:childTnLst>
                              <p:par>
                                <p:cTn id="33" presetID="10" presetClass="entr" presetSubtype="0" fill="hold" grpId="0" nodeType="afterEffect">
                                  <p:stCondLst>
                                    <p:cond delay="0"/>
                                  </p:stCondLst>
                                  <p:childTnLst>
                                    <p:set>
                                      <p:cBhvr>
                                        <p:cTn id="34" dur="1" fill="hold">
                                          <p:stCondLst>
                                            <p:cond delay="0"/>
                                          </p:stCondLst>
                                        </p:cTn>
                                        <p:tgtEl>
                                          <p:spTgt spid="5">
                                            <p:txEl>
                                              <p:pRg st="3" end="3"/>
                                            </p:txEl>
                                          </p:spTgt>
                                        </p:tgtEl>
                                        <p:attrNameLst>
                                          <p:attrName>style.visibility</p:attrName>
                                        </p:attrNameLst>
                                      </p:cBhvr>
                                      <p:to>
                                        <p:strVal val="visible"/>
                                      </p:to>
                                    </p:set>
                                    <p:animEffect transition="in" filter="fade">
                                      <p:cBhvr>
                                        <p:cTn id="35" dur="500"/>
                                        <p:tgtEl>
                                          <p:spTgt spid="5">
                                            <p:txEl>
                                              <p:pRg st="3" end="3"/>
                                            </p:txEl>
                                          </p:spTgt>
                                        </p:tgtEl>
                                      </p:cBhvr>
                                    </p:animEffect>
                                  </p:childTnLst>
                                </p:cTn>
                              </p:par>
                            </p:childTnLst>
                          </p:cTn>
                        </p:par>
                        <p:par>
                          <p:cTn id="36" fill="hold">
                            <p:stCondLst>
                              <p:cond delay="5500"/>
                            </p:stCondLst>
                            <p:childTnLst>
                              <p:par>
                                <p:cTn id="37" presetID="10" presetClass="entr" presetSubtype="0" fill="hold" grpId="0" nodeType="afterEffect">
                                  <p:stCondLst>
                                    <p:cond delay="0"/>
                                  </p:stCondLst>
                                  <p:childTnLst>
                                    <p:set>
                                      <p:cBhvr>
                                        <p:cTn id="38" dur="1" fill="hold">
                                          <p:stCondLst>
                                            <p:cond delay="0"/>
                                          </p:stCondLst>
                                        </p:cTn>
                                        <p:tgtEl>
                                          <p:spTgt spid="5">
                                            <p:txEl>
                                              <p:pRg st="4" end="4"/>
                                            </p:txEl>
                                          </p:spTgt>
                                        </p:tgtEl>
                                        <p:attrNameLst>
                                          <p:attrName>style.visibility</p:attrName>
                                        </p:attrNameLst>
                                      </p:cBhvr>
                                      <p:to>
                                        <p:strVal val="visible"/>
                                      </p:to>
                                    </p:set>
                                    <p:animEffect transition="in" filter="fade">
                                      <p:cBhvr>
                                        <p:cTn id="39" dur="500"/>
                                        <p:tgtEl>
                                          <p:spTgt spid="5">
                                            <p:txEl>
                                              <p:pRg st="4" end="4"/>
                                            </p:txEl>
                                          </p:spTgt>
                                        </p:tgtEl>
                                      </p:cBhvr>
                                    </p:animEffect>
                                  </p:childTnLst>
                                </p:cTn>
                              </p:par>
                            </p:childTnLst>
                          </p:cTn>
                        </p:par>
                        <p:par>
                          <p:cTn id="40" fill="hold">
                            <p:stCondLst>
                              <p:cond delay="6000"/>
                            </p:stCondLst>
                            <p:childTnLst>
                              <p:par>
                                <p:cTn id="41" presetID="31" presetClass="entr" presetSubtype="0" fill="hold" nodeType="after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p:cTn id="43" dur="1000" fill="hold"/>
                                        <p:tgtEl>
                                          <p:spTgt spid="6"/>
                                        </p:tgtEl>
                                        <p:attrNameLst>
                                          <p:attrName>ppt_w</p:attrName>
                                        </p:attrNameLst>
                                      </p:cBhvr>
                                      <p:tavLst>
                                        <p:tav tm="0">
                                          <p:val>
                                            <p:fltVal val="0"/>
                                          </p:val>
                                        </p:tav>
                                        <p:tav tm="100000">
                                          <p:val>
                                            <p:strVal val="#ppt_w"/>
                                          </p:val>
                                        </p:tav>
                                      </p:tavLst>
                                    </p:anim>
                                    <p:anim calcmode="lin" valueType="num">
                                      <p:cBhvr>
                                        <p:cTn id="44" dur="1000" fill="hold"/>
                                        <p:tgtEl>
                                          <p:spTgt spid="6"/>
                                        </p:tgtEl>
                                        <p:attrNameLst>
                                          <p:attrName>ppt_h</p:attrName>
                                        </p:attrNameLst>
                                      </p:cBhvr>
                                      <p:tavLst>
                                        <p:tav tm="0">
                                          <p:val>
                                            <p:fltVal val="0"/>
                                          </p:val>
                                        </p:tav>
                                        <p:tav tm="100000">
                                          <p:val>
                                            <p:strVal val="#ppt_h"/>
                                          </p:val>
                                        </p:tav>
                                      </p:tavLst>
                                    </p:anim>
                                    <p:anim calcmode="lin" valueType="num">
                                      <p:cBhvr>
                                        <p:cTn id="45" dur="1000" fill="hold"/>
                                        <p:tgtEl>
                                          <p:spTgt spid="6"/>
                                        </p:tgtEl>
                                        <p:attrNameLst>
                                          <p:attrName>style.rotation</p:attrName>
                                        </p:attrNameLst>
                                      </p:cBhvr>
                                      <p:tavLst>
                                        <p:tav tm="0">
                                          <p:val>
                                            <p:fltVal val="90"/>
                                          </p:val>
                                        </p:tav>
                                        <p:tav tm="100000">
                                          <p:val>
                                            <p:fltVal val="0"/>
                                          </p:val>
                                        </p:tav>
                                      </p:tavLst>
                                    </p:anim>
                                    <p:animEffect transition="in" filter="fade">
                                      <p:cBhvr>
                                        <p:cTn id="46"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7" fill="hold" display="0">
                  <p:stCondLst>
                    <p:cond delay="indefinite"/>
                  </p:stCondLst>
                  <p:endCondLst>
                    <p:cond evt="onStopAudio" delay="0">
                      <p:tgtEl>
                        <p:sldTgt/>
                      </p:tgtEl>
                    </p:cond>
                  </p:endCondLst>
                </p:cTn>
                <p:tgtEl>
                  <p:spTgt spid="7"/>
                </p:tgtEl>
              </p:cMediaNode>
            </p:audio>
          </p:childTnLst>
        </p:cTn>
      </p:par>
    </p:tnLst>
    <p:bldLst>
      <p:bldP spid="2" grpId="0"/>
      <p:bldP spid="3" grpId="0" animBg="1"/>
      <p:bldP spid="5" grpId="0" build="p" animBg="1"/>
    </p:bldLst>
  </p:timing>
  <p:extLst mod="1">
    <p:ext uri="{3A86A75C-4F4B-4683-9AE1-C65F6400EC91}">
      <p14:laserTraceLst xmlns:p14="http://schemas.microsoft.com/office/powerpoint/2010/main">
        <p14:tracePtLst>
          <p14:tracePt t="28720" x="0" y="0"/>
        </p14:tracePtLst>
      </p14:laserTraceLst>
    </p:ext>
  </p:extLs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83768" y="260648"/>
            <a:ext cx="5238328" cy="369332"/>
          </a:xfrm>
          <a:prstGeom prst="rect">
            <a:avLst/>
          </a:prstGeom>
        </p:spPr>
        <p:txBody>
          <a:bodyPr wrap="square">
            <a:spAutoFit/>
          </a:bodyPr>
          <a:lstStyle/>
          <a:p>
            <a:r>
              <a:rPr lang="fr-FR" b="1" dirty="0">
                <a:solidFill>
                  <a:srgbClr val="0070C0"/>
                </a:solidFill>
              </a:rPr>
              <a:t>A LA REDÉCOUVERTE DU FRUIT À PAIN</a:t>
            </a:r>
            <a:endParaRPr lang="fr-FR" dirty="0">
              <a:solidFill>
                <a:srgbClr val="0070C0"/>
              </a:solidFill>
            </a:endParaRPr>
          </a:p>
        </p:txBody>
      </p:sp>
      <p:pic>
        <p:nvPicPr>
          <p:cNvPr id="3" name="Imag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35896" y="2492896"/>
            <a:ext cx="2659244" cy="1991866"/>
          </a:xfrm>
          <a:prstGeom prst="rect">
            <a:avLst/>
          </a:prstGeom>
        </p:spPr>
      </p:pic>
      <p:pic>
        <p:nvPicPr>
          <p:cNvPr id="8196" name="Picture 4"/>
          <p:cNvPicPr>
            <a:picLocks noChangeAspect="1" noChangeArrowheads="1"/>
          </p:cNvPicPr>
          <p:nvPr/>
        </p:nvPicPr>
        <p:blipFill rotWithShape="1">
          <a:blip r:embed="rId6" cstate="print">
            <a:duotone>
              <a:prstClr val="black"/>
              <a:schemeClr val="accent2">
                <a:tint val="45000"/>
                <a:satMod val="400000"/>
              </a:schemeClr>
            </a:duotone>
            <a:lum bright="-20000" contrast="40000"/>
            <a:extLst>
              <a:ext uri="{28A0092B-C50C-407E-A947-70E740481C1C}">
                <a14:useLocalDpi xmlns:a14="http://schemas.microsoft.com/office/drawing/2010/main" val="0"/>
              </a:ext>
            </a:extLst>
          </a:blip>
          <a:srcRect l="2638" t="4835" r="4909" b="7062"/>
          <a:stretch/>
        </p:blipFill>
        <p:spPr bwMode="auto">
          <a:xfrm>
            <a:off x="899592" y="836712"/>
            <a:ext cx="2868743" cy="2448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7" name="Picture 5"/>
          <p:cNvPicPr>
            <a:picLocks noChangeAspect="1" noChangeArrowheads="1"/>
          </p:cNvPicPr>
          <p:nvPr/>
        </p:nvPicPr>
        <p:blipFill>
          <a:blip r:embed="rId7">
            <a:duotone>
              <a:prstClr val="black"/>
              <a:schemeClr val="accent2">
                <a:tint val="45000"/>
                <a:satMod val="400000"/>
              </a:schemeClr>
            </a:duotone>
            <a:lum bright="-20000" contrast="40000"/>
            <a:extLst>
              <a:ext uri="{28A0092B-C50C-407E-A947-70E740481C1C}">
                <a14:useLocalDpi xmlns:a14="http://schemas.microsoft.com/office/drawing/2010/main" val="0"/>
              </a:ext>
            </a:extLst>
          </a:blip>
          <a:srcRect/>
          <a:stretch>
            <a:fillRect/>
          </a:stretch>
        </p:blipFill>
        <p:spPr bwMode="auto">
          <a:xfrm>
            <a:off x="5724623" y="789601"/>
            <a:ext cx="3106801" cy="2276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8" name="Picture 6"/>
          <p:cNvPicPr>
            <a:picLocks noChangeAspect="1" noChangeArrowheads="1"/>
          </p:cNvPicPr>
          <p:nvPr/>
        </p:nvPicPr>
        <p:blipFill rotWithShape="1">
          <a:blip r:embed="rId8" cstate="print">
            <a:duotone>
              <a:prstClr val="black"/>
              <a:schemeClr val="accent2">
                <a:tint val="45000"/>
                <a:satMod val="400000"/>
              </a:schemeClr>
            </a:duotone>
            <a:lum bright="-20000" contrast="40000"/>
            <a:extLst>
              <a:ext uri="{28A0092B-C50C-407E-A947-70E740481C1C}">
                <a14:useLocalDpi xmlns:a14="http://schemas.microsoft.com/office/drawing/2010/main" val="0"/>
              </a:ext>
            </a:extLst>
          </a:blip>
          <a:srcRect t="3764" b="4605"/>
          <a:stretch/>
        </p:blipFill>
        <p:spPr bwMode="auto">
          <a:xfrm>
            <a:off x="899593" y="4138070"/>
            <a:ext cx="3240360" cy="2171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00" name="Picture 8"/>
          <p:cNvPicPr>
            <a:picLocks noChangeAspect="1" noChangeArrowheads="1"/>
          </p:cNvPicPr>
          <p:nvPr/>
        </p:nvPicPr>
        <p:blipFill>
          <a:blip r:embed="rId9" cstate="print">
            <a:duotone>
              <a:prstClr val="black"/>
              <a:schemeClr val="accent2">
                <a:tint val="45000"/>
                <a:satMod val="400000"/>
              </a:schemeClr>
            </a:duotone>
            <a:lum bright="-20000" contrast="40000"/>
            <a:extLst>
              <a:ext uri="{28A0092B-C50C-407E-A947-70E740481C1C}">
                <a14:useLocalDpi xmlns:a14="http://schemas.microsoft.com/office/drawing/2010/main" val="0"/>
              </a:ext>
            </a:extLst>
          </a:blip>
          <a:srcRect/>
          <a:stretch>
            <a:fillRect/>
          </a:stretch>
        </p:blipFill>
        <p:spPr bwMode="auto">
          <a:xfrm>
            <a:off x="5984582" y="3631722"/>
            <a:ext cx="2619866" cy="2930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Audio 3">
            <a:hlinkClick r:id="" action="ppaction://media"/>
            <a:extLst>
              <a:ext uri="{FF2B5EF4-FFF2-40B4-BE49-F238E27FC236}">
                <a16:creationId xmlns:a16="http://schemas.microsoft.com/office/drawing/2014/main" id="{3E522298-A0DA-4AB7-A409-8EEE6390FB40}"/>
              </a:ext>
            </a:extLst>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3438847721"/>
      </p:ext>
    </p:extLst>
  </p:cSld>
  <p:clrMapOvr>
    <a:masterClrMapping/>
  </p:clrMapOvr>
  <p:transition advClick="0" advTm="9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26"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80">
                                          <p:stCondLst>
                                            <p:cond delay="0"/>
                                          </p:stCondLst>
                                        </p:cTn>
                                        <p:tgtEl>
                                          <p:spTgt spid="3"/>
                                        </p:tgtEl>
                                      </p:cBhvr>
                                    </p:animEffect>
                                    <p:anim calcmode="lin" valueType="num">
                                      <p:cBhvr>
                                        <p:cTn id="12"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7" dur="26">
                                          <p:stCondLst>
                                            <p:cond delay="650"/>
                                          </p:stCondLst>
                                        </p:cTn>
                                        <p:tgtEl>
                                          <p:spTgt spid="3"/>
                                        </p:tgtEl>
                                      </p:cBhvr>
                                      <p:to x="100000" y="60000"/>
                                    </p:animScale>
                                    <p:animScale>
                                      <p:cBhvr>
                                        <p:cTn id="18" dur="166" decel="50000">
                                          <p:stCondLst>
                                            <p:cond delay="676"/>
                                          </p:stCondLst>
                                        </p:cTn>
                                        <p:tgtEl>
                                          <p:spTgt spid="3"/>
                                        </p:tgtEl>
                                      </p:cBhvr>
                                      <p:to x="100000" y="100000"/>
                                    </p:animScale>
                                    <p:animScale>
                                      <p:cBhvr>
                                        <p:cTn id="19" dur="26">
                                          <p:stCondLst>
                                            <p:cond delay="1312"/>
                                          </p:stCondLst>
                                        </p:cTn>
                                        <p:tgtEl>
                                          <p:spTgt spid="3"/>
                                        </p:tgtEl>
                                      </p:cBhvr>
                                      <p:to x="100000" y="80000"/>
                                    </p:animScale>
                                    <p:animScale>
                                      <p:cBhvr>
                                        <p:cTn id="20" dur="166" decel="50000">
                                          <p:stCondLst>
                                            <p:cond delay="1338"/>
                                          </p:stCondLst>
                                        </p:cTn>
                                        <p:tgtEl>
                                          <p:spTgt spid="3"/>
                                        </p:tgtEl>
                                      </p:cBhvr>
                                      <p:to x="100000" y="100000"/>
                                    </p:animScale>
                                    <p:animScale>
                                      <p:cBhvr>
                                        <p:cTn id="21" dur="26">
                                          <p:stCondLst>
                                            <p:cond delay="1642"/>
                                          </p:stCondLst>
                                        </p:cTn>
                                        <p:tgtEl>
                                          <p:spTgt spid="3"/>
                                        </p:tgtEl>
                                      </p:cBhvr>
                                      <p:to x="100000" y="90000"/>
                                    </p:animScale>
                                    <p:animScale>
                                      <p:cBhvr>
                                        <p:cTn id="22" dur="166" decel="50000">
                                          <p:stCondLst>
                                            <p:cond delay="1668"/>
                                          </p:stCondLst>
                                        </p:cTn>
                                        <p:tgtEl>
                                          <p:spTgt spid="3"/>
                                        </p:tgtEl>
                                      </p:cBhvr>
                                      <p:to x="100000" y="100000"/>
                                    </p:animScale>
                                    <p:animScale>
                                      <p:cBhvr>
                                        <p:cTn id="23" dur="26">
                                          <p:stCondLst>
                                            <p:cond delay="1808"/>
                                          </p:stCondLst>
                                        </p:cTn>
                                        <p:tgtEl>
                                          <p:spTgt spid="3"/>
                                        </p:tgtEl>
                                      </p:cBhvr>
                                      <p:to x="100000" y="95000"/>
                                    </p:animScale>
                                    <p:animScale>
                                      <p:cBhvr>
                                        <p:cTn id="24" dur="166" decel="50000">
                                          <p:stCondLst>
                                            <p:cond delay="1834"/>
                                          </p:stCondLst>
                                        </p:cTn>
                                        <p:tgtEl>
                                          <p:spTgt spid="3"/>
                                        </p:tgtEl>
                                      </p:cBhvr>
                                      <p:to x="100000" y="100000"/>
                                    </p:animScale>
                                  </p:childTnLst>
                                </p:cTn>
                              </p:par>
                            </p:childTnLst>
                          </p:cTn>
                        </p:par>
                        <p:par>
                          <p:cTn id="25" fill="hold">
                            <p:stCondLst>
                              <p:cond delay="2500"/>
                            </p:stCondLst>
                            <p:childTnLst>
                              <p:par>
                                <p:cTn id="26" presetID="21" presetClass="entr" presetSubtype="1" fill="hold" nodeType="afterEffect">
                                  <p:stCondLst>
                                    <p:cond delay="0"/>
                                  </p:stCondLst>
                                  <p:childTnLst>
                                    <p:set>
                                      <p:cBhvr>
                                        <p:cTn id="27" dur="1" fill="hold">
                                          <p:stCondLst>
                                            <p:cond delay="0"/>
                                          </p:stCondLst>
                                        </p:cTn>
                                        <p:tgtEl>
                                          <p:spTgt spid="8196"/>
                                        </p:tgtEl>
                                        <p:attrNameLst>
                                          <p:attrName>style.visibility</p:attrName>
                                        </p:attrNameLst>
                                      </p:cBhvr>
                                      <p:to>
                                        <p:strVal val="visible"/>
                                      </p:to>
                                    </p:set>
                                    <p:animEffect transition="in" filter="wheel(1)">
                                      <p:cBhvr>
                                        <p:cTn id="28" dur="2000"/>
                                        <p:tgtEl>
                                          <p:spTgt spid="8196"/>
                                        </p:tgtEl>
                                      </p:cBhvr>
                                    </p:animEffect>
                                  </p:childTnLst>
                                </p:cTn>
                              </p:par>
                            </p:childTnLst>
                          </p:cTn>
                        </p:par>
                        <p:par>
                          <p:cTn id="29" fill="hold">
                            <p:stCondLst>
                              <p:cond delay="4500"/>
                            </p:stCondLst>
                            <p:childTnLst>
                              <p:par>
                                <p:cTn id="30" presetID="21" presetClass="entr" presetSubtype="1" fill="hold" nodeType="afterEffect">
                                  <p:stCondLst>
                                    <p:cond delay="0"/>
                                  </p:stCondLst>
                                  <p:childTnLst>
                                    <p:set>
                                      <p:cBhvr>
                                        <p:cTn id="31" dur="1" fill="hold">
                                          <p:stCondLst>
                                            <p:cond delay="0"/>
                                          </p:stCondLst>
                                        </p:cTn>
                                        <p:tgtEl>
                                          <p:spTgt spid="8197"/>
                                        </p:tgtEl>
                                        <p:attrNameLst>
                                          <p:attrName>style.visibility</p:attrName>
                                        </p:attrNameLst>
                                      </p:cBhvr>
                                      <p:to>
                                        <p:strVal val="visible"/>
                                      </p:to>
                                    </p:set>
                                    <p:animEffect transition="in" filter="wheel(1)">
                                      <p:cBhvr>
                                        <p:cTn id="32" dur="2000"/>
                                        <p:tgtEl>
                                          <p:spTgt spid="8197"/>
                                        </p:tgtEl>
                                      </p:cBhvr>
                                    </p:animEffect>
                                  </p:childTnLst>
                                </p:cTn>
                              </p:par>
                            </p:childTnLst>
                          </p:cTn>
                        </p:par>
                        <p:par>
                          <p:cTn id="33" fill="hold">
                            <p:stCondLst>
                              <p:cond delay="6500"/>
                            </p:stCondLst>
                            <p:childTnLst>
                              <p:par>
                                <p:cTn id="34" presetID="21" presetClass="entr" presetSubtype="1" fill="hold" nodeType="afterEffect">
                                  <p:stCondLst>
                                    <p:cond delay="0"/>
                                  </p:stCondLst>
                                  <p:childTnLst>
                                    <p:set>
                                      <p:cBhvr>
                                        <p:cTn id="35" dur="1" fill="hold">
                                          <p:stCondLst>
                                            <p:cond delay="0"/>
                                          </p:stCondLst>
                                        </p:cTn>
                                        <p:tgtEl>
                                          <p:spTgt spid="8198"/>
                                        </p:tgtEl>
                                        <p:attrNameLst>
                                          <p:attrName>style.visibility</p:attrName>
                                        </p:attrNameLst>
                                      </p:cBhvr>
                                      <p:to>
                                        <p:strVal val="visible"/>
                                      </p:to>
                                    </p:set>
                                    <p:animEffect transition="in" filter="wheel(1)">
                                      <p:cBhvr>
                                        <p:cTn id="36" dur="2000"/>
                                        <p:tgtEl>
                                          <p:spTgt spid="8198"/>
                                        </p:tgtEl>
                                      </p:cBhvr>
                                    </p:animEffect>
                                  </p:childTnLst>
                                </p:cTn>
                              </p:par>
                            </p:childTnLst>
                          </p:cTn>
                        </p:par>
                        <p:par>
                          <p:cTn id="37" fill="hold">
                            <p:stCondLst>
                              <p:cond delay="8500"/>
                            </p:stCondLst>
                            <p:childTnLst>
                              <p:par>
                                <p:cTn id="38" presetID="21" presetClass="entr" presetSubtype="1" fill="hold" nodeType="afterEffect">
                                  <p:stCondLst>
                                    <p:cond delay="0"/>
                                  </p:stCondLst>
                                  <p:childTnLst>
                                    <p:set>
                                      <p:cBhvr>
                                        <p:cTn id="39" dur="1" fill="hold">
                                          <p:stCondLst>
                                            <p:cond delay="0"/>
                                          </p:stCondLst>
                                        </p:cTn>
                                        <p:tgtEl>
                                          <p:spTgt spid="8200"/>
                                        </p:tgtEl>
                                        <p:attrNameLst>
                                          <p:attrName>style.visibility</p:attrName>
                                        </p:attrNameLst>
                                      </p:cBhvr>
                                      <p:to>
                                        <p:strVal val="visible"/>
                                      </p:to>
                                    </p:set>
                                    <p:animEffect transition="in" filter="wheel(1)">
                                      <p:cBhvr>
                                        <p:cTn id="40" dur="2000"/>
                                        <p:tgtEl>
                                          <p:spTgt spid="8200"/>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1" fill="hold" display="0">
                  <p:stCondLst>
                    <p:cond delay="indefinite"/>
                  </p:stCondLst>
                  <p:endCondLst>
                    <p:cond evt="onStopAudio" delay="0">
                      <p:tgtEl>
                        <p:sldTgt/>
                      </p:tgtEl>
                    </p:cond>
                  </p:endCondLst>
                </p:cTn>
                <p:tgtEl>
                  <p:spTgt spid="4"/>
                </p:tgtEl>
              </p:cMediaNode>
            </p:audio>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1CA9D60-25A2-4C80-927C-C4E8E3D1D525}"/>
              </a:ext>
            </a:extLst>
          </p:cNvPr>
          <p:cNvSpPr/>
          <p:nvPr/>
        </p:nvSpPr>
        <p:spPr>
          <a:xfrm>
            <a:off x="2195736" y="260649"/>
            <a:ext cx="6768752" cy="615553"/>
          </a:xfrm>
          <a:prstGeom prst="rect">
            <a:avLst/>
          </a:prstGeom>
        </p:spPr>
        <p:txBody>
          <a:bodyPr wrap="square">
            <a:spAutoFit/>
          </a:bodyPr>
          <a:lstStyle/>
          <a:p>
            <a:r>
              <a:rPr lang="fr-FR" b="1" dirty="0">
                <a:solidFill>
                  <a:srgbClr val="0070C0"/>
                </a:solidFill>
              </a:rPr>
              <a:t>DÉCOUVERTE D’UN ALBUM  AUTOUR DU FRUIT À PAIN</a:t>
            </a:r>
          </a:p>
          <a:p>
            <a:pPr algn="ctr"/>
            <a:r>
              <a:rPr lang="fr-FR" sz="1600" b="1" dirty="0">
                <a:solidFill>
                  <a:srgbClr val="0070C0"/>
                </a:solidFill>
                <a:latin typeface="Lucida Calligraphy" panose="03010101010101010101" pitchFamily="66" charset="0"/>
              </a:rPr>
              <a:t>« </a:t>
            </a:r>
            <a:r>
              <a:rPr lang="fr-FR" sz="1600" b="1" dirty="0" err="1">
                <a:solidFill>
                  <a:srgbClr val="0070C0"/>
                </a:solidFill>
                <a:latin typeface="Lucida Calligraphy" panose="03010101010101010101" pitchFamily="66" charset="0"/>
              </a:rPr>
              <a:t>Toukari</a:t>
            </a:r>
            <a:r>
              <a:rPr lang="fr-FR" sz="1600" b="1" dirty="0">
                <a:solidFill>
                  <a:srgbClr val="0070C0"/>
                </a:solidFill>
                <a:latin typeface="Lucida Calligraphy" panose="03010101010101010101" pitchFamily="66" charset="0"/>
              </a:rPr>
              <a:t> é </a:t>
            </a:r>
            <a:r>
              <a:rPr lang="fr-FR" sz="1600" b="1" dirty="0" err="1">
                <a:solidFill>
                  <a:srgbClr val="0070C0"/>
                </a:solidFill>
                <a:latin typeface="Lucida Calligraphy" panose="03010101010101010101" pitchFamily="66" charset="0"/>
              </a:rPr>
              <a:t>Toujoukaboudé</a:t>
            </a:r>
            <a:endParaRPr lang="fr-FR" sz="1600" dirty="0">
              <a:solidFill>
                <a:srgbClr val="0070C0"/>
              </a:solidFill>
              <a:latin typeface="Lucida Calligraphy" panose="03010101010101010101" pitchFamily="66" charset="0"/>
            </a:endParaRPr>
          </a:p>
        </p:txBody>
      </p:sp>
      <p:pic>
        <p:nvPicPr>
          <p:cNvPr id="3" name="Image 2" descr="C:\Users\ADJ_C7\Documents\03_dsden\16_myriam\logo_arts_langage.jpg">
            <a:extLst>
              <a:ext uri="{FF2B5EF4-FFF2-40B4-BE49-F238E27FC236}">
                <a16:creationId xmlns:a16="http://schemas.microsoft.com/office/drawing/2014/main" id="{2757076E-382E-4A6E-B228-D4F701B11F7C}"/>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73597" y="116632"/>
            <a:ext cx="827782" cy="864096"/>
          </a:xfrm>
          <a:prstGeom prst="rect">
            <a:avLst/>
          </a:prstGeom>
          <a:noFill/>
          <a:ln>
            <a:noFill/>
          </a:ln>
        </p:spPr>
      </p:pic>
      <p:sp>
        <p:nvSpPr>
          <p:cNvPr id="4" name="Rectangle 3">
            <a:extLst>
              <a:ext uri="{FF2B5EF4-FFF2-40B4-BE49-F238E27FC236}">
                <a16:creationId xmlns:a16="http://schemas.microsoft.com/office/drawing/2014/main" id="{A1E47B2B-1242-4DC3-A059-45ACFF249B80}"/>
              </a:ext>
            </a:extLst>
          </p:cNvPr>
          <p:cNvSpPr/>
          <p:nvPr/>
        </p:nvSpPr>
        <p:spPr>
          <a:xfrm>
            <a:off x="1087909" y="1268760"/>
            <a:ext cx="4572000" cy="1477328"/>
          </a:xfrm>
          <a:prstGeom prst="rect">
            <a:avLst/>
          </a:prstGeom>
          <a:solidFill>
            <a:srgbClr val="FFFFCC"/>
          </a:solidFill>
        </p:spPr>
        <p:style>
          <a:lnRef idx="2">
            <a:schemeClr val="accent2"/>
          </a:lnRef>
          <a:fillRef idx="1">
            <a:schemeClr val="lt1"/>
          </a:fillRef>
          <a:effectRef idx="0">
            <a:schemeClr val="accent2"/>
          </a:effectRef>
          <a:fontRef idx="minor">
            <a:schemeClr val="dk1"/>
          </a:fontRef>
        </p:style>
        <p:txBody>
          <a:bodyPr>
            <a:spAutoFit/>
          </a:bodyPr>
          <a:lstStyle/>
          <a:p>
            <a:r>
              <a:rPr lang="fr-FR" b="1" dirty="0">
                <a:solidFill>
                  <a:srgbClr val="000000"/>
                </a:solidFill>
                <a:latin typeface="Gill Sans MT" panose="020B0502020104020203" pitchFamily="34" charset="0"/>
              </a:rPr>
              <a:t>Carte d’identité </a:t>
            </a:r>
            <a:endParaRPr lang="fr-FR" dirty="0"/>
          </a:p>
          <a:p>
            <a:r>
              <a:rPr lang="fr-FR" dirty="0">
                <a:solidFill>
                  <a:srgbClr val="000000"/>
                </a:solidFill>
                <a:latin typeface="Gill Sans MT" panose="020B0502020104020203" pitchFamily="34" charset="0"/>
              </a:rPr>
              <a:t>Auteurs : Sandrine et Christina Benjamin</a:t>
            </a:r>
          </a:p>
          <a:p>
            <a:r>
              <a:rPr lang="fr-FR" dirty="0">
                <a:solidFill>
                  <a:srgbClr val="000000"/>
                </a:solidFill>
                <a:latin typeface="Gill Sans MT" panose="020B0502020104020203" pitchFamily="34" charset="0"/>
              </a:rPr>
              <a:t>Genre : Conte créole</a:t>
            </a:r>
            <a:endParaRPr lang="fr-FR" dirty="0"/>
          </a:p>
          <a:p>
            <a:r>
              <a:rPr lang="fr-FR" dirty="0">
                <a:solidFill>
                  <a:srgbClr val="000000"/>
                </a:solidFill>
                <a:latin typeface="Gill Sans MT" panose="020B0502020104020203" pitchFamily="34" charset="0"/>
              </a:rPr>
              <a:t>Lieu : BCD de l’école maternelle Victor Schœlcher Sainte-Marguerite  - Le Moule</a:t>
            </a:r>
            <a:endParaRPr lang="fr-FR" dirty="0"/>
          </a:p>
        </p:txBody>
      </p:sp>
      <p:pic>
        <p:nvPicPr>
          <p:cNvPr id="1026" name="Picture 2" descr="Résultats de recherche d'images pour « toukari é toujoukaboudé »">
            <a:extLst>
              <a:ext uri="{FF2B5EF4-FFF2-40B4-BE49-F238E27FC236}">
                <a16:creationId xmlns:a16="http://schemas.microsoft.com/office/drawing/2014/main" id="{E5D4516D-776D-46CF-AFC4-A2228EED23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192" y="980728"/>
            <a:ext cx="2304256" cy="3184940"/>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664E52E1-7371-468A-993E-03513B7A10B5}"/>
              </a:ext>
            </a:extLst>
          </p:cNvPr>
          <p:cNvSpPr txBox="1"/>
          <p:nvPr/>
        </p:nvSpPr>
        <p:spPr>
          <a:xfrm>
            <a:off x="1087909" y="3019832"/>
            <a:ext cx="4572000" cy="3816429"/>
          </a:xfrm>
          <a:prstGeom prst="rect">
            <a:avLst/>
          </a:prstGeom>
          <a:noFill/>
        </p:spPr>
        <p:txBody>
          <a:bodyPr wrap="square" rtlCol="0">
            <a:spAutoFit/>
          </a:bodyPr>
          <a:lstStyle/>
          <a:p>
            <a:r>
              <a:rPr lang="fr-FR" sz="1600" dirty="0"/>
              <a:t>Au cours du mois de mai, Nous avons découvert l’histoire de </a:t>
            </a:r>
            <a:r>
              <a:rPr lang="fr-FR" sz="1600" dirty="0" err="1"/>
              <a:t>Toukari</a:t>
            </a:r>
            <a:r>
              <a:rPr lang="fr-FR" sz="1600" dirty="0"/>
              <a:t>, un arbre à pain, et de </a:t>
            </a:r>
            <a:r>
              <a:rPr lang="fr-FR" sz="1600" dirty="0" err="1"/>
              <a:t>Toujoukaboudé</a:t>
            </a:r>
            <a:r>
              <a:rPr lang="fr-FR" sz="1600" dirty="0"/>
              <a:t>, un châtaigner.</a:t>
            </a:r>
          </a:p>
          <a:p>
            <a:r>
              <a:rPr lang="fr-FR" sz="1600" dirty="0"/>
              <a:t>Dans ce conte, nous avons pu observé ces deux arbres qui se ressemblent. Mais en regardant de plus près, nous avons bien vu leurs différences.</a:t>
            </a:r>
          </a:p>
          <a:p>
            <a:r>
              <a:rPr lang="fr-FR" sz="1600" dirty="0"/>
              <a:t>Avec Rémi, un petit garçon, et Man Dédé, sa grand-mère, nous avons bien noté toutes les recettes que l’on peut faire avec le fruit à pain : </a:t>
            </a:r>
            <a:r>
              <a:rPr lang="fr-FR" sz="1600" dirty="0" err="1"/>
              <a:t>graten</a:t>
            </a:r>
            <a:r>
              <a:rPr lang="fr-FR" sz="1600" dirty="0"/>
              <a:t> a </a:t>
            </a:r>
            <a:r>
              <a:rPr lang="fr-FR" sz="1600" dirty="0" err="1"/>
              <a:t>fouyapen</a:t>
            </a:r>
            <a:r>
              <a:rPr lang="fr-FR" sz="1600" dirty="0"/>
              <a:t>, </a:t>
            </a:r>
            <a:r>
              <a:rPr lang="fr-FR" sz="1600" dirty="0" err="1"/>
              <a:t>pòpòt</a:t>
            </a:r>
            <a:r>
              <a:rPr lang="fr-FR" sz="1600" dirty="0"/>
              <a:t> a </a:t>
            </a:r>
            <a:r>
              <a:rPr lang="fr-FR" sz="1600" dirty="0" err="1"/>
              <a:t>fouyapen</a:t>
            </a:r>
            <a:r>
              <a:rPr lang="fr-FR" sz="1600" dirty="0"/>
              <a:t> </a:t>
            </a:r>
            <a:r>
              <a:rPr lang="fr-FR" sz="1600" dirty="0" err="1"/>
              <a:t>kristalisé</a:t>
            </a:r>
            <a:r>
              <a:rPr lang="fr-FR" sz="1600" dirty="0"/>
              <a:t>, </a:t>
            </a:r>
            <a:r>
              <a:rPr lang="fr-FR" sz="1600" dirty="0" err="1"/>
              <a:t>chodo</a:t>
            </a:r>
            <a:r>
              <a:rPr lang="fr-FR" sz="1600" dirty="0"/>
              <a:t> a </a:t>
            </a:r>
            <a:r>
              <a:rPr lang="fr-FR" sz="1600" dirty="0" err="1"/>
              <a:t>fouyapen</a:t>
            </a:r>
            <a:r>
              <a:rPr lang="fr-FR" sz="1600" dirty="0"/>
              <a:t>, </a:t>
            </a:r>
            <a:r>
              <a:rPr lang="fr-FR" sz="1600" dirty="0" err="1"/>
              <a:t>gato</a:t>
            </a:r>
            <a:r>
              <a:rPr lang="fr-FR" sz="1600" dirty="0"/>
              <a:t> a </a:t>
            </a:r>
            <a:r>
              <a:rPr lang="fr-FR" sz="1600" dirty="0" err="1"/>
              <a:t>fouyapen</a:t>
            </a:r>
            <a:r>
              <a:rPr lang="fr-FR" sz="1600" dirty="0"/>
              <a:t>…</a:t>
            </a:r>
          </a:p>
          <a:p>
            <a:r>
              <a:rPr lang="fr-FR" sz="1600" dirty="0"/>
              <a:t>Nous avons beaucoup aimé cette histoire. Nous nous préparons à jouer une petite scénette à l’école élémentaire de Lacroix.</a:t>
            </a:r>
          </a:p>
          <a:p>
            <a:endParaRPr lang="fr-FR" dirty="0"/>
          </a:p>
        </p:txBody>
      </p:sp>
    </p:spTree>
    <p:extLst>
      <p:ext uri="{BB962C8B-B14F-4D97-AF65-F5344CB8AC3E}">
        <p14:creationId xmlns:p14="http://schemas.microsoft.com/office/powerpoint/2010/main" val="3345777186"/>
      </p:ext>
    </p:extLst>
  </p:cSld>
  <p:clrMapOvr>
    <a:masterClrMapping/>
  </p:clrMapOvr>
  <p:transition advTm="9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animEffect transition="in" filter="fade">
                                      <p:cBhvr>
                                        <p:cTn id="23" dur="500"/>
                                        <p:tgtEl>
                                          <p:spTgt spid="5">
                                            <p:txEl>
                                              <p:pRg st="0" end="0"/>
                                            </p:txEl>
                                          </p:spTgt>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5">
                                            <p:txEl>
                                              <p:pRg st="1" end="1"/>
                                            </p:txEl>
                                          </p:spTgt>
                                        </p:tgtEl>
                                        <p:attrNameLst>
                                          <p:attrName>style.visibility</p:attrName>
                                        </p:attrNameLst>
                                      </p:cBhvr>
                                      <p:to>
                                        <p:strVal val="visible"/>
                                      </p:to>
                                    </p:set>
                                    <p:animEffect transition="in" filter="fade">
                                      <p:cBhvr>
                                        <p:cTn id="27" dur="500"/>
                                        <p:tgtEl>
                                          <p:spTgt spid="5">
                                            <p:txEl>
                                              <p:pRg st="1" end="1"/>
                                            </p:txEl>
                                          </p:spTgt>
                                        </p:tgtEl>
                                      </p:cBhvr>
                                    </p:animEffect>
                                  </p:childTnLst>
                                </p:cTn>
                              </p:par>
                            </p:childTnLst>
                          </p:cTn>
                        </p:par>
                        <p:par>
                          <p:cTn id="28" fill="hold">
                            <p:stCondLst>
                              <p:cond delay="1500"/>
                            </p:stCondLst>
                            <p:childTnLst>
                              <p:par>
                                <p:cTn id="29" presetID="10" presetClass="entr" presetSubtype="0" fill="hold" grpId="0" nodeType="afterEffect">
                                  <p:stCondLst>
                                    <p:cond delay="0"/>
                                  </p:stCondLst>
                                  <p:childTnLst>
                                    <p:set>
                                      <p:cBhvr>
                                        <p:cTn id="30" dur="1" fill="hold">
                                          <p:stCondLst>
                                            <p:cond delay="0"/>
                                          </p:stCondLst>
                                        </p:cTn>
                                        <p:tgtEl>
                                          <p:spTgt spid="5">
                                            <p:txEl>
                                              <p:pRg st="2" end="2"/>
                                            </p:txEl>
                                          </p:spTgt>
                                        </p:tgtEl>
                                        <p:attrNameLst>
                                          <p:attrName>style.visibility</p:attrName>
                                        </p:attrNameLst>
                                      </p:cBhvr>
                                      <p:to>
                                        <p:strVal val="visible"/>
                                      </p:to>
                                    </p:set>
                                    <p:animEffect transition="in" filter="fade">
                                      <p:cBhvr>
                                        <p:cTn id="31" dur="500"/>
                                        <p:tgtEl>
                                          <p:spTgt spid="5">
                                            <p:txEl>
                                              <p:pRg st="2" end="2"/>
                                            </p:txEl>
                                          </p:spTgt>
                                        </p:tgtEl>
                                      </p:cBhvr>
                                    </p:animEffec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5">
                                            <p:txEl>
                                              <p:pRg st="3" end="3"/>
                                            </p:txEl>
                                          </p:spTgt>
                                        </p:tgtEl>
                                        <p:attrNameLst>
                                          <p:attrName>style.visibility</p:attrName>
                                        </p:attrNameLst>
                                      </p:cBhvr>
                                      <p:to>
                                        <p:strVal val="visible"/>
                                      </p:to>
                                    </p:set>
                                    <p:animEffect transition="in" filter="fade">
                                      <p:cBhvr>
                                        <p:cTn id="35" dur="500"/>
                                        <p:tgtEl>
                                          <p:spTgt spid="5">
                                            <p:txEl>
                                              <p:pRg st="3" end="3"/>
                                            </p:txEl>
                                          </p:spTgt>
                                        </p:tgtEl>
                                      </p:cBhvr>
                                    </p:animEffect>
                                  </p:childTnLst>
                                </p:cTn>
                              </p:par>
                            </p:childTnLst>
                          </p:cTn>
                        </p:par>
                        <p:par>
                          <p:cTn id="36" fill="hold">
                            <p:stCondLst>
                              <p:cond delay="2500"/>
                            </p:stCondLst>
                            <p:childTnLst>
                              <p:par>
                                <p:cTn id="37" presetID="22" presetClass="entr" presetSubtype="8" fill="hold" nodeType="afterEffect">
                                  <p:stCondLst>
                                    <p:cond delay="0"/>
                                  </p:stCondLst>
                                  <p:childTnLst>
                                    <p:set>
                                      <p:cBhvr>
                                        <p:cTn id="38" dur="1" fill="hold">
                                          <p:stCondLst>
                                            <p:cond delay="0"/>
                                          </p:stCondLst>
                                        </p:cTn>
                                        <p:tgtEl>
                                          <p:spTgt spid="5">
                                            <p:txEl>
                                              <p:pRg st="0" end="0"/>
                                            </p:txEl>
                                          </p:spTgt>
                                        </p:tgtEl>
                                        <p:attrNameLst>
                                          <p:attrName>style.visibility</p:attrName>
                                        </p:attrNameLst>
                                      </p:cBhvr>
                                      <p:to>
                                        <p:strVal val="visible"/>
                                      </p:to>
                                    </p:set>
                                    <p:animEffect transition="in" filter="wipe(left)">
                                      <p:cBhvr>
                                        <p:cTn id="39" dur="500"/>
                                        <p:tgtEl>
                                          <p:spTgt spid="5">
                                            <p:txEl>
                                              <p:pRg st="0" end="0"/>
                                            </p:txEl>
                                          </p:spTgt>
                                        </p:tgtEl>
                                      </p:cBhvr>
                                    </p:animEffect>
                                  </p:childTnLst>
                                </p:cTn>
                              </p:par>
                            </p:childTnLst>
                          </p:cTn>
                        </p:par>
                        <p:par>
                          <p:cTn id="40" fill="hold">
                            <p:stCondLst>
                              <p:cond delay="3000"/>
                            </p:stCondLst>
                            <p:childTnLst>
                              <p:par>
                                <p:cTn id="41" presetID="10" presetClass="entr" presetSubtype="0" fill="hold" nodeType="afterEffect">
                                  <p:stCondLst>
                                    <p:cond delay="0"/>
                                  </p:stCondLst>
                                  <p:childTnLst>
                                    <p:set>
                                      <p:cBhvr>
                                        <p:cTn id="42" dur="1" fill="hold">
                                          <p:stCondLst>
                                            <p:cond delay="0"/>
                                          </p:stCondLst>
                                        </p:cTn>
                                        <p:tgtEl>
                                          <p:spTgt spid="5">
                                            <p:txEl>
                                              <p:pRg st="1" end="1"/>
                                            </p:txEl>
                                          </p:spTgt>
                                        </p:tgtEl>
                                        <p:attrNameLst>
                                          <p:attrName>style.visibility</p:attrName>
                                        </p:attrNameLst>
                                      </p:cBhvr>
                                      <p:to>
                                        <p:strVal val="visible"/>
                                      </p:to>
                                    </p:set>
                                    <p:animEffect transition="in" filter="fade">
                                      <p:cBhvr>
                                        <p:cTn id="43" dur="500"/>
                                        <p:tgtEl>
                                          <p:spTgt spid="5">
                                            <p:txEl>
                                              <p:pRg st="1" end="1"/>
                                            </p:txEl>
                                          </p:spTgt>
                                        </p:tgtEl>
                                      </p:cBhvr>
                                    </p:animEffect>
                                  </p:childTnLst>
                                </p:cTn>
                              </p:par>
                            </p:childTnLst>
                          </p:cTn>
                        </p:par>
                        <p:par>
                          <p:cTn id="44" fill="hold">
                            <p:stCondLst>
                              <p:cond delay="3500"/>
                            </p:stCondLst>
                            <p:childTnLst>
                              <p:par>
                                <p:cTn id="45" presetID="10" presetClass="entr" presetSubtype="0" fill="hold" nodeType="afterEffect">
                                  <p:stCondLst>
                                    <p:cond delay="0"/>
                                  </p:stCondLst>
                                  <p:childTnLst>
                                    <p:set>
                                      <p:cBhvr>
                                        <p:cTn id="46" dur="1" fill="hold">
                                          <p:stCondLst>
                                            <p:cond delay="0"/>
                                          </p:stCondLst>
                                        </p:cTn>
                                        <p:tgtEl>
                                          <p:spTgt spid="5">
                                            <p:txEl>
                                              <p:pRg st="2" end="2"/>
                                            </p:txEl>
                                          </p:spTgt>
                                        </p:tgtEl>
                                        <p:attrNameLst>
                                          <p:attrName>style.visibility</p:attrName>
                                        </p:attrNameLst>
                                      </p:cBhvr>
                                      <p:to>
                                        <p:strVal val="visible"/>
                                      </p:to>
                                    </p:set>
                                    <p:animEffect transition="in" filter="fade">
                                      <p:cBhvr>
                                        <p:cTn id="47" dur="500"/>
                                        <p:tgtEl>
                                          <p:spTgt spid="5">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6" presetClass="entr" presetSubtype="16" fill="hold" nodeType="clickEffect">
                                  <p:stCondLst>
                                    <p:cond delay="0"/>
                                  </p:stCondLst>
                                  <p:childTnLst>
                                    <p:set>
                                      <p:cBhvr>
                                        <p:cTn id="51" dur="1" fill="hold">
                                          <p:stCondLst>
                                            <p:cond delay="0"/>
                                          </p:stCondLst>
                                        </p:cTn>
                                        <p:tgtEl>
                                          <p:spTgt spid="1026"/>
                                        </p:tgtEl>
                                        <p:attrNameLst>
                                          <p:attrName>style.visibility</p:attrName>
                                        </p:attrNameLst>
                                      </p:cBhvr>
                                      <p:to>
                                        <p:strVal val="visible"/>
                                      </p:to>
                                    </p:set>
                                    <p:animEffect transition="in" filter="circle(in)">
                                      <p:cBhvr>
                                        <p:cTn id="52"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03648" y="267296"/>
            <a:ext cx="7344816" cy="615553"/>
          </a:xfrm>
          <a:prstGeom prst="rect">
            <a:avLst/>
          </a:prstGeom>
        </p:spPr>
        <p:txBody>
          <a:bodyPr wrap="square">
            <a:spAutoFit/>
          </a:bodyPr>
          <a:lstStyle/>
          <a:p>
            <a:r>
              <a:rPr lang="fr-FR" b="1" dirty="0">
                <a:solidFill>
                  <a:srgbClr val="0070C0"/>
                </a:solidFill>
              </a:rPr>
              <a:t>DÉCOUVERTE D’UN ALBUM  AUTOUR DU FRUIT À PAIN</a:t>
            </a:r>
          </a:p>
          <a:p>
            <a:pPr algn="ctr"/>
            <a:r>
              <a:rPr lang="fr-FR" sz="1600" b="1" dirty="0">
                <a:solidFill>
                  <a:srgbClr val="0070C0"/>
                </a:solidFill>
                <a:latin typeface="Lucida Calligraphy" panose="03010101010101010101" pitchFamily="66" charset="0"/>
              </a:rPr>
              <a:t>« </a:t>
            </a:r>
            <a:r>
              <a:rPr lang="fr-FR" sz="1600" b="1" dirty="0" err="1">
                <a:solidFill>
                  <a:srgbClr val="0070C0"/>
                </a:solidFill>
                <a:latin typeface="Lucida Calligraphy" panose="03010101010101010101" pitchFamily="66" charset="0"/>
              </a:rPr>
              <a:t>Toukari</a:t>
            </a:r>
            <a:r>
              <a:rPr lang="fr-FR" sz="1600" b="1" dirty="0">
                <a:solidFill>
                  <a:srgbClr val="0070C0"/>
                </a:solidFill>
                <a:latin typeface="Lucida Calligraphy" panose="03010101010101010101" pitchFamily="66" charset="0"/>
              </a:rPr>
              <a:t> é </a:t>
            </a:r>
            <a:r>
              <a:rPr lang="fr-FR" sz="1600" b="1" dirty="0" err="1">
                <a:solidFill>
                  <a:srgbClr val="0070C0"/>
                </a:solidFill>
                <a:latin typeface="Lucida Calligraphy" panose="03010101010101010101" pitchFamily="66" charset="0"/>
              </a:rPr>
              <a:t>Toujoukaboudé</a:t>
            </a:r>
            <a:endParaRPr lang="fr-FR" sz="1600" dirty="0">
              <a:solidFill>
                <a:srgbClr val="0070C0"/>
              </a:solidFill>
              <a:latin typeface="Lucida Calligraphy" panose="03010101010101010101" pitchFamily="66" charset="0"/>
            </a:endParaRPr>
          </a:p>
        </p:txBody>
      </p:sp>
      <p:sp>
        <p:nvSpPr>
          <p:cNvPr id="3" name="ZoneTexte 2"/>
          <p:cNvSpPr txBox="1"/>
          <p:nvPr/>
        </p:nvSpPr>
        <p:spPr>
          <a:xfrm>
            <a:off x="1187624" y="1268760"/>
            <a:ext cx="3744416" cy="369332"/>
          </a:xfrm>
          <a:prstGeom prst="rect">
            <a:avLst/>
          </a:prstGeom>
          <a:noFill/>
        </p:spPr>
        <p:txBody>
          <a:bodyPr wrap="square" rtlCol="0">
            <a:spAutoFit/>
          </a:bodyPr>
          <a:lstStyle/>
          <a:p>
            <a:r>
              <a:rPr lang="fr-FR" dirty="0">
                <a:solidFill>
                  <a:srgbClr val="00B050"/>
                </a:solidFill>
              </a:rPr>
              <a:t>Les nouveaux mots et expressions</a:t>
            </a:r>
          </a:p>
        </p:txBody>
      </p:sp>
      <p:sp>
        <p:nvSpPr>
          <p:cNvPr id="4" name="ZoneTexte 3"/>
          <p:cNvSpPr txBox="1"/>
          <p:nvPr/>
        </p:nvSpPr>
        <p:spPr>
          <a:xfrm>
            <a:off x="1259632" y="1844824"/>
            <a:ext cx="3816424" cy="3416320"/>
          </a:xfrm>
          <a:prstGeom prst="rect">
            <a:avLst/>
          </a:prstGeom>
          <a:noFill/>
        </p:spPr>
        <p:txBody>
          <a:bodyPr wrap="square" rtlCol="0">
            <a:spAutoFit/>
          </a:bodyPr>
          <a:lstStyle/>
          <a:p>
            <a:r>
              <a:rPr lang="fr-FR" dirty="0" err="1"/>
              <a:t>Chadwon</a:t>
            </a:r>
            <a:r>
              <a:rPr lang="fr-FR" dirty="0"/>
              <a:t> : on </a:t>
            </a:r>
            <a:r>
              <a:rPr lang="fr-FR" dirty="0" err="1"/>
              <a:t>bèt</a:t>
            </a:r>
            <a:r>
              <a:rPr lang="fr-FR" dirty="0"/>
              <a:t> </a:t>
            </a:r>
            <a:r>
              <a:rPr lang="fr-FR" dirty="0" err="1"/>
              <a:t>lanmè</a:t>
            </a:r>
            <a:r>
              <a:rPr lang="fr-FR" dirty="0"/>
              <a:t> </a:t>
            </a:r>
            <a:r>
              <a:rPr lang="fr-FR" dirty="0" err="1"/>
              <a:t>plen</a:t>
            </a:r>
            <a:r>
              <a:rPr lang="fr-FR" dirty="0"/>
              <a:t> </a:t>
            </a:r>
            <a:r>
              <a:rPr lang="fr-FR" dirty="0" err="1"/>
              <a:t>pikan</a:t>
            </a:r>
            <a:r>
              <a:rPr lang="fr-FR" dirty="0"/>
              <a:t> (oursin noir)</a:t>
            </a:r>
          </a:p>
          <a:p>
            <a:endParaRPr lang="fr-FR" dirty="0"/>
          </a:p>
          <a:p>
            <a:r>
              <a:rPr lang="fr-FR" dirty="0" err="1"/>
              <a:t>Anrajé</a:t>
            </a:r>
            <a:r>
              <a:rPr lang="fr-FR" dirty="0"/>
              <a:t> </a:t>
            </a:r>
            <a:r>
              <a:rPr lang="fr-FR" dirty="0" err="1"/>
              <a:t>kon</a:t>
            </a:r>
            <a:r>
              <a:rPr lang="fr-FR" dirty="0"/>
              <a:t> </a:t>
            </a:r>
            <a:r>
              <a:rPr lang="fr-FR" dirty="0" err="1"/>
              <a:t>kong</a:t>
            </a:r>
            <a:r>
              <a:rPr lang="fr-FR" dirty="0"/>
              <a:t> : </a:t>
            </a:r>
            <a:r>
              <a:rPr lang="fr-FR" dirty="0" err="1"/>
              <a:t>colè</a:t>
            </a:r>
            <a:r>
              <a:rPr lang="fr-FR" dirty="0"/>
              <a:t> (s’énerver,  être furieux)</a:t>
            </a:r>
          </a:p>
          <a:p>
            <a:endParaRPr lang="fr-FR" dirty="0"/>
          </a:p>
          <a:p>
            <a:r>
              <a:rPr lang="fr-FR" dirty="0" err="1"/>
              <a:t>Mòfwasé</a:t>
            </a:r>
            <a:r>
              <a:rPr lang="fr-FR" dirty="0"/>
              <a:t> : </a:t>
            </a:r>
            <a:r>
              <a:rPr lang="fr-FR" dirty="0" err="1"/>
              <a:t>transfòwmé</a:t>
            </a:r>
            <a:r>
              <a:rPr lang="fr-FR" dirty="0"/>
              <a:t> (changer, transformer)</a:t>
            </a:r>
          </a:p>
          <a:p>
            <a:endParaRPr lang="fr-FR" dirty="0"/>
          </a:p>
          <a:p>
            <a:r>
              <a:rPr lang="fr-FR" dirty="0"/>
              <a:t>Tété </a:t>
            </a:r>
            <a:r>
              <a:rPr lang="fr-FR" dirty="0" err="1"/>
              <a:t>dwèt</a:t>
            </a:r>
            <a:r>
              <a:rPr lang="fr-FR" dirty="0"/>
              <a:t> : </a:t>
            </a:r>
            <a:r>
              <a:rPr lang="fr-FR" dirty="0" err="1"/>
              <a:t>manjé</a:t>
            </a:r>
            <a:r>
              <a:rPr lang="fr-FR" dirty="0"/>
              <a:t>-la bon (se régaler)</a:t>
            </a:r>
          </a:p>
          <a:p>
            <a:endParaRPr lang="fr-FR" dirty="0"/>
          </a:p>
          <a:p>
            <a:endParaRPr lang="fr-FR" dirty="0"/>
          </a:p>
        </p:txBody>
      </p:sp>
      <p:pic>
        <p:nvPicPr>
          <p:cNvPr id="7171"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49912" y="1043871"/>
            <a:ext cx="1570360" cy="2220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ZoneTexte 5"/>
          <p:cNvSpPr txBox="1"/>
          <p:nvPr/>
        </p:nvSpPr>
        <p:spPr>
          <a:xfrm>
            <a:off x="5463852" y="3291638"/>
            <a:ext cx="1570360" cy="369332"/>
          </a:xfrm>
          <a:prstGeom prst="rect">
            <a:avLst/>
          </a:prstGeom>
          <a:noFill/>
        </p:spPr>
        <p:txBody>
          <a:bodyPr wrap="square" rtlCol="0">
            <a:spAutoFit/>
          </a:bodyPr>
          <a:lstStyle/>
          <a:p>
            <a:r>
              <a:rPr lang="fr-FR" dirty="0"/>
              <a:t> </a:t>
            </a:r>
            <a:r>
              <a:rPr lang="fr-FR" dirty="0" err="1"/>
              <a:t>Fouyapen</a:t>
            </a:r>
            <a:endParaRPr lang="fr-FR" dirty="0"/>
          </a:p>
        </p:txBody>
      </p:sp>
      <p:pic>
        <p:nvPicPr>
          <p:cNvPr id="7172"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6200000">
            <a:off x="7218560" y="1286496"/>
            <a:ext cx="1809065" cy="17735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ZoneTexte 6"/>
          <p:cNvSpPr txBox="1"/>
          <p:nvPr/>
        </p:nvSpPr>
        <p:spPr>
          <a:xfrm>
            <a:off x="7380312" y="3291638"/>
            <a:ext cx="1763688" cy="369332"/>
          </a:xfrm>
          <a:prstGeom prst="rect">
            <a:avLst/>
          </a:prstGeom>
          <a:noFill/>
        </p:spPr>
        <p:txBody>
          <a:bodyPr wrap="square" rtlCol="0">
            <a:spAutoFit/>
          </a:bodyPr>
          <a:lstStyle/>
          <a:p>
            <a:r>
              <a:rPr lang="fr-FR" dirty="0" err="1"/>
              <a:t>Fèy</a:t>
            </a:r>
            <a:r>
              <a:rPr lang="fr-FR" dirty="0"/>
              <a:t> a </a:t>
            </a:r>
            <a:r>
              <a:rPr lang="fr-FR" dirty="0" err="1"/>
              <a:t>fouyapen</a:t>
            </a:r>
            <a:endParaRPr lang="fr-FR" dirty="0"/>
          </a:p>
        </p:txBody>
      </p:sp>
      <p:pic>
        <p:nvPicPr>
          <p:cNvPr id="7173" name="Picture 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18631199">
            <a:off x="5856923" y="3568047"/>
            <a:ext cx="1126316" cy="2952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ZoneTexte 7"/>
          <p:cNvSpPr txBox="1"/>
          <p:nvPr/>
        </p:nvSpPr>
        <p:spPr>
          <a:xfrm>
            <a:off x="4716016" y="5661248"/>
            <a:ext cx="1944216" cy="369332"/>
          </a:xfrm>
          <a:prstGeom prst="rect">
            <a:avLst/>
          </a:prstGeom>
          <a:noFill/>
        </p:spPr>
        <p:txBody>
          <a:bodyPr wrap="square" rtlCol="0">
            <a:spAutoFit/>
          </a:bodyPr>
          <a:lstStyle/>
          <a:p>
            <a:r>
              <a:rPr lang="fr-FR" dirty="0" err="1"/>
              <a:t>Pòpòt</a:t>
            </a:r>
            <a:r>
              <a:rPr lang="fr-FR" dirty="0"/>
              <a:t> a </a:t>
            </a:r>
            <a:r>
              <a:rPr lang="fr-FR" dirty="0" err="1"/>
              <a:t>fouyapen</a:t>
            </a:r>
            <a:endParaRPr lang="fr-FR" dirty="0"/>
          </a:p>
        </p:txBody>
      </p:sp>
      <p:pic>
        <p:nvPicPr>
          <p:cNvPr id="5" name="Audio 4">
            <a:hlinkClick r:id="" action="ppaction://media"/>
            <a:extLst>
              <a:ext uri="{FF2B5EF4-FFF2-40B4-BE49-F238E27FC236}">
                <a16:creationId xmlns:a16="http://schemas.microsoft.com/office/drawing/2014/main" id="{E68F4F56-880E-46CC-A43B-FE96AFD63DF1}"/>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435388926"/>
      </p:ext>
    </p:extLst>
  </p:cSld>
  <p:clrMapOvr>
    <a:masterClrMapping/>
  </p:clrMapOvr>
  <p:transition advClick="0" advTm="9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6"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circle(in)">
                                      <p:cBhvr>
                                        <p:cTn id="11" dur="2000"/>
                                        <p:tgtEl>
                                          <p:spTgt spid="3"/>
                                        </p:tgtEl>
                                      </p:cBhvr>
                                    </p:animEffect>
                                  </p:childTnLst>
                                </p:cTn>
                              </p:par>
                            </p:childTnLst>
                          </p:cTn>
                        </p:par>
                        <p:par>
                          <p:cTn id="12" fill="hold">
                            <p:stCondLst>
                              <p:cond delay="2500"/>
                            </p:stCondLst>
                            <p:childTnLst>
                              <p:par>
                                <p:cTn id="13" presetID="10" presetClass="entr" presetSubtype="0" fill="hold" grpId="0" nodeType="after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fade">
                                      <p:cBhvr>
                                        <p:cTn id="15" dur="500"/>
                                        <p:tgtEl>
                                          <p:spTgt spid="4">
                                            <p:txEl>
                                              <p:pRg st="0" end="0"/>
                                            </p:txEl>
                                          </p:spTgt>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fade">
                                      <p:cBhvr>
                                        <p:cTn id="19" dur="500"/>
                                        <p:tgtEl>
                                          <p:spTgt spid="4">
                                            <p:txEl>
                                              <p:pRg st="2" end="2"/>
                                            </p:txEl>
                                          </p:spTgt>
                                        </p:tgtEl>
                                      </p:cBhvr>
                                    </p:animEffect>
                                  </p:childTnLst>
                                </p:cTn>
                              </p:par>
                            </p:childTnLst>
                          </p:cTn>
                        </p:par>
                        <p:par>
                          <p:cTn id="20" fill="hold">
                            <p:stCondLst>
                              <p:cond delay="3500"/>
                            </p:stCondLst>
                            <p:childTnLst>
                              <p:par>
                                <p:cTn id="21" presetID="10" presetClass="entr" presetSubtype="0" fill="hold" grpId="0" nodeType="after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fade">
                                      <p:cBhvr>
                                        <p:cTn id="23" dur="500"/>
                                        <p:tgtEl>
                                          <p:spTgt spid="4">
                                            <p:txEl>
                                              <p:pRg st="4" end="4"/>
                                            </p:txEl>
                                          </p:spTgt>
                                        </p:tgtEl>
                                      </p:cBhvr>
                                    </p:animEffect>
                                  </p:childTnLst>
                                </p:cTn>
                              </p:par>
                            </p:childTnLst>
                          </p:cTn>
                        </p:par>
                        <p:par>
                          <p:cTn id="24" fill="hold">
                            <p:stCondLst>
                              <p:cond delay="4000"/>
                            </p:stCondLst>
                            <p:childTnLst>
                              <p:par>
                                <p:cTn id="25" presetID="10" presetClass="entr" presetSubtype="0" fill="hold" grpId="0" nodeType="after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animEffect transition="in" filter="fade">
                                      <p:cBhvr>
                                        <p:cTn id="27" dur="500"/>
                                        <p:tgtEl>
                                          <p:spTgt spid="4">
                                            <p:txEl>
                                              <p:pRg st="6" end="6"/>
                                            </p:txEl>
                                          </p:spTgt>
                                        </p:tgtEl>
                                      </p:cBhvr>
                                    </p:animEffect>
                                  </p:childTnLst>
                                </p:cTn>
                              </p:par>
                            </p:childTnLst>
                          </p:cTn>
                        </p:par>
                        <p:par>
                          <p:cTn id="28" fill="hold">
                            <p:stCondLst>
                              <p:cond delay="4500"/>
                            </p:stCondLst>
                            <p:childTnLst>
                              <p:par>
                                <p:cTn id="29" presetID="21" presetClass="entr" presetSubtype="1" fill="hold" nodeType="afterEffect">
                                  <p:stCondLst>
                                    <p:cond delay="0"/>
                                  </p:stCondLst>
                                  <p:childTnLst>
                                    <p:set>
                                      <p:cBhvr>
                                        <p:cTn id="30" dur="1" fill="hold">
                                          <p:stCondLst>
                                            <p:cond delay="0"/>
                                          </p:stCondLst>
                                        </p:cTn>
                                        <p:tgtEl>
                                          <p:spTgt spid="7171"/>
                                        </p:tgtEl>
                                        <p:attrNameLst>
                                          <p:attrName>style.visibility</p:attrName>
                                        </p:attrNameLst>
                                      </p:cBhvr>
                                      <p:to>
                                        <p:strVal val="visible"/>
                                      </p:to>
                                    </p:set>
                                    <p:animEffect transition="in" filter="wheel(1)">
                                      <p:cBhvr>
                                        <p:cTn id="31" dur="2000"/>
                                        <p:tgtEl>
                                          <p:spTgt spid="7171"/>
                                        </p:tgtEl>
                                      </p:cBhvr>
                                    </p:animEffect>
                                  </p:childTnLst>
                                </p:cTn>
                              </p:par>
                            </p:childTnLst>
                          </p:cTn>
                        </p:par>
                        <p:par>
                          <p:cTn id="32" fill="hold">
                            <p:stCondLst>
                              <p:cond delay="6500"/>
                            </p:stCondLst>
                            <p:childTnLst>
                              <p:par>
                                <p:cTn id="33" presetID="16" presetClass="entr" presetSubtype="21"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barn(inVertical)">
                                      <p:cBhvr>
                                        <p:cTn id="35" dur="500"/>
                                        <p:tgtEl>
                                          <p:spTgt spid="6"/>
                                        </p:tgtEl>
                                      </p:cBhvr>
                                    </p:animEffect>
                                  </p:childTnLst>
                                </p:cTn>
                              </p:par>
                            </p:childTnLst>
                          </p:cTn>
                        </p:par>
                        <p:par>
                          <p:cTn id="36" fill="hold">
                            <p:stCondLst>
                              <p:cond delay="7000"/>
                            </p:stCondLst>
                            <p:childTnLst>
                              <p:par>
                                <p:cTn id="37" presetID="21" presetClass="entr" presetSubtype="1" fill="hold" nodeType="afterEffect">
                                  <p:stCondLst>
                                    <p:cond delay="0"/>
                                  </p:stCondLst>
                                  <p:childTnLst>
                                    <p:set>
                                      <p:cBhvr>
                                        <p:cTn id="38" dur="1" fill="hold">
                                          <p:stCondLst>
                                            <p:cond delay="0"/>
                                          </p:stCondLst>
                                        </p:cTn>
                                        <p:tgtEl>
                                          <p:spTgt spid="7172"/>
                                        </p:tgtEl>
                                        <p:attrNameLst>
                                          <p:attrName>style.visibility</p:attrName>
                                        </p:attrNameLst>
                                      </p:cBhvr>
                                      <p:to>
                                        <p:strVal val="visible"/>
                                      </p:to>
                                    </p:set>
                                    <p:animEffect transition="in" filter="wheel(1)">
                                      <p:cBhvr>
                                        <p:cTn id="39" dur="2000"/>
                                        <p:tgtEl>
                                          <p:spTgt spid="7172"/>
                                        </p:tgtEl>
                                      </p:cBhvr>
                                    </p:animEffect>
                                  </p:childTnLst>
                                </p:cTn>
                              </p:par>
                            </p:childTnLst>
                          </p:cTn>
                        </p:par>
                        <p:par>
                          <p:cTn id="40" fill="hold">
                            <p:stCondLst>
                              <p:cond delay="9000"/>
                            </p:stCondLst>
                            <p:childTnLst>
                              <p:par>
                                <p:cTn id="41" presetID="16" presetClass="entr" presetSubtype="21"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barn(inVertical)">
                                      <p:cBhvr>
                                        <p:cTn id="43" dur="500"/>
                                        <p:tgtEl>
                                          <p:spTgt spid="7"/>
                                        </p:tgtEl>
                                      </p:cBhvr>
                                    </p:animEffect>
                                  </p:childTnLst>
                                </p:cTn>
                              </p:par>
                            </p:childTnLst>
                          </p:cTn>
                        </p:par>
                        <p:par>
                          <p:cTn id="44" fill="hold">
                            <p:stCondLst>
                              <p:cond delay="9500"/>
                            </p:stCondLst>
                            <p:childTnLst>
                              <p:par>
                                <p:cTn id="45" presetID="21" presetClass="entr" presetSubtype="1" fill="hold" nodeType="afterEffect">
                                  <p:stCondLst>
                                    <p:cond delay="0"/>
                                  </p:stCondLst>
                                  <p:childTnLst>
                                    <p:set>
                                      <p:cBhvr>
                                        <p:cTn id="46" dur="1" fill="hold">
                                          <p:stCondLst>
                                            <p:cond delay="0"/>
                                          </p:stCondLst>
                                        </p:cTn>
                                        <p:tgtEl>
                                          <p:spTgt spid="7173"/>
                                        </p:tgtEl>
                                        <p:attrNameLst>
                                          <p:attrName>style.visibility</p:attrName>
                                        </p:attrNameLst>
                                      </p:cBhvr>
                                      <p:to>
                                        <p:strVal val="visible"/>
                                      </p:to>
                                    </p:set>
                                    <p:animEffect transition="in" filter="wheel(1)">
                                      <p:cBhvr>
                                        <p:cTn id="47" dur="2000"/>
                                        <p:tgtEl>
                                          <p:spTgt spid="7173"/>
                                        </p:tgtEl>
                                      </p:cBhvr>
                                    </p:animEffect>
                                  </p:childTnLst>
                                </p:cTn>
                              </p:par>
                            </p:childTnLst>
                          </p:cTn>
                        </p:par>
                        <p:par>
                          <p:cTn id="48" fill="hold">
                            <p:stCondLst>
                              <p:cond delay="11500"/>
                            </p:stCondLst>
                            <p:childTnLst>
                              <p:par>
                                <p:cTn id="49" presetID="16" presetClass="entr" presetSubtype="21" fill="hold" grpId="0" nodeType="after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barn(inVertical)">
                                      <p:cBhvr>
                                        <p:cTn id="5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2" fill="hold" display="0">
                  <p:stCondLst>
                    <p:cond delay="indefinite"/>
                  </p:stCondLst>
                  <p:endCondLst>
                    <p:cond evt="onStopAudio" delay="0">
                      <p:tgtEl>
                        <p:sldTgt/>
                      </p:tgtEl>
                    </p:cond>
                  </p:endCondLst>
                </p:cTn>
                <p:tgtEl>
                  <p:spTgt spid="5"/>
                </p:tgtEl>
              </p:cMediaNode>
            </p:audio>
          </p:childTnLst>
        </p:cTn>
      </p:par>
    </p:tnLst>
    <p:bldLst>
      <p:bldP spid="2" grpId="0"/>
      <p:bldP spid="3" grpId="0"/>
      <p:bldP spid="4" grpId="0" build="p"/>
      <p:bldP spid="6" grpId="0"/>
      <p:bldP spid="7" grpId="0"/>
      <p:bldP spid="8" grpId="0"/>
    </p:bldLst>
  </p:timing>
  <p:extLst mod="1">
    <p:ext uri="{3A86A75C-4F4B-4683-9AE1-C65F6400EC91}">
      <p14:laserTraceLst xmlns:p14="http://schemas.microsoft.com/office/powerpoint/2010/main">
        <p14:tracePtLst>
          <p14:tracePt t="31857" x="0" y="0"/>
        </p14:tracePtLst>
      </p14:laserTraceLst>
    </p:ext>
  </p:extLs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55776" y="548680"/>
            <a:ext cx="5704575" cy="523220"/>
          </a:xfrm>
          <a:prstGeom prst="rect">
            <a:avLst/>
          </a:prstGeom>
        </p:spPr>
        <p:txBody>
          <a:bodyPr wrap="none">
            <a:spAutoFit/>
          </a:bodyPr>
          <a:lstStyle/>
          <a:p>
            <a:r>
              <a:rPr lang="fr-FR" sz="2800" b="1" dirty="0">
                <a:solidFill>
                  <a:srgbClr val="00B050"/>
                </a:solidFill>
              </a:rPr>
              <a:t>Echanges avec des professionnels</a:t>
            </a:r>
            <a:endParaRPr lang="fr-FR" sz="2800" dirty="0">
              <a:solidFill>
                <a:srgbClr val="00B050"/>
              </a:solidFill>
            </a:endParaRPr>
          </a:p>
        </p:txBody>
      </p:sp>
      <p:sp>
        <p:nvSpPr>
          <p:cNvPr id="3" name="Rectangle 2"/>
          <p:cNvSpPr/>
          <p:nvPr/>
        </p:nvSpPr>
        <p:spPr>
          <a:xfrm>
            <a:off x="1416913" y="1674386"/>
            <a:ext cx="3659143" cy="523220"/>
          </a:xfrm>
          <a:prstGeom prst="rect">
            <a:avLst/>
          </a:prstGeom>
        </p:spPr>
        <p:txBody>
          <a:bodyPr wrap="none">
            <a:spAutoFit/>
          </a:bodyPr>
          <a:lstStyle/>
          <a:p>
            <a:r>
              <a:rPr lang="fr-FR" sz="2800" b="1" dirty="0">
                <a:solidFill>
                  <a:schemeClr val="accent3">
                    <a:lumMod val="75000"/>
                  </a:schemeClr>
                </a:solidFill>
              </a:rPr>
              <a:t>Pratiques artistiques</a:t>
            </a:r>
            <a:endParaRPr lang="fr-FR" sz="2800" dirty="0">
              <a:solidFill>
                <a:schemeClr val="accent3">
                  <a:lumMod val="75000"/>
                </a:schemeClr>
              </a:solidFill>
            </a:endParaRPr>
          </a:p>
        </p:txBody>
      </p:sp>
      <p:sp>
        <p:nvSpPr>
          <p:cNvPr id="4" name="Rectangle 3"/>
          <p:cNvSpPr/>
          <p:nvPr/>
        </p:nvSpPr>
        <p:spPr>
          <a:xfrm>
            <a:off x="4226041" y="2466474"/>
            <a:ext cx="4034310" cy="523220"/>
          </a:xfrm>
          <a:prstGeom prst="rect">
            <a:avLst/>
          </a:prstGeom>
        </p:spPr>
        <p:txBody>
          <a:bodyPr wrap="none">
            <a:spAutoFit/>
          </a:bodyPr>
          <a:lstStyle/>
          <a:p>
            <a:r>
              <a:rPr lang="fr-FR" sz="2800" b="1" dirty="0">
                <a:solidFill>
                  <a:srgbClr val="0070C0"/>
                </a:solidFill>
              </a:rPr>
              <a:t>Découvertes d’œuvres </a:t>
            </a:r>
            <a:endParaRPr lang="fr-FR" sz="2800" dirty="0">
              <a:solidFill>
                <a:srgbClr val="0070C0"/>
              </a:solidFill>
            </a:endParaRPr>
          </a:p>
        </p:txBody>
      </p:sp>
      <p:sp>
        <p:nvSpPr>
          <p:cNvPr id="5" name="Rectangle 4"/>
          <p:cNvSpPr/>
          <p:nvPr/>
        </p:nvSpPr>
        <p:spPr>
          <a:xfrm>
            <a:off x="3361252" y="3505944"/>
            <a:ext cx="4093621" cy="523220"/>
          </a:xfrm>
          <a:prstGeom prst="rect">
            <a:avLst/>
          </a:prstGeom>
        </p:spPr>
        <p:txBody>
          <a:bodyPr wrap="none">
            <a:spAutoFit/>
          </a:bodyPr>
          <a:lstStyle/>
          <a:p>
            <a:r>
              <a:rPr lang="fr-FR" sz="2800" b="1" dirty="0">
                <a:solidFill>
                  <a:srgbClr val="FF0000"/>
                </a:solidFill>
              </a:rPr>
              <a:t>Visite de lieux culturels</a:t>
            </a:r>
            <a:endParaRPr lang="fr-FR" sz="2800" dirty="0">
              <a:solidFill>
                <a:srgbClr val="FF0000"/>
              </a:solidFill>
            </a:endParaRPr>
          </a:p>
        </p:txBody>
      </p:sp>
      <p:sp>
        <p:nvSpPr>
          <p:cNvPr id="6" name="Rectangle 5"/>
          <p:cNvSpPr/>
          <p:nvPr/>
        </p:nvSpPr>
        <p:spPr>
          <a:xfrm>
            <a:off x="2123728" y="4797152"/>
            <a:ext cx="5904656" cy="523220"/>
          </a:xfrm>
          <a:prstGeom prst="rect">
            <a:avLst/>
          </a:prstGeom>
        </p:spPr>
        <p:txBody>
          <a:bodyPr wrap="square">
            <a:spAutoFit/>
          </a:bodyPr>
          <a:lstStyle/>
          <a:p>
            <a:r>
              <a:rPr lang="fr-FR" sz="2800" b="1" dirty="0">
                <a:solidFill>
                  <a:srgbClr val="7030A0"/>
                </a:solidFill>
              </a:rPr>
              <a:t>Sensibilisation au spectacle vivant</a:t>
            </a:r>
            <a:endParaRPr lang="fr-FR" sz="2800" dirty="0">
              <a:solidFill>
                <a:srgbClr val="7030A0"/>
              </a:solidFill>
            </a:endParaRPr>
          </a:p>
        </p:txBody>
      </p:sp>
      <p:pic>
        <p:nvPicPr>
          <p:cNvPr id="7" name="Audio 6">
            <a:hlinkClick r:id="" action="ppaction://media"/>
            <a:extLst>
              <a:ext uri="{FF2B5EF4-FFF2-40B4-BE49-F238E27FC236}">
                <a16:creationId xmlns:a16="http://schemas.microsoft.com/office/drawing/2014/main" id="{BA7715F2-B85A-4BB8-9EFA-07AD3E268370}"/>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4040430937"/>
      </p:ext>
    </p:extLst>
  </p:cSld>
  <p:clrMapOvr>
    <a:masterClrMapping/>
  </p:clrMapOvr>
  <p:transition advClick="0" advTm="9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par>
                          <p:cTn id="10" fill="hold">
                            <p:stCondLst>
                              <p:cond delay="2000"/>
                            </p:stCondLst>
                            <p:childTnLst>
                              <p:par>
                                <p:cTn id="11" presetID="45"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2000"/>
                                        <p:tgtEl>
                                          <p:spTgt spid="3"/>
                                        </p:tgtEl>
                                      </p:cBhvr>
                                    </p:animEffect>
                                    <p:anim calcmode="lin" valueType="num">
                                      <p:cBhvr>
                                        <p:cTn id="14" dur="2000" fill="hold"/>
                                        <p:tgtEl>
                                          <p:spTgt spid="3"/>
                                        </p:tgtEl>
                                        <p:attrNameLst>
                                          <p:attrName>ppt_w</p:attrName>
                                        </p:attrNameLst>
                                      </p:cBhvr>
                                      <p:tavLst>
                                        <p:tav tm="0" fmla="#ppt_w*sin(2.5*pi*$)">
                                          <p:val>
                                            <p:fltVal val="0"/>
                                          </p:val>
                                        </p:tav>
                                        <p:tav tm="100000">
                                          <p:val>
                                            <p:fltVal val="1"/>
                                          </p:val>
                                        </p:tav>
                                      </p:tavLst>
                                    </p:anim>
                                    <p:anim calcmode="lin" valueType="num">
                                      <p:cBhvr>
                                        <p:cTn id="15" dur="2000" fill="hold"/>
                                        <p:tgtEl>
                                          <p:spTgt spid="3"/>
                                        </p:tgtEl>
                                        <p:attrNameLst>
                                          <p:attrName>ppt_h</p:attrName>
                                        </p:attrNameLst>
                                      </p:cBhvr>
                                      <p:tavLst>
                                        <p:tav tm="0">
                                          <p:val>
                                            <p:strVal val="#ppt_h"/>
                                          </p:val>
                                        </p:tav>
                                        <p:tav tm="100000">
                                          <p:val>
                                            <p:strVal val="#ppt_h"/>
                                          </p:val>
                                        </p:tav>
                                      </p:tavLst>
                                    </p:anim>
                                  </p:childTnLst>
                                </p:cTn>
                              </p:par>
                            </p:childTnLst>
                          </p:cTn>
                        </p:par>
                        <p:par>
                          <p:cTn id="16" fill="hold">
                            <p:stCondLst>
                              <p:cond delay="4000"/>
                            </p:stCondLst>
                            <p:childTnLst>
                              <p:par>
                                <p:cTn id="17" presetID="45"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500"/>
                                        <p:tgtEl>
                                          <p:spTgt spid="6"/>
                                        </p:tgtEl>
                                      </p:cBhvr>
                                    </p:animEffect>
                                    <p:anim calcmode="lin" valueType="num">
                                      <p:cBhvr>
                                        <p:cTn id="20" dur="2500" fill="hold"/>
                                        <p:tgtEl>
                                          <p:spTgt spid="6"/>
                                        </p:tgtEl>
                                        <p:attrNameLst>
                                          <p:attrName>ppt_w</p:attrName>
                                        </p:attrNameLst>
                                      </p:cBhvr>
                                      <p:tavLst>
                                        <p:tav tm="0" fmla="#ppt_w*sin(2.5*pi*$)">
                                          <p:val>
                                            <p:fltVal val="0"/>
                                          </p:val>
                                        </p:tav>
                                        <p:tav tm="100000">
                                          <p:val>
                                            <p:fltVal val="1"/>
                                          </p:val>
                                        </p:tav>
                                      </p:tavLst>
                                    </p:anim>
                                    <p:anim calcmode="lin" valueType="num">
                                      <p:cBhvr>
                                        <p:cTn id="21" dur="2500" fill="hold"/>
                                        <p:tgtEl>
                                          <p:spTgt spid="6"/>
                                        </p:tgtEl>
                                        <p:attrNameLst>
                                          <p:attrName>ppt_h</p:attrName>
                                        </p:attrNameLst>
                                      </p:cBhvr>
                                      <p:tavLst>
                                        <p:tav tm="0">
                                          <p:val>
                                            <p:strVal val="#ppt_h"/>
                                          </p:val>
                                        </p:tav>
                                        <p:tav tm="100000">
                                          <p:val>
                                            <p:strVal val="#ppt_h"/>
                                          </p:val>
                                        </p:tav>
                                      </p:tavLst>
                                    </p:anim>
                                  </p:childTnLst>
                                </p:cTn>
                              </p:par>
                            </p:childTnLst>
                          </p:cTn>
                        </p:par>
                        <p:par>
                          <p:cTn id="22" fill="hold">
                            <p:stCondLst>
                              <p:cond delay="6500"/>
                            </p:stCondLst>
                            <p:childTnLst>
                              <p:par>
                                <p:cTn id="23" presetID="45" presetClass="entr" presetSubtype="0"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2000"/>
                                        <p:tgtEl>
                                          <p:spTgt spid="4"/>
                                        </p:tgtEl>
                                      </p:cBhvr>
                                    </p:animEffect>
                                    <p:anim calcmode="lin" valueType="num">
                                      <p:cBhvr>
                                        <p:cTn id="26" dur="2000" fill="hold"/>
                                        <p:tgtEl>
                                          <p:spTgt spid="4"/>
                                        </p:tgtEl>
                                        <p:attrNameLst>
                                          <p:attrName>ppt_w</p:attrName>
                                        </p:attrNameLst>
                                      </p:cBhvr>
                                      <p:tavLst>
                                        <p:tav tm="0" fmla="#ppt_w*sin(2.5*pi*$)">
                                          <p:val>
                                            <p:fltVal val="0"/>
                                          </p:val>
                                        </p:tav>
                                        <p:tav tm="100000">
                                          <p:val>
                                            <p:fltVal val="1"/>
                                          </p:val>
                                        </p:tav>
                                      </p:tavLst>
                                    </p:anim>
                                    <p:anim calcmode="lin" valueType="num">
                                      <p:cBhvr>
                                        <p:cTn id="27" dur="2000" fill="hold"/>
                                        <p:tgtEl>
                                          <p:spTgt spid="4"/>
                                        </p:tgtEl>
                                        <p:attrNameLst>
                                          <p:attrName>ppt_h</p:attrName>
                                        </p:attrNameLst>
                                      </p:cBhvr>
                                      <p:tavLst>
                                        <p:tav tm="0">
                                          <p:val>
                                            <p:strVal val="#ppt_h"/>
                                          </p:val>
                                        </p:tav>
                                        <p:tav tm="100000">
                                          <p:val>
                                            <p:strVal val="#ppt_h"/>
                                          </p:val>
                                        </p:tav>
                                      </p:tavLst>
                                    </p:anim>
                                  </p:childTnLst>
                                </p:cTn>
                              </p:par>
                            </p:childTnLst>
                          </p:cTn>
                        </p:par>
                        <p:par>
                          <p:cTn id="28" fill="hold">
                            <p:stCondLst>
                              <p:cond delay="8500"/>
                            </p:stCondLst>
                            <p:childTnLst>
                              <p:par>
                                <p:cTn id="29" presetID="45"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2000"/>
                                        <p:tgtEl>
                                          <p:spTgt spid="5"/>
                                        </p:tgtEl>
                                      </p:cBhvr>
                                    </p:animEffect>
                                    <p:anim calcmode="lin" valueType="num">
                                      <p:cBhvr>
                                        <p:cTn id="32" dur="2000" fill="hold"/>
                                        <p:tgtEl>
                                          <p:spTgt spid="5"/>
                                        </p:tgtEl>
                                        <p:attrNameLst>
                                          <p:attrName>ppt_w</p:attrName>
                                        </p:attrNameLst>
                                      </p:cBhvr>
                                      <p:tavLst>
                                        <p:tav tm="0" fmla="#ppt_w*sin(2.5*pi*$)">
                                          <p:val>
                                            <p:fltVal val="0"/>
                                          </p:val>
                                        </p:tav>
                                        <p:tav tm="100000">
                                          <p:val>
                                            <p:fltVal val="1"/>
                                          </p:val>
                                        </p:tav>
                                      </p:tavLst>
                                    </p:anim>
                                    <p:anim calcmode="lin" valueType="num">
                                      <p:cBhvr>
                                        <p:cTn id="33"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4" fill="hold" display="0">
                  <p:stCondLst>
                    <p:cond delay="indefinite"/>
                  </p:stCondLst>
                  <p:endCondLst>
                    <p:cond evt="onStopAudio" delay="0">
                      <p:tgtEl>
                        <p:sldTgt/>
                      </p:tgtEl>
                    </p:cond>
                  </p:endCondLst>
                </p:cTn>
                <p:tgtEl>
                  <p:spTgt spid="7"/>
                </p:tgtEl>
              </p:cMediaNode>
            </p:audio>
          </p:childTnLst>
        </p:cTn>
      </p:par>
    </p:tnLst>
    <p:bldLst>
      <p:bldP spid="2" grpId="0"/>
      <p:bldP spid="3" grpId="0"/>
      <p:bldP spid="4" grpId="0"/>
      <p:bldP spid="5" grpId="0"/>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940.7|23.9|18|11.9|1.6"/>
</p:tagLst>
</file>

<file path=ppt/tags/tag2.xml><?xml version="1.0" encoding="utf-8"?>
<p:tagLst xmlns:a="http://schemas.openxmlformats.org/drawingml/2006/main" xmlns:r="http://schemas.openxmlformats.org/officeDocument/2006/relationships" xmlns:p="http://schemas.openxmlformats.org/presentationml/2006/main">
  <p:tag name="TIMING" val="|4.3|5.6|13.1|1|0.5|1.3|26.5|0.4|1|1|24"/>
</p:tagLst>
</file>

<file path=ppt/tags/tag3.xml><?xml version="1.0" encoding="utf-8"?>
<p:tagLst xmlns:a="http://schemas.openxmlformats.org/drawingml/2006/main" xmlns:r="http://schemas.openxmlformats.org/officeDocument/2006/relationships" xmlns:p="http://schemas.openxmlformats.org/presentationml/2006/main">
  <p:tag name="TIMING" val="|2|9.1|2|5.9|6.8|3.9"/>
</p:tagLst>
</file>

<file path=ppt/tags/tag4.xml><?xml version="1.0" encoding="utf-8"?>
<p:tagLst xmlns:a="http://schemas.openxmlformats.org/drawingml/2006/main" xmlns:r="http://schemas.openxmlformats.org/officeDocument/2006/relationships" xmlns:p="http://schemas.openxmlformats.org/presentationml/2006/main">
  <p:tag name="TIMING" val="|2.5|2.2|5.4|2.2|4.2|3.6|3.7|9.6|0.2|4.3|0.4|3.9"/>
</p:tagLst>
</file>

<file path=ppt/tags/tag5.xml><?xml version="1.0" encoding="utf-8"?>
<p:tagLst xmlns:a="http://schemas.openxmlformats.org/drawingml/2006/main" xmlns:r="http://schemas.openxmlformats.org/officeDocument/2006/relationships" xmlns:p="http://schemas.openxmlformats.org/presentationml/2006/main">
  <p:tag name="TIMING" val="|9.2|7.7|3|3.8|3.9"/>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1015</TotalTime>
  <Words>1315</Words>
  <Application>Microsoft Office PowerPoint</Application>
  <PresentationFormat>Affichage à l'écran (4:3)</PresentationFormat>
  <Paragraphs>202</Paragraphs>
  <Slides>32</Slides>
  <Notes>2</Notes>
  <HiddenSlides>0</HiddenSlides>
  <MMClips>7</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32</vt:i4>
      </vt:variant>
    </vt:vector>
  </HeadingPairs>
  <TitlesOfParts>
    <vt:vector size="39" baseType="lpstr">
      <vt:lpstr>Arial</vt:lpstr>
      <vt:lpstr>Calibri</vt:lpstr>
      <vt:lpstr>Gill Sans MT</vt:lpstr>
      <vt:lpstr>Lucida Calligraphy</vt:lpstr>
      <vt:lpstr>Verdana</vt:lpstr>
      <vt:lpstr>Wingdings 2</vt:lpstr>
      <vt:lpstr>Solstice</vt:lpstr>
      <vt:lpstr>  Ecole Maternelle Victor Schoelcher </vt:lpstr>
      <vt:lpstr>FICHE ACTION PASS’CULTUR’ART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ECOLE MATERNELLE VICTOR SCHOELCHER</dc:title>
  <dc:creator>Ecole</dc:creator>
  <cp:lastModifiedBy>christine</cp:lastModifiedBy>
  <cp:revision>85</cp:revision>
  <cp:lastPrinted>2019-06-07T18:19:39Z</cp:lastPrinted>
  <dcterms:created xsi:type="dcterms:W3CDTF">2019-06-04T18:30:52Z</dcterms:created>
  <dcterms:modified xsi:type="dcterms:W3CDTF">2019-06-27T05:06:34Z</dcterms:modified>
</cp:coreProperties>
</file>