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0" r:id="rId6"/>
    <p:sldId id="262" r:id="rId7"/>
    <p:sldId id="263" r:id="rId8"/>
    <p:sldId id="264" r:id="rId9"/>
    <p:sldId id="256" r:id="rId10"/>
    <p:sldId id="265" r:id="rId1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1896" y="2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B6F74-FB82-476C-B2A6-AED3B8F9EA27}" type="datetimeFigureOut">
              <a:rPr lang="fr-FR" smtClean="0"/>
              <a:t>03/06/2019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B4AE0-5C6D-4911-AF88-31517AB823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4105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B6F74-FB82-476C-B2A6-AED3B8F9EA27}" type="datetimeFigureOut">
              <a:rPr lang="fr-FR" smtClean="0"/>
              <a:t>03/06/2019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B4AE0-5C6D-4911-AF88-31517AB823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6435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B6F74-FB82-476C-B2A6-AED3B8F9EA27}" type="datetimeFigureOut">
              <a:rPr lang="fr-FR" smtClean="0"/>
              <a:t>03/06/2019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B4AE0-5C6D-4911-AF88-31517AB823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3338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B6F74-FB82-476C-B2A6-AED3B8F9EA27}" type="datetimeFigureOut">
              <a:rPr lang="fr-FR" smtClean="0"/>
              <a:t>03/06/2019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B4AE0-5C6D-4911-AF88-31517AB823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714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B6F74-FB82-476C-B2A6-AED3B8F9EA27}" type="datetimeFigureOut">
              <a:rPr lang="fr-FR" smtClean="0"/>
              <a:t>03/06/2019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B4AE0-5C6D-4911-AF88-31517AB823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6781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B6F74-FB82-476C-B2A6-AED3B8F9EA27}" type="datetimeFigureOut">
              <a:rPr lang="fr-FR" smtClean="0"/>
              <a:t>03/06/2019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B4AE0-5C6D-4911-AF88-31517AB823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6230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B6F74-FB82-476C-B2A6-AED3B8F9EA27}" type="datetimeFigureOut">
              <a:rPr lang="fr-FR" smtClean="0"/>
              <a:t>03/06/2019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B4AE0-5C6D-4911-AF88-31517AB823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6253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B6F74-FB82-476C-B2A6-AED3B8F9EA27}" type="datetimeFigureOut">
              <a:rPr lang="fr-FR" smtClean="0"/>
              <a:t>03/06/2019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B4AE0-5C6D-4911-AF88-31517AB823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0742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B6F74-FB82-476C-B2A6-AED3B8F9EA27}" type="datetimeFigureOut">
              <a:rPr lang="fr-FR" smtClean="0"/>
              <a:t>03/06/2019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B4AE0-5C6D-4911-AF88-31517AB823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9756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B6F74-FB82-476C-B2A6-AED3B8F9EA27}" type="datetimeFigureOut">
              <a:rPr lang="fr-FR" smtClean="0"/>
              <a:t>03/06/2019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B4AE0-5C6D-4911-AF88-31517AB823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7126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B6F74-FB82-476C-B2A6-AED3B8F9EA27}" type="datetimeFigureOut">
              <a:rPr lang="fr-FR" smtClean="0"/>
              <a:t>03/06/2019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B4AE0-5C6D-4911-AF88-31517AB823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8534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B6F74-FB82-476C-B2A6-AED3B8F9EA27}" type="datetimeFigureOut">
              <a:rPr lang="fr-FR" smtClean="0"/>
              <a:t>03/06/2019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B4AE0-5C6D-4911-AF88-31517AB823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4546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fr.wikipedia.org/wiki/Arts_du_spectacle" TargetMode="External"/><Relationship Id="rId2" Type="http://schemas.openxmlformats.org/officeDocument/2006/relationships/hyperlink" Target="http://fr.wikipedia.org/wiki/Escrim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emf"/><Relationship Id="rId4" Type="http://schemas.openxmlformats.org/officeDocument/2006/relationships/hyperlink" Target="http://fr.wikipedia.org/wiki/Com%C3%A9die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>
                <a:solidFill>
                  <a:srgbClr val="FF0000"/>
                </a:solidFill>
              </a:rPr>
              <a:t>L’escrime artistique</a:t>
            </a:r>
            <a:br>
              <a:rPr lang="fr-FR" dirty="0">
                <a:solidFill>
                  <a:srgbClr val="FF0000"/>
                </a:solidFill>
              </a:rPr>
            </a:b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 fontScale="85000" lnSpcReduction="20000"/>
          </a:bodyPr>
          <a:lstStyle/>
          <a:p>
            <a:endParaRPr lang="fr-FR" dirty="0">
              <a:solidFill>
                <a:srgbClr val="FF0000"/>
              </a:solidFill>
            </a:endParaRPr>
          </a:p>
          <a:p>
            <a:endParaRPr lang="fr-FR" dirty="0">
              <a:solidFill>
                <a:srgbClr val="FF0000"/>
              </a:solidFill>
            </a:endParaRPr>
          </a:p>
          <a:p>
            <a:r>
              <a:rPr lang="fr-FR" dirty="0">
                <a:solidFill>
                  <a:srgbClr val="FF0000"/>
                </a:solidFill>
              </a:rPr>
              <a:t>C’est quoi?</a:t>
            </a:r>
          </a:p>
          <a:p>
            <a:r>
              <a:rPr lang="fr-FR" dirty="0">
                <a:effectLst/>
              </a:rPr>
              <a:t>L’</a:t>
            </a:r>
            <a:r>
              <a:rPr lang="fr-FR" b="1" dirty="0">
                <a:effectLst/>
              </a:rPr>
              <a:t>escrime artistique</a:t>
            </a:r>
            <a:r>
              <a:rPr lang="fr-FR" dirty="0">
                <a:effectLst/>
              </a:rPr>
              <a:t>, également appelé </a:t>
            </a:r>
            <a:r>
              <a:rPr lang="fr-FR" b="1" dirty="0">
                <a:effectLst/>
              </a:rPr>
              <a:t>escrime de spectacle</a:t>
            </a:r>
            <a:r>
              <a:rPr lang="fr-FR" dirty="0">
                <a:effectLst/>
              </a:rPr>
              <a:t> ou </a:t>
            </a:r>
            <a:r>
              <a:rPr lang="fr-FR" b="1" dirty="0">
                <a:effectLst/>
              </a:rPr>
              <a:t>escrime ancienne</a:t>
            </a:r>
            <a:r>
              <a:rPr lang="fr-FR" dirty="0">
                <a:effectLst/>
              </a:rPr>
              <a:t> est une adaptation de l’</a:t>
            </a:r>
            <a:r>
              <a:rPr lang="fr-FR" dirty="0">
                <a:effectLst/>
                <a:hlinkClick r:id="rId2" tooltip="Escrime"/>
              </a:rPr>
              <a:t>escrime</a:t>
            </a:r>
            <a:r>
              <a:rPr lang="fr-FR" dirty="0">
                <a:effectLst/>
              </a:rPr>
              <a:t> moderne. </a:t>
            </a:r>
          </a:p>
          <a:p>
            <a:r>
              <a:rPr lang="fr-FR" dirty="0">
                <a:effectLst/>
              </a:rPr>
              <a:t>Mise en scène de combats chorégraphiés.</a:t>
            </a:r>
          </a:p>
          <a:p>
            <a:r>
              <a:rPr lang="fr-FR" dirty="0">
                <a:effectLst/>
              </a:rPr>
              <a:t> L'escrime artistique fait partie des </a:t>
            </a:r>
            <a:r>
              <a:rPr lang="fr-FR" dirty="0">
                <a:effectLst/>
                <a:hlinkClick r:id="rId3" tooltip="Arts du spectacle"/>
              </a:rPr>
              <a:t>arts du spectacle</a:t>
            </a:r>
            <a:r>
              <a:rPr lang="fr-FR" dirty="0">
                <a:effectLst/>
              </a:rPr>
              <a:t>, en associant à la technique des armes et des déplacements (cascades), la </a:t>
            </a:r>
            <a:r>
              <a:rPr lang="fr-FR" dirty="0">
                <a:effectLst/>
                <a:hlinkClick r:id="rId4" tooltip="Comédie"/>
              </a:rPr>
              <a:t>comédie</a:t>
            </a:r>
            <a:r>
              <a:rPr lang="fr-FR" dirty="0">
                <a:effectLst/>
              </a:rPr>
              <a:t> et l'expression corporelle. </a:t>
            </a:r>
            <a:endParaRPr lang="fr-FR" dirty="0">
              <a:solidFill>
                <a:srgbClr val="FF0000"/>
              </a:solidFill>
            </a:endParaRPr>
          </a:p>
          <a:p>
            <a:endParaRPr lang="fr-FR" dirty="0">
              <a:solidFill>
                <a:srgbClr val="FF0000"/>
              </a:solidFill>
            </a:endParaRPr>
          </a:p>
          <a:p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4" name="Image 3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980728"/>
            <a:ext cx="2412678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4045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183"/>
    </mc:Choice>
    <mc:Fallback xmlns="">
      <p:transition spd="slow" advTm="14183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3501008"/>
            <a:ext cx="9144000" cy="345638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fr-FR" sz="3600" b="1" i="1" dirty="0">
                <a:solidFill>
                  <a:schemeClr val="tx1"/>
                </a:solidFill>
              </a:rPr>
              <a:t>Quels enjeux de formation à l’école?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3501009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fr-FR" b="1" dirty="0"/>
              <a:t> L’escrime artistique :</a:t>
            </a:r>
          </a:p>
        </p:txBody>
      </p:sp>
    </p:spTree>
    <p:extLst>
      <p:ext uri="{BB962C8B-B14F-4D97-AF65-F5344CB8AC3E}">
        <p14:creationId xmlns:p14="http://schemas.microsoft.com/office/powerpoint/2010/main" val="1438532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71"/>
    </mc:Choice>
    <mc:Fallback xmlns="">
      <p:transition spd="slow" advTm="1097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62" y="0"/>
            <a:ext cx="9122537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pPr algn="l"/>
            <a:r>
              <a:rPr lang="fr-FR" b="1" dirty="0"/>
              <a:t>•</a:t>
            </a:r>
            <a:r>
              <a:rPr lang="fr-FR" sz="4000" b="1" dirty="0"/>
              <a:t>Maîtrise de soi et du geste. </a:t>
            </a:r>
            <a:r>
              <a:rPr lang="fr-FR" sz="2000" b="1" dirty="0"/>
              <a:t>Développer sa motricité  et apprendre à s’exprimer en utilisant son corps .</a:t>
            </a:r>
            <a:br>
              <a:rPr lang="fr-FR" sz="2000" b="1" dirty="0"/>
            </a:br>
            <a:br>
              <a:rPr lang="fr-FR" sz="4000" b="1" dirty="0"/>
            </a:br>
            <a:r>
              <a:rPr lang="fr-FR" sz="4000" b="1" dirty="0"/>
              <a:t>•Prise d’informations. </a:t>
            </a:r>
            <a:r>
              <a:rPr lang="fr-FR" sz="2200" b="1" dirty="0"/>
              <a:t>S’approprier par la pratique physique et sportive, des méthodes et des outils . </a:t>
            </a:r>
            <a:br>
              <a:rPr lang="fr-FR" sz="2200" b="1" dirty="0"/>
            </a:br>
            <a:br>
              <a:rPr lang="fr-FR" sz="4000" b="1" dirty="0"/>
            </a:br>
            <a:r>
              <a:rPr lang="fr-FR" sz="4000" b="1" dirty="0"/>
              <a:t>• Partager des règles, assumer des rôles  et des responsabilités </a:t>
            </a:r>
            <a:r>
              <a:rPr lang="fr-FR" sz="2200" b="1" dirty="0"/>
              <a:t>. </a:t>
            </a:r>
            <a:br>
              <a:rPr lang="fr-FR" sz="4000" b="1" dirty="0"/>
            </a:br>
            <a:br>
              <a:rPr lang="fr-FR" sz="4000" b="1" dirty="0"/>
            </a:br>
            <a:r>
              <a:rPr lang="fr-FR" sz="4000" b="1" dirty="0"/>
              <a:t>•Respect de l’autre. </a:t>
            </a:r>
            <a:r>
              <a:rPr lang="fr-FR" sz="2200" b="1" dirty="0"/>
              <a:t>Apprendre à entretenir sa santé par une activité physique régulière .</a:t>
            </a:r>
            <a:br>
              <a:rPr lang="fr-FR" sz="2200" b="1" dirty="0"/>
            </a:br>
            <a:br>
              <a:rPr lang="fr-FR" sz="2200" b="1" dirty="0"/>
            </a:br>
            <a:r>
              <a:rPr lang="fr-FR" sz="4000" b="1" dirty="0"/>
              <a:t>•  S’approprier une culture physique sportive et artistique .</a:t>
            </a:r>
            <a:br>
              <a:rPr lang="fr-FR" sz="4000" b="1" dirty="0"/>
            </a:br>
            <a:r>
              <a:rPr lang="fr-FR" sz="4000" b="1" dirty="0"/>
              <a:t> </a:t>
            </a:r>
            <a:r>
              <a:rPr lang="fr-FR" sz="4000" b="1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19684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37"/>
    </mc:Choice>
    <mc:Fallback xmlns="">
      <p:transition spd="slow" advTm="15037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>
                <a:solidFill>
                  <a:srgbClr val="FF0000"/>
                </a:solidFill>
              </a:rPr>
              <a:t> Une APSA qui est sur deux compétences spécifiques en EPS :	</a:t>
            </a:r>
          </a:p>
        </p:txBody>
      </p:sp>
      <p:sp>
        <p:nvSpPr>
          <p:cNvPr id="4" name="Ellipse 3"/>
          <p:cNvSpPr/>
          <p:nvPr/>
        </p:nvSpPr>
        <p:spPr>
          <a:xfrm>
            <a:off x="323528" y="2348880"/>
            <a:ext cx="3672408" cy="288032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conduire et maitriser un affrontement  collectif ou interindividuel</a:t>
            </a:r>
          </a:p>
          <a:p>
            <a:pPr algn="ctr"/>
            <a:endParaRPr lang="fr-FR" b="1" dirty="0"/>
          </a:p>
        </p:txBody>
      </p:sp>
      <p:sp>
        <p:nvSpPr>
          <p:cNvPr id="5" name="Ellipse 4"/>
          <p:cNvSpPr/>
          <p:nvPr/>
        </p:nvSpPr>
        <p:spPr>
          <a:xfrm>
            <a:off x="4788024" y="2348880"/>
            <a:ext cx="3600400" cy="288032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/>
              <a:t>s’exprimer devant les autres par une prestation artistique et/ou acrobatique</a:t>
            </a:r>
          </a:p>
          <a:p>
            <a:pPr algn="ctr"/>
            <a:endParaRPr lang="fr-FR" b="1" dirty="0"/>
          </a:p>
        </p:txBody>
      </p:sp>
      <p:pic>
        <p:nvPicPr>
          <p:cNvPr id="8" name="Espace réservé du contenu 7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2024" y="4797152"/>
            <a:ext cx="1710056" cy="2005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46178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67"/>
    </mc:Choice>
    <mc:Fallback xmlns="">
      <p:transition spd="slow" advTm="16367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80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effectLst/>
        </p:spPr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L’élève est à la fois:</a:t>
            </a:r>
          </a:p>
        </p:txBody>
      </p:sp>
      <p:pic>
        <p:nvPicPr>
          <p:cNvPr id="10" name="Espace réservé du contenu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200"/>
            <a:ext cx="9144000" cy="5257800"/>
          </a:xfrm>
          <a:blipFill>
            <a:blip r:embed="rId3"/>
            <a:tile tx="0" ty="0" sx="100000" sy="100000" flip="none" algn="tl"/>
          </a:blipFill>
        </p:spPr>
      </p:pic>
      <p:sp>
        <p:nvSpPr>
          <p:cNvPr id="4" name="Ellipse 3"/>
          <p:cNvSpPr/>
          <p:nvPr/>
        </p:nvSpPr>
        <p:spPr>
          <a:xfrm>
            <a:off x="1547664" y="1484784"/>
            <a:ext cx="5328592" cy="1928399"/>
          </a:xfrm>
          <a:prstGeom prst="ellipse">
            <a:avLst/>
          </a:prstGeom>
          <a:solidFill>
            <a:srgbClr val="00B050"/>
          </a:solidFill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FF0000"/>
                </a:solidFill>
              </a:rPr>
              <a:t>Danseur/combattant</a:t>
            </a:r>
          </a:p>
        </p:txBody>
      </p:sp>
      <p:sp>
        <p:nvSpPr>
          <p:cNvPr id="5" name="Ellipse 4"/>
          <p:cNvSpPr/>
          <p:nvPr/>
        </p:nvSpPr>
        <p:spPr>
          <a:xfrm>
            <a:off x="323528" y="4446371"/>
            <a:ext cx="2880320" cy="2232248"/>
          </a:xfrm>
          <a:prstGeom prst="ellipse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FF0000"/>
                </a:solidFill>
              </a:rPr>
              <a:t>Spectateur</a:t>
            </a:r>
            <a:r>
              <a:rPr lang="fr-FR" sz="3200" dirty="0"/>
              <a:t> </a:t>
            </a:r>
          </a:p>
        </p:txBody>
      </p:sp>
      <p:sp>
        <p:nvSpPr>
          <p:cNvPr id="6" name="Ellipse 5"/>
          <p:cNvSpPr/>
          <p:nvPr/>
        </p:nvSpPr>
        <p:spPr>
          <a:xfrm>
            <a:off x="5148064" y="4463637"/>
            <a:ext cx="3392112" cy="1944216"/>
          </a:xfrm>
          <a:prstGeom prst="ellipse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FF0000"/>
                </a:solidFill>
              </a:rPr>
              <a:t>Chorégraphe</a:t>
            </a:r>
          </a:p>
        </p:txBody>
      </p:sp>
      <p:sp>
        <p:nvSpPr>
          <p:cNvPr id="7" name="Double flèche horizontale 6"/>
          <p:cNvSpPr/>
          <p:nvPr/>
        </p:nvSpPr>
        <p:spPr>
          <a:xfrm rot="18685152">
            <a:off x="1336060" y="3538603"/>
            <a:ext cx="1717078" cy="74714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Double flèche horizontale 7"/>
          <p:cNvSpPr/>
          <p:nvPr/>
        </p:nvSpPr>
        <p:spPr>
          <a:xfrm>
            <a:off x="3167844" y="5193428"/>
            <a:ext cx="2088232" cy="61183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Double flèche horizontale 8"/>
          <p:cNvSpPr/>
          <p:nvPr/>
        </p:nvSpPr>
        <p:spPr>
          <a:xfrm rot="2391194">
            <a:off x="5446530" y="3537958"/>
            <a:ext cx="1996094" cy="68770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568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473"/>
    </mc:Choice>
    <mc:Fallback xmlns="">
      <p:transition spd="slow" advTm="13473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0" y="-459432"/>
            <a:ext cx="9144000" cy="4752528"/>
          </a:xfrm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rgbClr val="FF0000"/>
                </a:solidFill>
              </a:rPr>
              <a:t>Constat: </a:t>
            </a:r>
          </a:p>
          <a:p>
            <a:r>
              <a:rPr lang="fr-FR" sz="3200" b="1" dirty="0">
                <a:solidFill>
                  <a:srgbClr val="FF0000"/>
                </a:solidFill>
              </a:rPr>
              <a:t>Les élèves sont débutants dans cette activité.</a:t>
            </a:r>
          </a:p>
          <a:p>
            <a:endParaRPr lang="fr-FR" sz="3200" b="1" dirty="0">
              <a:solidFill>
                <a:srgbClr val="FF0000"/>
              </a:solidFill>
            </a:endParaRPr>
          </a:p>
          <a:p>
            <a:r>
              <a:rPr lang="fr-FR" sz="3200" b="1" dirty="0">
                <a:solidFill>
                  <a:srgbClr val="FF0000"/>
                </a:solidFill>
              </a:rPr>
              <a:t>Problématique: comment pratiquer sans risque de blessures ?</a:t>
            </a:r>
          </a:p>
          <a:p>
            <a:endParaRPr lang="fr-FR" sz="3200" b="1" dirty="0">
              <a:solidFill>
                <a:srgbClr val="FF0000"/>
              </a:solidFill>
            </a:endParaRPr>
          </a:p>
          <a:p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3140968"/>
            <a:ext cx="4032448" cy="371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70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94"/>
    </mc:Choice>
    <mc:Fallback xmlns="">
      <p:transition spd="slow" advTm="10794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653136"/>
          </a:xfrm>
          <a:solidFill>
            <a:srgbClr val="92D050"/>
          </a:solidFill>
        </p:spPr>
        <p:txBody>
          <a:bodyPr/>
          <a:lstStyle/>
          <a:p>
            <a:pPr algn="l"/>
            <a:r>
              <a:rPr lang="fr-FR" b="1" dirty="0">
                <a:solidFill>
                  <a:srgbClr val="FF0000"/>
                </a:solidFill>
              </a:rPr>
              <a:t>« Acquérir une gestuelle sécuritaire pour soi mais aussi pour l’autre! » </a:t>
            </a:r>
            <a:br>
              <a:rPr lang="fr-FR" b="1" dirty="0">
                <a:solidFill>
                  <a:srgbClr val="FF0000"/>
                </a:solidFill>
              </a:rPr>
            </a:b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8960"/>
            <a:ext cx="4283968" cy="378722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068959"/>
            <a:ext cx="4860032" cy="378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062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09"/>
    </mc:Choice>
    <mc:Fallback xmlns="">
      <p:transition spd="slow" advTm="11209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66530"/>
          </a:xfrm>
        </p:spPr>
        <p:txBody>
          <a:bodyPr>
            <a:normAutofit fontScale="90000"/>
          </a:bodyPr>
          <a:lstStyle/>
          <a:p>
            <a:pPr algn="l"/>
            <a:r>
              <a:rPr lang="fr-FR" b="1" dirty="0">
                <a:solidFill>
                  <a:srgbClr val="FF0000"/>
                </a:solidFill>
              </a:rPr>
              <a:t>Les techniques…</a:t>
            </a: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4283968" cy="5661248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539552" y="5877272"/>
            <a:ext cx="2232248" cy="40011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fr-FR" sz="2000" b="1" dirty="0"/>
              <a:t>L’allonge du bras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196752"/>
            <a:ext cx="4860032" cy="5661248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4788024" y="5877272"/>
            <a:ext cx="1925960" cy="40011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fr-FR" sz="2000" b="1" dirty="0"/>
              <a:t>La fente</a:t>
            </a:r>
          </a:p>
        </p:txBody>
      </p:sp>
    </p:spTree>
    <p:extLst>
      <p:ext uri="{BB962C8B-B14F-4D97-AF65-F5344CB8AC3E}">
        <p14:creationId xmlns:p14="http://schemas.microsoft.com/office/powerpoint/2010/main" val="236311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28"/>
    </mc:Choice>
    <mc:Fallback xmlns="">
      <p:transition spd="slow" advTm="11028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https://pmcdeadline2.files.wordpress.com/2016/03/star-wars-lightsab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67732" cy="6882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1" y="5070649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 élèves du CE1 de l’école Albert DEBIBAKAS  présentent leur appropriation  de l’activité…</a:t>
            </a:r>
          </a:p>
        </p:txBody>
      </p:sp>
    </p:spTree>
    <p:extLst>
      <p:ext uri="{BB962C8B-B14F-4D97-AF65-F5344CB8AC3E}">
        <p14:creationId xmlns:p14="http://schemas.microsoft.com/office/powerpoint/2010/main" val="289504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20"/>
    </mc:Choice>
    <mc:Fallback xmlns="">
      <p:transition spd="slow" advTm="1082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ww.cadeauxfolies.fr/media/extendware/ewimageopt/media/inline/6a/0/droide-star-wars-bb-8-telecommandable-d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536" cy="8338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1691680" y="1268760"/>
            <a:ext cx="67350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réveil des intelligences</a:t>
            </a:r>
          </a:p>
        </p:txBody>
      </p:sp>
    </p:spTree>
    <p:extLst>
      <p:ext uri="{BB962C8B-B14F-4D97-AF65-F5344CB8AC3E}">
        <p14:creationId xmlns:p14="http://schemas.microsoft.com/office/powerpoint/2010/main" val="23044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53"/>
    </mc:Choice>
    <mc:Fallback xmlns="">
      <p:transition spd="slow" advTm="19053"/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179</Words>
  <Application>Microsoft Office PowerPoint</Application>
  <PresentationFormat>Affichage à l'écran (4:3)</PresentationFormat>
  <Paragraphs>27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Thème Office</vt:lpstr>
      <vt:lpstr>L’escrime artistique </vt:lpstr>
      <vt:lpstr> L’escrime artistique :</vt:lpstr>
      <vt:lpstr>•Maîtrise de soi et du geste. Développer sa motricité  et apprendre à s’exprimer en utilisant son corps .  •Prise d’informations. S’approprier par la pratique physique et sportive, des méthodes et des outils .   • Partager des règles, assumer des rôles  et des responsabilités .   •Respect de l’autre. Apprendre à entretenir sa santé par une activité physique régulière .  •  S’approprier une culture physique sportive et artistique .   </vt:lpstr>
      <vt:lpstr> Une APSA qui est sur deux compétences spécifiques en EPS : </vt:lpstr>
      <vt:lpstr>L’élève est à la fois:</vt:lpstr>
      <vt:lpstr>Présentation PowerPoint</vt:lpstr>
      <vt:lpstr>« Acquérir une gestuelle sécuritaire pour soi mais aussi pour l’autre! »  </vt:lpstr>
      <vt:lpstr>Les techniques…      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L’escrime artistique</dc:title>
  <dc:creator>JIMMY</dc:creator>
  <cp:lastModifiedBy>JIMMY</cp:lastModifiedBy>
  <cp:revision>8</cp:revision>
  <dcterms:created xsi:type="dcterms:W3CDTF">2016-05-10T01:32:14Z</dcterms:created>
  <dcterms:modified xsi:type="dcterms:W3CDTF">2019-06-04T01:41:22Z</dcterms:modified>
</cp:coreProperties>
</file>