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C00964-B5BD-48D4-B1FA-FB8B6B3C3A82}" type="datetimeFigureOut">
              <a:rPr lang="fr-FR" smtClean="0"/>
              <a:t>02/07/2019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2FB169-5100-4E51-8979-C166C6C586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191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Espace réservé des commentaires 2"/>
          <p:cNvSpPr>
            <a:spLocks noGrp="1"/>
          </p:cNvSpPr>
          <p:nvPr>
            <p:ph type="body" idx="1"/>
          </p:nvPr>
        </p:nvSpPr>
        <p:spPr bwMode="auto">
          <a:extLst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fr-FR" altLang="fr-FR" dirty="0" smtClean="0"/>
              <a:t> 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fr-FR" altLang="fr-FR" dirty="0" smtClean="0"/>
              <a:t>Le collège Mireille Choisy regroupe les classes du collège, du Lycée et de la Section d’Apprentissage : 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fr-FR" altLang="fr-FR" dirty="0" smtClean="0"/>
              <a:t>-112 élèves de 6</a:t>
            </a:r>
            <a:r>
              <a:rPr lang="fr-FR" altLang="fr-FR" baseline="30000" dirty="0" smtClean="0"/>
              <a:t>ème</a:t>
            </a:r>
            <a:r>
              <a:rPr lang="fr-FR" altLang="fr-FR" dirty="0" smtClean="0"/>
              <a:t> répartis sur 5 divisions, depuis 2012 ouverture d’une classe bilingue (anglais/espagnol) et à cette rentrée une classe aménagée sport ( Rugby).</a:t>
            </a:r>
          </a:p>
          <a:p>
            <a:pPr marL="177691" indent="-177691" eaLnBrk="1" hangingPunct="1">
              <a:spcBef>
                <a:spcPct val="0"/>
              </a:spcBef>
              <a:buFontTx/>
              <a:buChar char="-"/>
              <a:defRPr/>
            </a:pPr>
            <a:r>
              <a:rPr lang="fr-FR" altLang="fr-FR" dirty="0" smtClean="0"/>
              <a:t>110 élèves pour 4 divisions , une classe bilingue, du latin, sport</a:t>
            </a:r>
          </a:p>
          <a:p>
            <a:pPr marL="177691" indent="-177691" eaLnBrk="1" hangingPunct="1">
              <a:spcBef>
                <a:spcPct val="0"/>
              </a:spcBef>
              <a:buFontTx/>
              <a:buChar char="-"/>
              <a:defRPr/>
            </a:pPr>
            <a:r>
              <a:rPr lang="fr-FR" altLang="fr-FR" dirty="0" smtClean="0"/>
              <a:t>114 élèves en 4</a:t>
            </a:r>
            <a:r>
              <a:rPr lang="fr-FR" altLang="fr-FR" baseline="30000" dirty="0" smtClean="0"/>
              <a:t>ème</a:t>
            </a:r>
            <a:r>
              <a:rPr lang="fr-FR" altLang="fr-FR" dirty="0" smtClean="0"/>
              <a:t>  pour 5 divisions, 2 LV2 (espagnol et portugais), latin et sport.</a:t>
            </a:r>
          </a:p>
          <a:p>
            <a:pPr marL="177691" indent="-177691" eaLnBrk="1" hangingPunct="1">
              <a:spcBef>
                <a:spcPct val="0"/>
              </a:spcBef>
              <a:buFontTx/>
              <a:buChar char="-"/>
              <a:defRPr/>
            </a:pPr>
            <a:r>
              <a:rPr lang="fr-FR" altLang="fr-FR" dirty="0" smtClean="0"/>
              <a:t>104 élèves de 3</a:t>
            </a:r>
            <a:r>
              <a:rPr lang="fr-FR" altLang="fr-FR" baseline="30000" dirty="0" smtClean="0"/>
              <a:t>ème</a:t>
            </a:r>
            <a:r>
              <a:rPr lang="fr-FR" altLang="fr-FR" dirty="0" smtClean="0"/>
              <a:t>  pour 4 divisions , 2 LV2 ,latin , DP3H, Sport.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fr-FR" altLang="fr-FR" dirty="0" smtClean="0"/>
              <a:t>La classe ULIS prends en charges 20 élèves en situation d’handicap.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fr-FR" altLang="fr-FR" dirty="0" smtClean="0"/>
              <a:t>Une classe de 2</a:t>
            </a:r>
            <a:r>
              <a:rPr lang="fr-FR" altLang="fr-FR" baseline="30000" dirty="0" smtClean="0"/>
              <a:t>nde</a:t>
            </a:r>
            <a:r>
              <a:rPr lang="fr-FR" altLang="fr-FR" dirty="0" smtClean="0"/>
              <a:t> avec 17 élèves en début d’année, 4 enseignements d’explorations sont proposés (SES/PFEG/Littérature et Société/ MPS° ET LE PORTUGAIS EN LV3.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fr-FR" altLang="fr-FR" dirty="0" smtClean="0"/>
              <a:t>Une expérimentation d’une classe de 1</a:t>
            </a:r>
            <a:r>
              <a:rPr lang="fr-FR" altLang="fr-FR" baseline="30000" dirty="0" smtClean="0"/>
              <a:t>ère</a:t>
            </a:r>
            <a:r>
              <a:rPr lang="fr-FR" altLang="fr-FR" dirty="0" smtClean="0"/>
              <a:t> avec le tronc commun (L et S) avec 5 élèves prévus se réduit à 2 aujourd’hui.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fr-FR" altLang="fr-FR" dirty="0" smtClean="0"/>
              <a:t>La Section d’Apprentissage polyvalent de Saint Barthélémy a été créer en Mars 2013, avec l’ouverture du dispositif DIMA qui comporte 16 élèves issus de 4</a:t>
            </a:r>
            <a:r>
              <a:rPr lang="fr-FR" altLang="fr-FR" baseline="30000" dirty="0" smtClean="0"/>
              <a:t>ème</a:t>
            </a:r>
            <a:r>
              <a:rPr lang="fr-FR" altLang="fr-FR" dirty="0" smtClean="0"/>
              <a:t> ou des redoublants de 3</a:t>
            </a:r>
            <a:r>
              <a:rPr lang="fr-FR" altLang="fr-FR" baseline="30000" dirty="0" smtClean="0"/>
              <a:t>ème</a:t>
            </a:r>
            <a:r>
              <a:rPr lang="fr-FR" altLang="fr-FR" dirty="0" smtClean="0"/>
              <a:t>  n’ayant pas un projet de formation bien défini.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fr-FR" altLang="fr-FR" dirty="0" smtClean="0"/>
              <a:t>A la rentrée 2013-2014, à la demande des entreprises, un CAP EVS option C Service à la clientèle est ouvert avec 11 apprentis. Par ailleurs, la SAPSBH étant guichet unique pour toute demande d’apprentissage, établit un partenariat avec d’autres CFA ou EPLE . C’est ainsi qu’on retrouve 8 apprentis répartis entre le CAP CUISINE/CAP ELECTROTECHNIQUE/CAP MECANIQUE et LE bac pro ELEEC.</a:t>
            </a:r>
          </a:p>
        </p:txBody>
      </p:sp>
      <p:sp>
        <p:nvSpPr>
          <p:cNvPr id="1741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5D253C4-2E0A-4A02-B9C9-49B55EE7EA93}" type="slidenum">
              <a:rPr lang="en-US" altLang="fr-FR"/>
              <a:pPr eaLnBrk="1" hangingPunct="1"/>
              <a:t>1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063153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2EE7-3B24-44CF-8544-9BF3FDF450F8}" type="datetimeFigureOut">
              <a:rPr lang="fr-FR" smtClean="0"/>
              <a:t>02/07/2019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119-75DB-4D93-A180-D777B87684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3485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2EE7-3B24-44CF-8544-9BF3FDF450F8}" type="datetimeFigureOut">
              <a:rPr lang="fr-FR" smtClean="0"/>
              <a:t>02/07/2019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119-75DB-4D93-A180-D777B87684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3215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2EE7-3B24-44CF-8544-9BF3FDF450F8}" type="datetimeFigureOut">
              <a:rPr lang="fr-FR" smtClean="0"/>
              <a:t>02/07/2019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119-75DB-4D93-A180-D777B87684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5048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2EE7-3B24-44CF-8544-9BF3FDF450F8}" type="datetimeFigureOut">
              <a:rPr lang="fr-FR" smtClean="0"/>
              <a:t>02/07/2019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119-75DB-4D93-A180-D777B87684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492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2EE7-3B24-44CF-8544-9BF3FDF450F8}" type="datetimeFigureOut">
              <a:rPr lang="fr-FR" smtClean="0"/>
              <a:t>02/07/2019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119-75DB-4D93-A180-D777B87684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8798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2EE7-3B24-44CF-8544-9BF3FDF450F8}" type="datetimeFigureOut">
              <a:rPr lang="fr-FR" smtClean="0"/>
              <a:t>02/07/2019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119-75DB-4D93-A180-D777B87684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7466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2EE7-3B24-44CF-8544-9BF3FDF450F8}" type="datetimeFigureOut">
              <a:rPr lang="fr-FR" smtClean="0"/>
              <a:t>02/07/2019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119-75DB-4D93-A180-D777B87684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9355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2EE7-3B24-44CF-8544-9BF3FDF450F8}" type="datetimeFigureOut">
              <a:rPr lang="fr-FR" smtClean="0"/>
              <a:t>02/07/2019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119-75DB-4D93-A180-D777B87684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2264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2EE7-3B24-44CF-8544-9BF3FDF450F8}" type="datetimeFigureOut">
              <a:rPr lang="fr-FR" smtClean="0"/>
              <a:t>02/07/2019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119-75DB-4D93-A180-D777B87684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251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2EE7-3B24-44CF-8544-9BF3FDF450F8}" type="datetimeFigureOut">
              <a:rPr lang="fr-FR" smtClean="0"/>
              <a:t>02/07/2019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119-75DB-4D93-A180-D777B87684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4839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2EE7-3B24-44CF-8544-9BF3FDF450F8}" type="datetimeFigureOut">
              <a:rPr lang="fr-FR" smtClean="0"/>
              <a:t>02/07/2019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4119-75DB-4D93-A180-D777B87684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4590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82EE7-3B24-44CF-8544-9BF3FDF450F8}" type="datetimeFigureOut">
              <a:rPr lang="fr-FR" smtClean="0"/>
              <a:t>02/07/2019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04119-75DB-4D93-A180-D777B87684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642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3405"/>
            <a:ext cx="12191999" cy="6858000"/>
          </a:xfrm>
          <a:prstGeom prst="rect">
            <a:avLst/>
          </a:prstGeom>
          <a:effectLst>
            <a:outerShdw dist="50800" dir="5400000" sx="1000" sy="1000" algn="ctr" rotWithShape="0">
              <a:srgbClr val="000000"/>
            </a:outerShdw>
          </a:effectLst>
        </p:spPr>
      </p:pic>
      <p:sp>
        <p:nvSpPr>
          <p:cNvPr id="7171" name="ZoneTexte 8"/>
          <p:cNvSpPr txBox="1">
            <a:spLocks noChangeArrowheads="1"/>
          </p:cNvSpPr>
          <p:nvPr/>
        </p:nvSpPr>
        <p:spPr bwMode="auto">
          <a:xfrm>
            <a:off x="3503611" y="360612"/>
            <a:ext cx="5184775" cy="369888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b="1" i="1" u="sng" dirty="0">
                <a:solidFill>
                  <a:schemeClr val="bg1"/>
                </a:solidFill>
              </a:rPr>
              <a:t>LA STRUCTURE </a:t>
            </a:r>
            <a:r>
              <a:rPr lang="fr-FR" altLang="fr-FR" b="1" i="1" u="sng" dirty="0" smtClean="0">
                <a:solidFill>
                  <a:schemeClr val="bg1"/>
                </a:solidFill>
              </a:rPr>
              <a:t>DE L’ETABLISSEMENT</a:t>
            </a:r>
            <a:endParaRPr lang="fr-FR" altLang="fr-FR" b="1" i="1" u="sng" dirty="0">
              <a:solidFill>
                <a:schemeClr val="bg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757895" y="5227739"/>
            <a:ext cx="1391629" cy="510778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      </a:t>
            </a: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6</a:t>
            </a:r>
            <a:r>
              <a:rPr lang="fr-FR" sz="2400" b="1" baseline="30000" dirty="0">
                <a:solidFill>
                  <a:schemeClr val="accent2">
                    <a:lumMod val="75000"/>
                  </a:schemeClr>
                </a:solidFill>
              </a:rPr>
              <a:t>ème</a:t>
            </a: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  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1778318" y="4188176"/>
            <a:ext cx="1391629" cy="510778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      </a:t>
            </a:r>
            <a:r>
              <a:rPr lang="fr-FR" sz="2400" b="1" dirty="0" smtClean="0">
                <a:solidFill>
                  <a:schemeClr val="accent2">
                    <a:lumMod val="75000"/>
                  </a:schemeClr>
                </a:solidFill>
              </a:rPr>
              <a:t>5</a:t>
            </a:r>
            <a:r>
              <a:rPr lang="fr-FR" sz="2400" b="1" baseline="30000" dirty="0" smtClean="0">
                <a:solidFill>
                  <a:schemeClr val="accent2">
                    <a:lumMod val="75000"/>
                  </a:schemeClr>
                </a:solidFill>
              </a:rPr>
              <a:t>ème</a:t>
            </a:r>
            <a:endParaRPr lang="fr-FR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1775520" y="3146174"/>
            <a:ext cx="1391629" cy="510778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      </a:t>
            </a:r>
            <a:r>
              <a:rPr lang="fr-FR" b="1" dirty="0" smtClean="0">
                <a:solidFill>
                  <a:schemeClr val="accent2">
                    <a:lumMod val="75000"/>
                  </a:schemeClr>
                </a:solidFill>
              </a:rPr>
              <a:t>4</a:t>
            </a:r>
            <a:r>
              <a:rPr lang="fr-FR" sz="2400" b="1" baseline="30000" dirty="0" smtClean="0">
                <a:solidFill>
                  <a:schemeClr val="accent2">
                    <a:lumMod val="75000"/>
                  </a:schemeClr>
                </a:solidFill>
              </a:rPr>
              <a:t>ème</a:t>
            </a:r>
            <a:endParaRPr lang="fr-FR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1775520" y="2106611"/>
            <a:ext cx="1391629" cy="510778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      </a:t>
            </a:r>
            <a:r>
              <a:rPr lang="fr-FR" sz="2400" b="1" dirty="0" smtClean="0">
                <a:solidFill>
                  <a:schemeClr val="accent2">
                    <a:lumMod val="75000"/>
                  </a:schemeClr>
                </a:solidFill>
              </a:rPr>
              <a:t>3</a:t>
            </a:r>
            <a:r>
              <a:rPr lang="fr-FR" sz="2400" b="1" baseline="30000" dirty="0" smtClean="0">
                <a:solidFill>
                  <a:schemeClr val="accent2">
                    <a:lumMod val="75000"/>
                  </a:schemeClr>
                </a:solidFill>
              </a:rPr>
              <a:t>ème</a:t>
            </a:r>
            <a:endParaRPr lang="fr-FR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775519" y="1143319"/>
            <a:ext cx="1391629" cy="510778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    </a:t>
            </a:r>
            <a:r>
              <a:rPr lang="fr-FR" sz="2400" b="1" dirty="0" smtClean="0">
                <a:solidFill>
                  <a:schemeClr val="accent2">
                    <a:lumMod val="75000"/>
                  </a:schemeClr>
                </a:solidFill>
              </a:rPr>
              <a:t>2de GT</a:t>
            </a:r>
            <a:r>
              <a:rPr lang="fr-FR" sz="1600" dirty="0" smtClean="0">
                <a:solidFill>
                  <a:schemeClr val="accent2">
                    <a:lumMod val="75000"/>
                  </a:schemeClr>
                </a:solidFill>
              </a:rPr>
              <a:t>                                  </a:t>
            </a:r>
            <a:endParaRPr lang="fr-FR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 rot="16200000">
            <a:off x="-884938" y="3222097"/>
            <a:ext cx="4624215" cy="408623"/>
          </a:xfrm>
          <a:prstGeom prst="roundRect">
            <a:avLst/>
          </a:prstGeom>
          <a:solidFill>
            <a:srgbClr val="FFC000"/>
          </a:solidFill>
          <a:ln/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fr-FR" b="1" dirty="0" smtClean="0">
                <a:solidFill>
                  <a:schemeClr val="tx1"/>
                </a:solidFill>
              </a:rPr>
              <a:t>U.L.I.S.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9772372" y="1633613"/>
            <a:ext cx="2154353" cy="163512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endParaRPr lang="fr-FR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Section d’apprentissage</a:t>
            </a:r>
          </a:p>
          <a:p>
            <a:pPr algn="ctr">
              <a:defRPr/>
            </a:pPr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SAPSBH</a:t>
            </a:r>
          </a:p>
          <a:p>
            <a:pPr algn="ctr">
              <a:defRPr/>
            </a:pPr>
            <a:endParaRPr lang="fr-F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Flèche droite 16"/>
          <p:cNvSpPr/>
          <p:nvPr/>
        </p:nvSpPr>
        <p:spPr>
          <a:xfrm rot="16200000">
            <a:off x="2279817" y="4891115"/>
            <a:ext cx="287337" cy="144463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5" name="Flèche droite 24"/>
          <p:cNvSpPr/>
          <p:nvPr/>
        </p:nvSpPr>
        <p:spPr>
          <a:xfrm rot="16200000">
            <a:off x="2279723" y="3849113"/>
            <a:ext cx="287337" cy="144462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3" name="Flèche droite 32"/>
          <p:cNvSpPr/>
          <p:nvPr/>
        </p:nvSpPr>
        <p:spPr>
          <a:xfrm rot="16200000">
            <a:off x="2327665" y="2808331"/>
            <a:ext cx="287338" cy="144462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7" name="ZoneTexte 36"/>
          <p:cNvSpPr txBox="1"/>
          <p:nvPr/>
        </p:nvSpPr>
        <p:spPr>
          <a:xfrm rot="16200000">
            <a:off x="-1439470" y="3222097"/>
            <a:ext cx="4624213" cy="408623"/>
          </a:xfrm>
          <a:prstGeom prst="roundRect">
            <a:avLst/>
          </a:prstGeom>
          <a:solidFill>
            <a:srgbClr val="92D050"/>
          </a:solidFill>
          <a:ln/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fr-FR" b="1" dirty="0" smtClean="0">
                <a:solidFill>
                  <a:schemeClr val="tx1"/>
                </a:solidFill>
              </a:rPr>
              <a:t>U.P.E.2A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7944205" y="4056939"/>
            <a:ext cx="2396329" cy="7150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fr-FR" b="1" dirty="0" smtClean="0">
                <a:solidFill>
                  <a:schemeClr val="tx1"/>
                </a:solidFill>
              </a:rPr>
              <a:t>Dispositif « Bilingue </a:t>
            </a:r>
            <a:r>
              <a:rPr lang="fr-FR" b="1" dirty="0" smtClean="0">
                <a:solidFill>
                  <a:schemeClr val="tx1"/>
                </a:solidFill>
              </a:rPr>
              <a:t>» anglais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6951822" y="1450008"/>
            <a:ext cx="1839590" cy="71508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fr-FR" b="1" dirty="0" smtClean="0">
                <a:solidFill>
                  <a:schemeClr val="tx1"/>
                </a:solidFill>
              </a:rPr>
              <a:t>Section sportive « Rugby »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3544551" y="1114302"/>
            <a:ext cx="2773371" cy="919401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600" b="1" dirty="0" smtClean="0">
                <a:solidFill>
                  <a:srgbClr val="002060"/>
                </a:solidFill>
              </a:rPr>
              <a:t>Enseignements </a:t>
            </a:r>
            <a:r>
              <a:rPr lang="fr-FR" sz="1600" b="1" dirty="0" smtClean="0">
                <a:solidFill>
                  <a:srgbClr val="002060"/>
                </a:solidFill>
              </a:rPr>
              <a:t>optionnels :      - </a:t>
            </a:r>
            <a:r>
              <a:rPr lang="fr-FR" sz="1600" dirty="0" smtClean="0">
                <a:solidFill>
                  <a:srgbClr val="002060"/>
                </a:solidFill>
              </a:rPr>
              <a:t>Arts plastiques</a:t>
            </a:r>
            <a:endParaRPr lang="fr-FR" sz="16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fr-FR" sz="1600" dirty="0" smtClean="0">
                <a:solidFill>
                  <a:srgbClr val="002060"/>
                </a:solidFill>
              </a:rPr>
              <a:t>    </a:t>
            </a:r>
            <a:r>
              <a:rPr lang="fr-FR" sz="1600" dirty="0" smtClean="0">
                <a:solidFill>
                  <a:srgbClr val="002060"/>
                </a:solidFill>
              </a:rPr>
              <a:t>    - Sciences et laboratoire</a:t>
            </a:r>
            <a:endParaRPr lang="fr-FR" sz="1600" dirty="0">
              <a:solidFill>
                <a:srgbClr val="002060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3581570" y="5159633"/>
            <a:ext cx="2813445" cy="578882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600" b="1" dirty="0" smtClean="0">
                <a:solidFill>
                  <a:srgbClr val="002060"/>
                </a:solidFill>
              </a:rPr>
              <a:t>Option </a:t>
            </a:r>
            <a:r>
              <a:rPr lang="fr-FR" sz="1600" b="1" dirty="0" err="1" smtClean="0">
                <a:solidFill>
                  <a:srgbClr val="002060"/>
                </a:solidFill>
              </a:rPr>
              <a:t>Bilangue</a:t>
            </a:r>
            <a:endParaRPr lang="fr-FR" sz="1600" b="1" dirty="0" smtClean="0">
              <a:solidFill>
                <a:srgbClr val="002060"/>
              </a:solidFill>
            </a:endParaRPr>
          </a:p>
          <a:p>
            <a:pPr algn="ctr">
              <a:defRPr/>
            </a:pPr>
            <a:r>
              <a:rPr lang="fr-FR" sz="1200" dirty="0" smtClean="0">
                <a:solidFill>
                  <a:srgbClr val="002060"/>
                </a:solidFill>
              </a:rPr>
              <a:t>(enseignement </a:t>
            </a:r>
            <a:r>
              <a:rPr lang="fr-FR" sz="1200" dirty="0">
                <a:solidFill>
                  <a:srgbClr val="002060"/>
                </a:solidFill>
              </a:rPr>
              <a:t>des 2 langues vivantes)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8065194" y="5079551"/>
            <a:ext cx="2154352" cy="919401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Langues </a:t>
            </a:r>
            <a:r>
              <a:rPr lang="fr-F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vivantes enseignées dans </a:t>
            </a:r>
            <a:r>
              <a:rPr lang="fr-F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l’établissement</a:t>
            </a:r>
            <a:r>
              <a:rPr lang="fr-FR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</a:p>
          <a:p>
            <a:pPr algn="ctr">
              <a:defRPr/>
            </a:pPr>
            <a:r>
              <a:rPr lang="fr-FR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LV1 : anglais</a:t>
            </a:r>
          </a:p>
          <a:p>
            <a:pPr algn="ctr">
              <a:defRPr/>
            </a:pPr>
            <a:r>
              <a:rPr lang="fr-FR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LV2 : espagnol</a:t>
            </a:r>
            <a:endParaRPr lang="fr-FR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3" name="Connecteur droit 2"/>
          <p:cNvCxnSpPr/>
          <p:nvPr/>
        </p:nvCxnSpPr>
        <p:spPr>
          <a:xfrm flipV="1">
            <a:off x="3201071" y="1450008"/>
            <a:ext cx="324197" cy="1802"/>
          </a:xfrm>
          <a:prstGeom prst="line">
            <a:avLst/>
          </a:prstGeom>
          <a:ln w="34925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 flipV="1">
            <a:off x="3184286" y="5483128"/>
            <a:ext cx="324197" cy="1802"/>
          </a:xfrm>
          <a:prstGeom prst="line">
            <a:avLst/>
          </a:prstGeom>
          <a:ln w="34925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6951822" y="2728217"/>
            <a:ext cx="1839590" cy="71508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fr-FR" b="1" dirty="0" smtClean="0">
                <a:solidFill>
                  <a:schemeClr val="tx1"/>
                </a:solidFill>
              </a:rPr>
              <a:t>Section sportive « Surf »</a:t>
            </a:r>
            <a:endParaRPr lang="fr-FR" b="1" dirty="0">
              <a:solidFill>
                <a:schemeClr val="tx1"/>
              </a:solidFill>
            </a:endParaRPr>
          </a:p>
        </p:txBody>
      </p:sp>
      <p:cxnSp>
        <p:nvCxnSpPr>
          <p:cNvPr id="34" name="Connecteur droit 33"/>
          <p:cNvCxnSpPr/>
          <p:nvPr/>
        </p:nvCxnSpPr>
        <p:spPr>
          <a:xfrm flipV="1">
            <a:off x="3201071" y="3759107"/>
            <a:ext cx="560861" cy="684458"/>
          </a:xfrm>
          <a:prstGeom prst="line">
            <a:avLst/>
          </a:prstGeom>
          <a:ln w="34925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 flipV="1">
            <a:off x="3250822" y="3442405"/>
            <a:ext cx="324197" cy="1802"/>
          </a:xfrm>
          <a:prstGeom prst="line">
            <a:avLst/>
          </a:prstGeom>
          <a:ln w="34925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>
            <a:off x="3226942" y="2411703"/>
            <a:ext cx="597806" cy="734471"/>
          </a:xfrm>
          <a:prstGeom prst="line">
            <a:avLst/>
          </a:prstGeom>
          <a:ln w="34925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/>
          <p:cNvSpPr txBox="1"/>
          <p:nvPr/>
        </p:nvSpPr>
        <p:spPr>
          <a:xfrm>
            <a:off x="3663341" y="3213788"/>
            <a:ext cx="2654581" cy="374571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002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600" b="1" dirty="0" smtClean="0">
                <a:solidFill>
                  <a:srgbClr val="002060"/>
                </a:solidFill>
              </a:rPr>
              <a:t>Option </a:t>
            </a:r>
            <a:r>
              <a:rPr lang="fr-FR" sz="1600" b="1" dirty="0" smtClean="0">
                <a:solidFill>
                  <a:srgbClr val="002060"/>
                </a:solidFill>
              </a:rPr>
              <a:t>LCE anglais</a:t>
            </a:r>
            <a:endParaRPr lang="fr-FR" sz="1200" dirty="0">
              <a:solidFill>
                <a:srgbClr val="002060"/>
              </a:solidFill>
            </a:endParaRPr>
          </a:p>
        </p:txBody>
      </p:sp>
      <p:cxnSp>
        <p:nvCxnSpPr>
          <p:cNvPr id="11" name="Connecteur droit avec flèche 10"/>
          <p:cNvCxnSpPr/>
          <p:nvPr/>
        </p:nvCxnSpPr>
        <p:spPr>
          <a:xfrm flipH="1" flipV="1">
            <a:off x="2443876" y="1718486"/>
            <a:ext cx="9833" cy="334703"/>
          </a:xfrm>
          <a:prstGeom prst="straightConnector1">
            <a:avLst/>
          </a:prstGeom>
          <a:ln w="6032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620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65</Words>
  <Application>Microsoft Office PowerPoint</Application>
  <PresentationFormat>Grand écran</PresentationFormat>
  <Paragraphs>34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Professeur</dc:creator>
  <cp:lastModifiedBy>Professeur</cp:lastModifiedBy>
  <cp:revision>7</cp:revision>
  <dcterms:created xsi:type="dcterms:W3CDTF">2018-12-20T22:04:34Z</dcterms:created>
  <dcterms:modified xsi:type="dcterms:W3CDTF">2019-07-02T14:22:08Z</dcterms:modified>
</cp:coreProperties>
</file>