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86" r:id="rId1"/>
  </p:sldMasterIdLst>
  <p:notesMasterIdLst>
    <p:notesMasterId r:id="rId46"/>
  </p:notesMasterIdLst>
  <p:sldIdLst>
    <p:sldId id="359" r:id="rId2"/>
    <p:sldId id="259" r:id="rId3"/>
    <p:sldId id="350" r:id="rId4"/>
    <p:sldId id="322" r:id="rId5"/>
    <p:sldId id="262" r:id="rId6"/>
    <p:sldId id="311" r:id="rId7"/>
    <p:sldId id="264" r:id="rId8"/>
    <p:sldId id="353" r:id="rId9"/>
    <p:sldId id="354" r:id="rId10"/>
    <p:sldId id="355" r:id="rId11"/>
    <p:sldId id="356" r:id="rId12"/>
    <p:sldId id="358" r:id="rId13"/>
    <p:sldId id="351" r:id="rId14"/>
    <p:sldId id="328" r:id="rId15"/>
    <p:sldId id="330" r:id="rId16"/>
    <p:sldId id="329" r:id="rId17"/>
    <p:sldId id="333" r:id="rId18"/>
    <p:sldId id="280" r:id="rId19"/>
    <p:sldId id="332" r:id="rId20"/>
    <p:sldId id="279" r:id="rId21"/>
    <p:sldId id="334" r:id="rId22"/>
    <p:sldId id="315" r:id="rId23"/>
    <p:sldId id="317" r:id="rId24"/>
    <p:sldId id="337" r:id="rId25"/>
    <p:sldId id="335" r:id="rId26"/>
    <p:sldId id="336" r:id="rId27"/>
    <p:sldId id="338" r:id="rId28"/>
    <p:sldId id="286" r:id="rId29"/>
    <p:sldId id="339" r:id="rId30"/>
    <p:sldId id="287" r:id="rId31"/>
    <p:sldId id="306" r:id="rId32"/>
    <p:sldId id="313" r:id="rId33"/>
    <p:sldId id="348" r:id="rId34"/>
    <p:sldId id="340" r:id="rId35"/>
    <p:sldId id="343" r:id="rId36"/>
    <p:sldId id="357" r:id="rId37"/>
    <p:sldId id="344" r:id="rId38"/>
    <p:sldId id="288" r:id="rId39"/>
    <p:sldId id="308" r:id="rId40"/>
    <p:sldId id="292" r:id="rId41"/>
    <p:sldId id="294" r:id="rId42"/>
    <p:sldId id="352" r:id="rId43"/>
    <p:sldId id="347" r:id="rId44"/>
    <p:sldId id="293" r:id="rId4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FE131"/>
    <a:srgbClr val="FA5A00"/>
    <a:srgbClr val="AEF969"/>
    <a:srgbClr val="C1FA8E"/>
    <a:srgbClr val="3FE54F"/>
    <a:srgbClr val="B993D3"/>
    <a:srgbClr val="B42FDD"/>
    <a:srgbClr val="8F1DB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364" autoAdjust="0"/>
  </p:normalViewPr>
  <p:slideViewPr>
    <p:cSldViewPr snapToGrid="0">
      <p:cViewPr varScale="1">
        <p:scale>
          <a:sx n="88" d="100"/>
          <a:sy n="88" d="100"/>
        </p:scale>
        <p:origin x="-374" y="-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B2292C-0953-4023-BCCA-67D269A02278}" type="datetimeFigureOut">
              <a:rPr lang="fr-FR" smtClean="0"/>
              <a:pPr/>
              <a:t>27/03/2020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85E3B9-D4FA-4294-9949-F1E3FE7BEDE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730793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Mettre le tableau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85E3B9-D4FA-4294-9949-F1E3FE7BEDEE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0043685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Existence des sections</a:t>
            </a:r>
            <a:r>
              <a:rPr lang="fr-FR" baseline="0" dirty="0" smtClean="0"/>
              <a:t> européennes BACHBAC sections internationales</a:t>
            </a:r>
          </a:p>
          <a:p>
            <a:r>
              <a:rPr lang="fr-FR" baseline="0" dirty="0" smtClean="0"/>
              <a:t>Politique des langues LVA LVB</a:t>
            </a:r>
          </a:p>
          <a:p>
            <a:r>
              <a:rPr lang="fr-FR" baseline="0" dirty="0" smtClean="0"/>
              <a:t>Recrutement spécifique</a:t>
            </a:r>
          </a:p>
          <a:p>
            <a:r>
              <a:rPr lang="fr-FR" baseline="0" dirty="0" smtClean="0"/>
              <a:t>LMHT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85E3B9-D4FA-4294-9949-F1E3FE7BEDEE}" type="slidenum">
              <a:rPr lang="fr-FR" smtClean="0"/>
              <a:pPr/>
              <a:t>40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58098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6E247CF6-B0AB-441D-9F7B-D4B02FCF3DB5}" type="datetimeFigureOut">
              <a:rPr lang="fr-FR" smtClean="0"/>
              <a:pPr/>
              <a:t>27/03/2020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0C9DB719-5ACA-41F6-9A25-E5A46832A40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105064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47CF6-B0AB-441D-9F7B-D4B02FCF3DB5}" type="datetimeFigureOut">
              <a:rPr lang="fr-FR" smtClean="0"/>
              <a:pPr/>
              <a:t>27/03/2020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DB719-5ACA-41F6-9A25-E5A46832A4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387935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47CF6-B0AB-441D-9F7B-D4B02FCF3DB5}" type="datetimeFigureOut">
              <a:rPr lang="fr-FR" smtClean="0"/>
              <a:pPr/>
              <a:t>27/03/2020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DB719-5ACA-41F6-9A25-E5A46832A40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480525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47CF6-B0AB-441D-9F7B-D4B02FCF3DB5}" type="datetimeFigureOut">
              <a:rPr lang="fr-FR" smtClean="0"/>
              <a:pPr/>
              <a:t>27/03/2020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DB719-5ACA-41F6-9A25-E5A46832A4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292353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47CF6-B0AB-441D-9F7B-D4B02FCF3DB5}" type="datetimeFigureOut">
              <a:rPr lang="fr-FR" smtClean="0"/>
              <a:pPr/>
              <a:t>27/03/2020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DB719-5ACA-41F6-9A25-E5A46832A40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434074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47CF6-B0AB-441D-9F7B-D4B02FCF3DB5}" type="datetimeFigureOut">
              <a:rPr lang="fr-FR" smtClean="0"/>
              <a:pPr/>
              <a:t>27/03/2020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DB719-5ACA-41F6-9A25-E5A46832A40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890451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47CF6-B0AB-441D-9F7B-D4B02FCF3DB5}" type="datetimeFigureOut">
              <a:rPr lang="fr-FR" smtClean="0"/>
              <a:pPr/>
              <a:t>27/03/2020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DB719-5ACA-41F6-9A25-E5A46832A4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4149703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47CF6-B0AB-441D-9F7B-D4B02FCF3DB5}" type="datetimeFigureOut">
              <a:rPr lang="fr-FR" smtClean="0"/>
              <a:pPr/>
              <a:t>27/03/2020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DB719-5ACA-41F6-9A25-E5A46832A40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649328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dirty="0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47CF6-B0AB-441D-9F7B-D4B02FCF3DB5}" type="datetimeFigureOut">
              <a:rPr lang="fr-FR" smtClean="0"/>
              <a:pPr/>
              <a:t>27/03/2020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DB719-5ACA-41F6-9A25-E5A46832A4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643319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dirty="0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47CF6-B0AB-441D-9F7B-D4B02FCF3DB5}" type="datetimeFigureOut">
              <a:rPr lang="fr-FR" smtClean="0"/>
              <a:pPr/>
              <a:t>27/03/2020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DB719-5ACA-41F6-9A25-E5A46832A4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656751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47CF6-B0AB-441D-9F7B-D4B02FCF3DB5}" type="datetimeFigureOut">
              <a:rPr lang="fr-FR" smtClean="0"/>
              <a:pPr/>
              <a:t>27/03/2020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DB719-5ACA-41F6-9A25-E5A46832A40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8007707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47CF6-B0AB-441D-9F7B-D4B02FCF3DB5}" type="datetimeFigureOut">
              <a:rPr lang="fr-FR" smtClean="0"/>
              <a:pPr/>
              <a:t>27/03/2020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DB719-5ACA-41F6-9A25-E5A46832A40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381655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47CF6-B0AB-441D-9F7B-D4B02FCF3DB5}" type="datetimeFigureOut">
              <a:rPr lang="fr-FR" smtClean="0"/>
              <a:pPr/>
              <a:t>27/03/2020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DB719-5ACA-41F6-9A25-E5A46832A4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5205619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47CF6-B0AB-441D-9F7B-D4B02FCF3DB5}" type="datetimeFigureOut">
              <a:rPr lang="fr-FR" smtClean="0"/>
              <a:pPr/>
              <a:t>27/03/2020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DB719-5ACA-41F6-9A25-E5A46832A40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8391351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47CF6-B0AB-441D-9F7B-D4B02FCF3DB5}" type="datetimeFigureOut">
              <a:rPr lang="fr-FR" smtClean="0"/>
              <a:pPr/>
              <a:t>27/03/2020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DB719-5ACA-41F6-9A25-E5A46832A40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9533571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47CF6-B0AB-441D-9F7B-D4B02FCF3DB5}" type="datetimeFigureOut">
              <a:rPr lang="fr-FR" smtClean="0"/>
              <a:pPr/>
              <a:t>27/03/2020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DB719-5ACA-41F6-9A25-E5A46832A40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2485333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47CF6-B0AB-441D-9F7B-D4B02FCF3DB5}" type="datetimeFigureOut">
              <a:rPr lang="fr-FR" smtClean="0"/>
              <a:pPr/>
              <a:t>27/03/2020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DB719-5ACA-41F6-9A25-E5A46832A40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7978119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de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1073152" y="1471083"/>
            <a:ext cx="10509249" cy="4598988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/>
              <a:buChar char="■"/>
              <a:tabLst/>
              <a:defRPr/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79DEF0BD-C80E-46F3-A03F-6EA2B6E8D7AF}" type="slidenum">
              <a:rPr lang="fr-FR" altLang="fr-FR"/>
              <a:pPr/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="" xmlns:p14="http://schemas.microsoft.com/office/powerpoint/2010/main" val="6106362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74"/>
            <a:ext cx="12192000" cy="694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83765" y="1268760"/>
            <a:ext cx="7488832" cy="1955304"/>
          </a:xfrm>
        </p:spPr>
        <p:txBody>
          <a:bodyPr/>
          <a:lstStyle>
            <a:lvl1pPr>
              <a:defRPr>
                <a:solidFill>
                  <a:srgbClr val="FA5A00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4014759" y="5059681"/>
            <a:ext cx="7453341" cy="875983"/>
          </a:xfrm>
        </p:spPr>
        <p:txBody>
          <a:bodyPr>
            <a:normAutofit/>
          </a:bodyPr>
          <a:lstStyle>
            <a:lvl1pPr>
              <a:defRPr sz="1500"/>
            </a:lvl1pPr>
            <a:lvl2pPr marL="457200" indent="-457200">
              <a:buNone/>
              <a:defRPr sz="1500"/>
            </a:lvl2pPr>
            <a:lvl3pPr marL="457200" indent="-457200">
              <a:buNone/>
              <a:defRPr sz="1500"/>
            </a:lvl3pPr>
            <a:lvl4pPr marL="457200" indent="-457200">
              <a:buNone/>
              <a:defRPr sz="1500"/>
            </a:lvl4pPr>
            <a:lvl5pPr marL="457200" indent="-457200">
              <a:buNone/>
              <a:defRPr sz="15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/>
          </p:nvPr>
        </p:nvSpPr>
        <p:spPr>
          <a:xfrm>
            <a:off x="4014759" y="3370130"/>
            <a:ext cx="7453341" cy="1156980"/>
          </a:xfrm>
        </p:spPr>
        <p:txBody>
          <a:bodyPr>
            <a:noAutofit/>
          </a:bodyPr>
          <a:lstStyle>
            <a:lvl1pPr marL="0" indent="0">
              <a:buFont typeface="Arial"/>
              <a:buNone/>
              <a:defRPr sz="2800"/>
            </a:lvl1pPr>
            <a:lvl2pPr marL="0" indent="0">
              <a:buNone/>
              <a:defRPr sz="3000"/>
            </a:lvl2pPr>
            <a:lvl3pPr marL="0" indent="0">
              <a:buNone/>
              <a:defRPr sz="3000"/>
            </a:lvl3pPr>
            <a:lvl4pPr marL="0" indent="0">
              <a:buNone/>
              <a:defRPr sz="3000"/>
            </a:lvl4pPr>
            <a:lvl5pPr marL="0" indent="0">
              <a:buNone/>
              <a:defRPr sz="3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5"/>
          </p:nvPr>
        </p:nvSpPr>
        <p:spPr>
          <a:xfrm>
            <a:off x="11000317" y="6391276"/>
            <a:ext cx="759883" cy="365125"/>
          </a:xfrm>
        </p:spPr>
        <p:txBody>
          <a:bodyPr/>
          <a:lstStyle>
            <a:lvl1pPr>
              <a:defRPr/>
            </a:lvl1pPr>
          </a:lstStyle>
          <a:p>
            <a:fld id="{DFB5D619-6FF3-45C7-884E-4099FDC04301}" type="slidenum">
              <a:rPr lang="fr-FR" altLang="fr-FR"/>
              <a:pPr/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="" xmlns:p14="http://schemas.microsoft.com/office/powerpoint/2010/main" val="4204155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E247CF6-B0AB-441D-9F7B-D4B02FCF3DB5}" type="datetimeFigureOut">
              <a:rPr lang="fr-FR" smtClean="0"/>
              <a:pPr/>
              <a:t>27/03/2020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C9DB719-5ACA-41F6-9A25-E5A46832A4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338275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7" r:id="rId1"/>
    <p:sldLayoutId id="2147484288" r:id="rId2"/>
    <p:sldLayoutId id="2147484289" r:id="rId3"/>
    <p:sldLayoutId id="2147484290" r:id="rId4"/>
    <p:sldLayoutId id="2147484291" r:id="rId5"/>
    <p:sldLayoutId id="2147484292" r:id="rId6"/>
    <p:sldLayoutId id="2147484293" r:id="rId7"/>
    <p:sldLayoutId id="2147484294" r:id="rId8"/>
    <p:sldLayoutId id="2147484295" r:id="rId9"/>
    <p:sldLayoutId id="2147484296" r:id="rId10"/>
    <p:sldLayoutId id="2147484297" r:id="rId11"/>
    <p:sldLayoutId id="2147484298" r:id="rId12"/>
    <p:sldLayoutId id="2147484299" r:id="rId13"/>
    <p:sldLayoutId id="2147484300" r:id="rId14"/>
    <p:sldLayoutId id="2147484301" r:id="rId15"/>
    <p:sldLayoutId id="2147484302" r:id="rId16"/>
    <p:sldLayoutId id="2147484303" r:id="rId17"/>
    <p:sldLayoutId id="2147484304" r:id="rId18"/>
    <p:sldLayoutId id="2147484171" r:id="rId1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gif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810882" y="663574"/>
            <a:ext cx="10584611" cy="5400795"/>
          </a:xfrm>
          <a:prstGeom prst="rect">
            <a:avLst/>
          </a:prstGeom>
          <a:solidFill>
            <a:srgbClr val="DBE5F1"/>
          </a:solidFill>
          <a:ln w="76200" cmpd="tri">
            <a:solidFill>
              <a:srgbClr val="00B0F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500"/>
              </a:spcAft>
              <a:buClrTx/>
              <a:buSzTx/>
              <a:buFontTx/>
              <a:buNone/>
              <a:tabLst/>
            </a:pPr>
            <a:r>
              <a:rPr kumimoji="0" lang="fr-FR" sz="4000" b="1" i="0" u="none" strike="noStrike" cap="none" normalizeH="0" baseline="0" dirty="0" smtClean="0">
                <a:ln>
                  <a:noFill/>
                </a:ln>
                <a:solidFill>
                  <a:srgbClr val="17365D"/>
                </a:solidFill>
                <a:effectLst/>
                <a:latin typeface="Cambria" pitchFamily="18" charset="0"/>
                <a:cs typeface="Arial" pitchFamily="34" charset="0"/>
              </a:rPr>
              <a:t>SEANCE D’INFORMATION RELATIVE A L’ORIENTATION POST 3EME</a:t>
            </a:r>
            <a:endParaRPr kumimoji="0" lang="fr-FR" sz="4000" b="1" i="0" u="none" strike="noStrike" cap="none" normalizeH="0" baseline="0" dirty="0" smtClean="0">
              <a:ln>
                <a:noFill/>
              </a:ln>
              <a:solidFill>
                <a:srgbClr val="17365D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500"/>
              </a:spcAft>
              <a:buClrTx/>
              <a:buSzTx/>
              <a:buFontTx/>
              <a:buNone/>
              <a:tabLst/>
            </a:pP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mbria" pitchFamily="18" charset="0"/>
                <a:cs typeface="Arial" pitchFamily="34" charset="0"/>
              </a:rPr>
              <a:t>A DESTINATION DES PARENTS ET DES ELEVES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500"/>
              </a:spcAft>
              <a:buClrTx/>
              <a:buSzTx/>
              <a:buFontTx/>
              <a:buNone/>
              <a:tabLst/>
            </a:pP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rgbClr val="17365D"/>
                </a:solidFill>
                <a:effectLst/>
                <a:latin typeface="Cambria" pitchFamily="18" charset="0"/>
                <a:cs typeface="Arial" pitchFamily="34" charset="0"/>
              </a:rPr>
              <a:t>COLLEGE EUGENE YSSAP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F8FA052A-D809-42BA-BE61-DD6EB8C3947B}" type="slidenum">
              <a:rPr lang="fr-FR" altLang="fr-FR">
                <a:solidFill>
                  <a:srgbClr val="404040"/>
                </a:solidFill>
                <a:latin typeface="Arial" panose="020B0604020202020204" pitchFamily="34" charset="0"/>
              </a:rPr>
              <a:pPr/>
              <a:t>2</a:t>
            </a:fld>
            <a:endParaRPr lang="fr-FR" altLang="fr-FR" dirty="0">
              <a:solidFill>
                <a:srgbClr val="404040"/>
              </a:solidFill>
              <a:latin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5" y="99034"/>
            <a:ext cx="11677650" cy="6677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0067659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F8FA052A-D809-42BA-BE61-DD6EB8C3947B}" type="slidenum">
              <a:rPr lang="fr-FR" altLang="fr-FR">
                <a:solidFill>
                  <a:srgbClr val="404040"/>
                </a:solidFill>
                <a:latin typeface="Arial" panose="020B0604020202020204" pitchFamily="34" charset="0"/>
              </a:rPr>
              <a:pPr/>
              <a:t>3</a:t>
            </a:fld>
            <a:endParaRPr lang="fr-FR" altLang="fr-FR" dirty="0">
              <a:solidFill>
                <a:srgbClr val="404040"/>
              </a:solidFill>
              <a:latin typeface="Arial" panose="020B06040202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31519" y="437745"/>
            <a:ext cx="8900809" cy="58106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986758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934572" y="2164977"/>
            <a:ext cx="10679206" cy="2198593"/>
          </a:xfrm>
          <a:prstGeom prst="rect">
            <a:avLst/>
          </a:prstGeom>
          <a:solidFill>
            <a:srgbClr val="00B0F0"/>
          </a:solidFill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fr-FR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fr-FR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LA VOIE </a:t>
            </a:r>
          </a:p>
          <a:p>
            <a:pPr>
              <a:defRPr/>
            </a:pPr>
            <a:r>
              <a:rPr lang="fr-FR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      PROFESSIONNELLE</a:t>
            </a:r>
            <a:endParaRPr lang="fr-FR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3" name="Triangle isocèle 2"/>
          <p:cNvSpPr/>
          <p:nvPr/>
        </p:nvSpPr>
        <p:spPr>
          <a:xfrm rot="5400000">
            <a:off x="648820" y="2450728"/>
            <a:ext cx="2198593" cy="1627094"/>
          </a:xfrm>
          <a:prstGeom prst="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68170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fr-FR" altLang="fr-FR" dirty="0">
              <a:solidFill>
                <a:srgbClr val="40404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2298701" y="284163"/>
            <a:ext cx="9074694" cy="985837"/>
          </a:xfrm>
        </p:spPr>
        <p:txBody>
          <a:bodyPr>
            <a:normAutofit fontScale="90000"/>
          </a:bodyPr>
          <a:lstStyle/>
          <a:p>
            <a:pPr algn="r">
              <a:defRPr/>
            </a:pPr>
            <a:r>
              <a:rPr lang="fr-FR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L</a:t>
            </a:r>
            <a:r>
              <a:rPr lang="fr-FR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 </a:t>
            </a:r>
            <a:r>
              <a:rPr lang="fr-FR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voie professionnelle</a:t>
            </a:r>
            <a:r>
              <a:rPr lang="fr-FR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r-FR" sz="2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43" name="Espace réservé du texte 2"/>
          <p:cNvSpPr>
            <a:spLocks noGrp="1"/>
          </p:cNvSpPr>
          <p:nvPr>
            <p:ph type="body" sz="quarter" idx="4294967295"/>
          </p:nvPr>
        </p:nvSpPr>
        <p:spPr>
          <a:xfrm>
            <a:off x="882378" y="1254125"/>
            <a:ext cx="10573501" cy="4905135"/>
          </a:xfrm>
        </p:spPr>
        <p:txBody>
          <a:bodyPr>
            <a:normAutofit/>
          </a:bodyPr>
          <a:lstStyle/>
          <a:p>
            <a:pPr fontAlgn="base"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q"/>
            </a:pPr>
            <a:r>
              <a:rPr lang="fr-FR" altLang="fr-FR" sz="2400" dirty="0" smtClean="0">
                <a:latin typeface="Cambria" pitchFamily="18" charset="0"/>
              </a:rPr>
              <a:t>Des </a:t>
            </a:r>
            <a:r>
              <a:rPr lang="fr-FR" altLang="fr-FR" sz="2400" b="1" dirty="0">
                <a:latin typeface="Cambria" pitchFamily="18" charset="0"/>
              </a:rPr>
              <a:t>enseignements concrets</a:t>
            </a:r>
            <a:r>
              <a:rPr lang="fr-FR" altLang="fr-FR" sz="2400" dirty="0">
                <a:latin typeface="Cambria" pitchFamily="18" charset="0"/>
              </a:rPr>
              <a:t> pour apprendre un métier rapidement</a:t>
            </a:r>
            <a:r>
              <a:rPr lang="fr-FR" altLang="fr-FR" sz="2000" dirty="0">
                <a:latin typeface="Cambria" pitchFamily="18" charset="0"/>
              </a:rPr>
              <a:t>.</a:t>
            </a:r>
          </a:p>
          <a:p>
            <a:pPr fontAlgn="base">
              <a:spcAft>
                <a:spcPct val="0"/>
              </a:spcAft>
              <a:buFont typeface="Arial" panose="020B0604020202020204" pitchFamily="34" charset="0"/>
              <a:buChar char="■"/>
            </a:pPr>
            <a:endParaRPr lang="fr-FR" altLang="fr-FR" sz="2000" dirty="0" smtClean="0">
              <a:latin typeface="Cambria" pitchFamily="18" charset="0"/>
            </a:endParaRPr>
          </a:p>
          <a:p>
            <a:pPr fontAlgn="base">
              <a:spcAft>
                <a:spcPct val="0"/>
              </a:spcAft>
              <a:buFont typeface="Arial" panose="020B0604020202020204" pitchFamily="34" charset="0"/>
              <a:buChar char="■"/>
            </a:pPr>
            <a:endParaRPr lang="fr-FR" altLang="fr-FR" sz="2000" dirty="0" smtClean="0">
              <a:latin typeface="Cambria" pitchFamily="18" charset="0"/>
            </a:endParaRPr>
          </a:p>
          <a:p>
            <a:pPr fontAlgn="base"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q"/>
            </a:pPr>
            <a:r>
              <a:rPr lang="fr-FR" altLang="fr-FR" sz="2400" dirty="0" smtClean="0">
                <a:latin typeface="Cambria" pitchFamily="18" charset="0"/>
              </a:rPr>
              <a:t>Deux </a:t>
            </a:r>
            <a:r>
              <a:rPr lang="fr-FR" altLang="fr-FR" sz="2400" dirty="0">
                <a:latin typeface="Cambria" pitchFamily="18" charset="0"/>
              </a:rPr>
              <a:t>diplômes professionnels </a:t>
            </a:r>
            <a:r>
              <a:rPr lang="fr-FR" altLang="fr-FR" dirty="0" smtClean="0">
                <a:latin typeface="Cambria" pitchFamily="18" charset="0"/>
              </a:rPr>
              <a:t>:</a:t>
            </a:r>
            <a:endParaRPr lang="fr-FR" altLang="fr-FR" sz="2400" dirty="0">
              <a:latin typeface="Cambria" pitchFamily="18" charset="0"/>
            </a:endParaRPr>
          </a:p>
          <a:p>
            <a:pPr lvl="1" fontAlgn="base"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</a:pPr>
            <a:r>
              <a:rPr lang="fr-FR" altLang="fr-FR" sz="2000" dirty="0">
                <a:latin typeface="Cambria" pitchFamily="18" charset="0"/>
              </a:rPr>
              <a:t>Le </a:t>
            </a:r>
            <a:r>
              <a:rPr lang="fr-FR" altLang="fr-FR" sz="2000" b="1" dirty="0" smtClean="0">
                <a:latin typeface="Cambria" pitchFamily="18" charset="0"/>
              </a:rPr>
              <a:t>CAP</a:t>
            </a:r>
            <a:r>
              <a:rPr lang="fr-FR" altLang="fr-FR" sz="2000" dirty="0" smtClean="0">
                <a:latin typeface="Cambria" pitchFamily="18" charset="0"/>
              </a:rPr>
              <a:t> </a:t>
            </a:r>
            <a:r>
              <a:rPr lang="fr-FR" altLang="fr-FR" sz="2000" dirty="0">
                <a:latin typeface="Cambria" pitchFamily="18" charset="0"/>
              </a:rPr>
              <a:t>pour une insertion </a:t>
            </a:r>
            <a:r>
              <a:rPr lang="fr-FR" altLang="fr-FR" sz="2000" dirty="0" smtClean="0">
                <a:latin typeface="Cambria" pitchFamily="18" charset="0"/>
              </a:rPr>
              <a:t>dans </a:t>
            </a:r>
            <a:r>
              <a:rPr lang="fr-FR" altLang="fr-FR" sz="2000" dirty="0">
                <a:latin typeface="Cambria" pitchFamily="18" charset="0"/>
              </a:rPr>
              <a:t>l’emploi ou une poursuite d’études</a:t>
            </a:r>
            <a:r>
              <a:rPr lang="fr-FR" altLang="fr-FR" sz="2000" dirty="0" smtClean="0">
                <a:latin typeface="Cambria" pitchFamily="18" charset="0"/>
              </a:rPr>
              <a:t>;</a:t>
            </a:r>
          </a:p>
          <a:p>
            <a:pPr lvl="1" fontAlgn="base"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</a:pPr>
            <a:r>
              <a:rPr lang="fr-FR" altLang="fr-FR" sz="2000" b="1" dirty="0" smtClean="0">
                <a:latin typeface="Cambria" pitchFamily="18" charset="0"/>
              </a:rPr>
              <a:t>Le </a:t>
            </a:r>
            <a:r>
              <a:rPr lang="fr-FR" altLang="fr-FR" sz="2000" b="1" dirty="0">
                <a:latin typeface="Cambria" pitchFamily="18" charset="0"/>
              </a:rPr>
              <a:t>baccalauréat </a:t>
            </a:r>
            <a:r>
              <a:rPr lang="fr-FR" altLang="fr-FR" sz="2000" b="1" dirty="0" smtClean="0">
                <a:latin typeface="Cambria" pitchFamily="18" charset="0"/>
              </a:rPr>
              <a:t>professionnel</a:t>
            </a:r>
            <a:r>
              <a:rPr lang="fr-FR" altLang="fr-FR" sz="2000" dirty="0" smtClean="0">
                <a:latin typeface="Cambria" pitchFamily="18" charset="0"/>
              </a:rPr>
              <a:t> </a:t>
            </a:r>
            <a:r>
              <a:rPr lang="fr-FR" altLang="fr-FR" sz="2000" dirty="0">
                <a:latin typeface="Cambria" pitchFamily="18" charset="0"/>
              </a:rPr>
              <a:t>pour s’insérer dans l’emploi ou poursuivre des études supérieures</a:t>
            </a:r>
            <a:r>
              <a:rPr lang="fr-FR" altLang="fr-FR" sz="1600" dirty="0">
                <a:latin typeface="Cambria" pitchFamily="18" charset="0"/>
              </a:rPr>
              <a:t>.</a:t>
            </a:r>
          </a:p>
          <a:p>
            <a:pPr fontAlgn="base">
              <a:spcAft>
                <a:spcPct val="0"/>
              </a:spcAft>
              <a:buNone/>
            </a:pPr>
            <a:endParaRPr lang="fr-FR" altLang="fr-FR" sz="2000" dirty="0" smtClean="0">
              <a:latin typeface="Cambria" pitchFamily="18" charset="0"/>
            </a:endParaRPr>
          </a:p>
          <a:p>
            <a:pPr fontAlgn="base"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q"/>
            </a:pPr>
            <a:r>
              <a:rPr lang="fr-FR" altLang="fr-FR" sz="2400" dirty="0" smtClean="0">
                <a:latin typeface="Cambria" pitchFamily="18" charset="0"/>
              </a:rPr>
              <a:t>Formation – 2 modalités possibles  :</a:t>
            </a:r>
            <a:endParaRPr lang="fr-FR" altLang="fr-FR" sz="2400" dirty="0">
              <a:latin typeface="Cambria" pitchFamily="18" charset="0"/>
            </a:endParaRPr>
          </a:p>
          <a:p>
            <a:pPr lvl="1" fontAlgn="base"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</a:pPr>
            <a:r>
              <a:rPr lang="fr-FR" altLang="fr-FR" sz="2000" b="1" dirty="0">
                <a:latin typeface="Cambria" pitchFamily="18" charset="0"/>
              </a:rPr>
              <a:t>Sous statut scolaire </a:t>
            </a:r>
            <a:r>
              <a:rPr lang="fr-FR" altLang="fr-FR" sz="2000" dirty="0">
                <a:latin typeface="Cambria" pitchFamily="18" charset="0"/>
              </a:rPr>
              <a:t>dans un lycée, avec des périodes de stage en entreprise chaque année ;</a:t>
            </a:r>
          </a:p>
          <a:p>
            <a:pPr lvl="1" fontAlgn="base"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</a:pPr>
            <a:r>
              <a:rPr lang="fr-FR" altLang="fr-FR" sz="2000" b="1" dirty="0">
                <a:latin typeface="Cambria" pitchFamily="18" charset="0"/>
              </a:rPr>
              <a:t>En apprentissage </a:t>
            </a:r>
            <a:r>
              <a:rPr lang="fr-FR" altLang="fr-FR" sz="2000" dirty="0" smtClean="0">
                <a:latin typeface="Cambria" pitchFamily="18" charset="0"/>
              </a:rPr>
              <a:t>en </a:t>
            </a:r>
            <a:r>
              <a:rPr lang="fr-FR" altLang="fr-FR" sz="2000" dirty="0">
                <a:latin typeface="Cambria" pitchFamily="18" charset="0"/>
              </a:rPr>
              <a:t>lycée ou </a:t>
            </a:r>
            <a:r>
              <a:rPr lang="fr-FR" altLang="fr-FR" sz="2000" dirty="0" smtClean="0">
                <a:latin typeface="Cambria" pitchFamily="18" charset="0"/>
              </a:rPr>
              <a:t>en CFA</a:t>
            </a:r>
            <a:r>
              <a:rPr lang="fr-FR" altLang="fr-FR" sz="2000" dirty="0">
                <a:latin typeface="Cambria" pitchFamily="18" charset="0"/>
              </a:rPr>
              <a:t>, avec un contrat de </a:t>
            </a:r>
            <a:r>
              <a:rPr lang="fr-FR" altLang="fr-FR" sz="2000" dirty="0" smtClean="0">
                <a:latin typeface="Cambria" pitchFamily="18" charset="0"/>
              </a:rPr>
              <a:t>travail </a:t>
            </a:r>
            <a:r>
              <a:rPr lang="fr-FR" altLang="fr-FR" sz="2000" dirty="0">
                <a:latin typeface="Cambria" pitchFamily="18" charset="0"/>
              </a:rPr>
              <a:t>auprès d’un </a:t>
            </a:r>
            <a:r>
              <a:rPr lang="fr-FR" altLang="fr-FR" sz="2000" dirty="0" smtClean="0">
                <a:latin typeface="Cambria" pitchFamily="18" charset="0"/>
              </a:rPr>
              <a:t>employeur.</a:t>
            </a:r>
            <a:r>
              <a:rPr lang="fr-FR" altLang="fr-FR" dirty="0" smtClean="0">
                <a:latin typeface="Cambria" pitchFamily="18" charset="0"/>
              </a:rPr>
              <a:t> </a:t>
            </a:r>
          </a:p>
          <a:p>
            <a:pPr marL="457200" lvl="1" indent="0" fontAlgn="base">
              <a:spcAft>
                <a:spcPct val="0"/>
              </a:spcAft>
              <a:buNone/>
            </a:pPr>
            <a:endParaRPr lang="fr-FR" altLang="fr-FR" dirty="0" smtClean="0">
              <a:latin typeface="Cambria" pitchFamily="18" charset="0"/>
            </a:endParaRPr>
          </a:p>
          <a:p>
            <a:pPr marL="457200" lvl="1" indent="0" fontAlgn="base">
              <a:spcAft>
                <a:spcPct val="0"/>
              </a:spcAft>
              <a:buNone/>
            </a:pPr>
            <a:endParaRPr lang="fr-FR" altLang="fr-FR" dirty="0"/>
          </a:p>
        </p:txBody>
      </p:sp>
    </p:spTree>
    <p:extLst>
      <p:ext uri="{BB962C8B-B14F-4D97-AF65-F5344CB8AC3E}">
        <p14:creationId xmlns="" xmlns:p14="http://schemas.microsoft.com/office/powerpoint/2010/main" val="39908839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 idx="4294967295"/>
          </p:nvPr>
        </p:nvSpPr>
        <p:spPr>
          <a:xfrm>
            <a:off x="1804988" y="104775"/>
            <a:ext cx="9585823" cy="862013"/>
          </a:xfrm>
        </p:spPr>
        <p:txBody>
          <a:bodyPr>
            <a:normAutofit/>
          </a:bodyPr>
          <a:lstStyle/>
          <a:p>
            <a:pPr algn="r">
              <a:defRPr/>
            </a:pPr>
            <a:r>
              <a:rPr lang="fr-FR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De nouvelles manières </a:t>
            </a:r>
            <a:r>
              <a:rPr lang="fr-FR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d’apprendre  </a:t>
            </a:r>
            <a:endParaRPr lang="fr-FR" sz="3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4294967295"/>
          </p:nvPr>
        </p:nvSpPr>
        <p:spPr>
          <a:xfrm>
            <a:off x="444137" y="877888"/>
            <a:ext cx="11060113" cy="5429250"/>
          </a:xfrm>
        </p:spPr>
        <p:txBody>
          <a:bodyPr>
            <a:normAutofit/>
          </a:bodyPr>
          <a:lstStyle/>
          <a:p>
            <a:pPr fontAlgn="base">
              <a:spcAft>
                <a:spcPct val="0"/>
              </a:spcAft>
              <a:buClr>
                <a:srgbClr val="9F5BEF"/>
              </a:buClr>
              <a:buNone/>
            </a:pPr>
            <a:endParaRPr lang="fr-FR" altLang="fr-FR" sz="2400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fontAlgn="base"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q"/>
            </a:pPr>
            <a:r>
              <a:rPr lang="fr-FR" altLang="fr-FR" sz="2400" dirty="0" smtClean="0">
                <a:solidFill>
                  <a:schemeClr val="tx1"/>
                </a:solidFill>
                <a:latin typeface="Cambria" pitchFamily="18" charset="0"/>
                <a:cs typeface="Arial" panose="020B0604020202020204" pitchFamily="34" charset="0"/>
              </a:rPr>
              <a:t>Des </a:t>
            </a:r>
            <a:r>
              <a:rPr lang="fr-FR" altLang="fr-FR" sz="2400" b="1" dirty="0" smtClean="0">
                <a:solidFill>
                  <a:schemeClr val="tx1"/>
                </a:solidFill>
                <a:latin typeface="Cambria" pitchFamily="18" charset="0"/>
                <a:cs typeface="Arial" panose="020B0604020202020204" pitchFamily="34" charset="0"/>
              </a:rPr>
              <a:t>périodes de formation en milieu professionnel</a:t>
            </a:r>
          </a:p>
          <a:p>
            <a:pPr fontAlgn="base">
              <a:spcAft>
                <a:spcPct val="0"/>
              </a:spcAft>
              <a:buClr>
                <a:srgbClr val="9F5BEF"/>
              </a:buClr>
              <a:buFont typeface="Arial" panose="020B0604020202020204" pitchFamily="34" charset="0"/>
              <a:buChar char="■"/>
            </a:pPr>
            <a:endParaRPr lang="fr-FR" altLang="fr-FR" sz="2400" dirty="0" smtClean="0">
              <a:solidFill>
                <a:schemeClr val="tx1"/>
              </a:solidFill>
              <a:latin typeface="Cambria" pitchFamily="18" charset="0"/>
              <a:cs typeface="Arial" panose="020B0604020202020204" pitchFamily="34" charset="0"/>
            </a:endParaRPr>
          </a:p>
          <a:p>
            <a:pPr fontAlgn="base"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q"/>
            </a:pPr>
            <a:r>
              <a:rPr lang="fr-FR" altLang="fr-FR" sz="2400" dirty="0" smtClean="0">
                <a:solidFill>
                  <a:schemeClr val="tx1"/>
                </a:solidFill>
                <a:latin typeface="Cambria" pitchFamily="18" charset="0"/>
                <a:cs typeface="Arial" panose="020B0604020202020204" pitchFamily="34" charset="0"/>
              </a:rPr>
              <a:t>Des </a:t>
            </a:r>
            <a:r>
              <a:rPr lang="fr-FR" altLang="fr-FR" sz="2400" b="1" dirty="0" smtClean="0">
                <a:solidFill>
                  <a:schemeClr val="tx1"/>
                </a:solidFill>
                <a:latin typeface="Cambria" pitchFamily="18" charset="0"/>
                <a:cs typeface="Arial" panose="020B0604020202020204" pitchFamily="34" charset="0"/>
              </a:rPr>
              <a:t>enseignements professionnels</a:t>
            </a:r>
            <a:r>
              <a:rPr lang="fr-FR" altLang="fr-FR" sz="2400" dirty="0" smtClean="0">
                <a:solidFill>
                  <a:schemeClr val="tx1"/>
                </a:solidFill>
                <a:latin typeface="Cambria" pitchFamily="18" charset="0"/>
                <a:cs typeface="Arial" panose="020B0604020202020204" pitchFamily="34" charset="0"/>
              </a:rPr>
              <a:t>, au lycée ou sur plateau technique</a:t>
            </a:r>
          </a:p>
          <a:p>
            <a:pPr fontAlgn="base">
              <a:spcAft>
                <a:spcPct val="0"/>
              </a:spcAft>
              <a:buClr>
                <a:srgbClr val="9F5BEF"/>
              </a:buClr>
              <a:buFont typeface="Arial" panose="020B0604020202020204" pitchFamily="34" charset="0"/>
              <a:buChar char="■"/>
            </a:pPr>
            <a:endParaRPr lang="fr-FR" altLang="fr-FR" sz="2400" dirty="0" smtClean="0">
              <a:solidFill>
                <a:schemeClr val="tx1"/>
              </a:solidFill>
              <a:latin typeface="Cambria" pitchFamily="18" charset="0"/>
              <a:cs typeface="Arial" panose="020B0604020202020204" pitchFamily="34" charset="0"/>
            </a:endParaRPr>
          </a:p>
          <a:p>
            <a:pPr fontAlgn="base"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q"/>
            </a:pPr>
            <a:r>
              <a:rPr lang="fr-FR" altLang="fr-FR" sz="2400" b="1" dirty="0" smtClean="0">
                <a:solidFill>
                  <a:schemeClr val="tx1"/>
                </a:solidFill>
                <a:latin typeface="Cambria" pitchFamily="18" charset="0"/>
                <a:cs typeface="Arial" panose="020B0604020202020204" pitchFamily="34" charset="0"/>
              </a:rPr>
              <a:t> </a:t>
            </a:r>
            <a:r>
              <a:rPr lang="fr-FR" altLang="fr-FR" sz="2400" b="1" dirty="0">
                <a:latin typeface="Cambria" pitchFamily="18" charset="0"/>
                <a:cs typeface="Arial" panose="020B0604020202020204" pitchFamily="34" charset="0"/>
              </a:rPr>
              <a:t>professeurs</a:t>
            </a:r>
            <a:r>
              <a:rPr lang="fr-FR" altLang="fr-FR" sz="2400" dirty="0">
                <a:latin typeface="Cambria" pitchFamily="18" charset="0"/>
                <a:cs typeface="Arial" panose="020B0604020202020204" pitchFamily="34" charset="0"/>
              </a:rPr>
              <a:t> d’enseignements généraux (français, mathématiques) et d’enseignements professionnels, </a:t>
            </a:r>
            <a:r>
              <a:rPr lang="fr-FR" altLang="fr-FR" sz="2400" b="1" dirty="0" err="1" smtClean="0">
                <a:latin typeface="Cambria" pitchFamily="18" charset="0"/>
                <a:cs typeface="Arial" panose="020B0604020202020204" pitchFamily="34" charset="0"/>
              </a:rPr>
              <a:t>c</a:t>
            </a:r>
            <a:r>
              <a:rPr lang="fr-FR" altLang="fr-FR" sz="2400" b="1" dirty="0" err="1" smtClean="0">
                <a:solidFill>
                  <a:schemeClr val="tx1"/>
                </a:solidFill>
                <a:latin typeface="Cambria" pitchFamily="18" charset="0"/>
                <a:cs typeface="Arial" panose="020B0604020202020204" pitchFamily="34" charset="0"/>
              </a:rPr>
              <a:t>o</a:t>
            </a:r>
            <a:r>
              <a:rPr lang="fr-FR" altLang="fr-FR" sz="2400" b="1" dirty="0" smtClean="0">
                <a:solidFill>
                  <a:schemeClr val="tx1"/>
                </a:solidFill>
                <a:latin typeface="Cambria" pitchFamily="18" charset="0"/>
                <a:cs typeface="Arial" panose="020B0604020202020204" pitchFamily="34" charset="0"/>
              </a:rPr>
              <a:t>-animent </a:t>
            </a:r>
            <a:r>
              <a:rPr lang="fr-FR" altLang="fr-FR" sz="2400" dirty="0" smtClean="0">
                <a:solidFill>
                  <a:schemeClr val="tx1"/>
                </a:solidFill>
                <a:latin typeface="Cambria" pitchFamily="18" charset="0"/>
                <a:cs typeface="Arial" panose="020B0604020202020204" pitchFamily="34" charset="0"/>
              </a:rPr>
              <a:t>des séances de travail, pour permettre de travailler les enseignements généraux directement en lien avec le métier.</a:t>
            </a:r>
          </a:p>
          <a:p>
            <a:pPr fontAlgn="base">
              <a:spcAft>
                <a:spcPct val="0"/>
              </a:spcAft>
              <a:buClr>
                <a:srgbClr val="9F5BEF"/>
              </a:buClr>
              <a:buFont typeface="Arial" panose="020B0604020202020204" pitchFamily="34" charset="0"/>
              <a:buChar char="■"/>
            </a:pPr>
            <a:endParaRPr lang="fr-FR" altLang="fr-FR" sz="2400" dirty="0" smtClean="0">
              <a:solidFill>
                <a:schemeClr val="tx1"/>
              </a:solidFill>
              <a:latin typeface="Cambria" pitchFamily="18" charset="0"/>
              <a:cs typeface="Arial" panose="020B0604020202020204" pitchFamily="34" charset="0"/>
            </a:endParaRPr>
          </a:p>
          <a:p>
            <a:pPr fontAlgn="base"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q"/>
            </a:pPr>
            <a:r>
              <a:rPr lang="fr-FR" altLang="fr-FR" sz="2400" b="1" dirty="0" smtClean="0">
                <a:solidFill>
                  <a:schemeClr val="tx1"/>
                </a:solidFill>
                <a:latin typeface="Cambria" pitchFamily="18" charset="0"/>
                <a:cs typeface="Arial" panose="020B0604020202020204" pitchFamily="34" charset="0"/>
              </a:rPr>
              <a:t> Chef-d’œuvre </a:t>
            </a:r>
            <a:r>
              <a:rPr lang="fr-FR" altLang="fr-FR" sz="2400" dirty="0" smtClean="0">
                <a:solidFill>
                  <a:schemeClr val="tx1"/>
                </a:solidFill>
                <a:latin typeface="Cambria" pitchFamily="18" charset="0"/>
                <a:cs typeface="Arial" panose="020B0604020202020204" pitchFamily="34" charset="0"/>
              </a:rPr>
              <a:t>: projet préparé seul ou en groupe,  ce travail met en valeur les savoirs et les gestes du métier acquis. Il est présenté à l’oral devant un jury en fin de terminale (CAP, Bac Pro)</a:t>
            </a:r>
          </a:p>
          <a:p>
            <a:pPr fontAlgn="base">
              <a:spcAft>
                <a:spcPct val="0"/>
              </a:spcAft>
              <a:buClr>
                <a:srgbClr val="9F5BEF"/>
              </a:buClr>
              <a:buFont typeface="Arial" panose="020B0604020202020204" pitchFamily="34" charset="0"/>
              <a:buChar char="■"/>
            </a:pPr>
            <a:endParaRPr lang="fr-FR" altLang="fr-FR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3911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fr-FR" altLang="fr-FR" dirty="0">
              <a:solidFill>
                <a:srgbClr val="404040"/>
              </a:solidFill>
              <a:latin typeface="Arial" panose="020B0604020202020204" pitchFamily="34" charset="0"/>
            </a:endParaRPr>
          </a:p>
        </p:txBody>
      </p:sp>
      <p:sp>
        <p:nvSpPr>
          <p:cNvPr id="5" name="Titre 1"/>
          <p:cNvSpPr>
            <a:spLocks noGrp="1"/>
          </p:cNvSpPr>
          <p:nvPr>
            <p:ph type="title" idx="4294967295"/>
          </p:nvPr>
        </p:nvSpPr>
        <p:spPr>
          <a:xfrm>
            <a:off x="224287" y="549455"/>
            <a:ext cx="11206163" cy="1073150"/>
          </a:xfrm>
          <a:noFill/>
        </p:spPr>
        <p:txBody>
          <a:bodyPr>
            <a:normAutofit fontScale="90000"/>
          </a:bodyPr>
          <a:lstStyle/>
          <a:p>
            <a:pPr algn="r">
              <a:defRPr/>
            </a:pPr>
            <a:r>
              <a:rPr lang="fr-FR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Transformation de la voie professionnelle</a:t>
            </a:r>
            <a:br>
              <a:rPr lang="fr-FR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r>
              <a:rPr lang="fr-FR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Des </a:t>
            </a:r>
            <a:r>
              <a:rPr lang="fr-FR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parcours plus </a:t>
            </a:r>
            <a:r>
              <a:rPr lang="fr-FR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personnalisés</a:t>
            </a:r>
            <a:endParaRPr lang="fr-FR" sz="3600" b="1" dirty="0">
              <a:solidFill>
                <a:srgbClr val="00B0F0"/>
              </a:solidFill>
              <a:latin typeface="Cambria" pitchFamily="18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4294967295"/>
          </p:nvPr>
        </p:nvSpPr>
        <p:spPr>
          <a:xfrm>
            <a:off x="478974" y="1171575"/>
            <a:ext cx="11260138" cy="5554663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endParaRPr lang="fr-FR" sz="1300" dirty="0"/>
          </a:p>
          <a:p>
            <a:pPr>
              <a:defRPr/>
            </a:pPr>
            <a:endParaRPr lang="fr-FR" sz="2400" b="1" dirty="0" smtClean="0"/>
          </a:p>
          <a:p>
            <a:pPr>
              <a:buBlip>
                <a:blip r:embed="rId3"/>
              </a:buBlip>
              <a:defRPr/>
            </a:pPr>
            <a:r>
              <a:rPr lang="fr-FR" sz="2400" b="1" dirty="0" smtClean="0">
                <a:latin typeface="Cambria" pitchFamily="18" charset="0"/>
              </a:rPr>
              <a:t>Plus </a:t>
            </a:r>
            <a:r>
              <a:rPr lang="fr-FR" sz="2400" b="1" dirty="0">
                <a:latin typeface="Cambria" pitchFamily="18" charset="0"/>
              </a:rPr>
              <a:t>d’accompagnement </a:t>
            </a:r>
            <a:r>
              <a:rPr lang="fr-FR" sz="2000" dirty="0">
                <a:latin typeface="Cambria" pitchFamily="18" charset="0"/>
              </a:rPr>
              <a:t>: </a:t>
            </a:r>
            <a:r>
              <a:rPr lang="fr-FR" sz="2000" dirty="0" smtClean="0">
                <a:latin typeface="Cambria" pitchFamily="18" charset="0"/>
              </a:rPr>
              <a:t>90 heures / an en 2</a:t>
            </a:r>
            <a:r>
              <a:rPr lang="fr-FR" sz="2000" baseline="30000" dirty="0" smtClean="0">
                <a:latin typeface="Cambria" pitchFamily="18" charset="0"/>
              </a:rPr>
              <a:t>nde</a:t>
            </a:r>
            <a:r>
              <a:rPr lang="fr-FR" sz="2000" dirty="0" smtClean="0">
                <a:latin typeface="Cambria" pitchFamily="18" charset="0"/>
              </a:rPr>
              <a:t> pro </a:t>
            </a:r>
            <a:r>
              <a:rPr lang="fr-FR" sz="2000" dirty="0">
                <a:latin typeface="Cambria" pitchFamily="18" charset="0"/>
              </a:rPr>
              <a:t>pour consolider les </a:t>
            </a:r>
            <a:r>
              <a:rPr lang="fr-FR" sz="2000" dirty="0" smtClean="0">
                <a:latin typeface="Cambria" pitchFamily="18" charset="0"/>
              </a:rPr>
              <a:t>apprentissages (méthodes de travail), </a:t>
            </a:r>
            <a:r>
              <a:rPr lang="fr-FR" sz="2000" dirty="0">
                <a:latin typeface="Cambria" pitchFamily="18" charset="0"/>
              </a:rPr>
              <a:t>se renforcer en français et mathématiques, et construire son projet d’avenir </a:t>
            </a:r>
            <a:r>
              <a:rPr lang="fr-FR" sz="2000" dirty="0" smtClean="0">
                <a:latin typeface="Cambria" pitchFamily="18" charset="0"/>
              </a:rPr>
              <a:t>; </a:t>
            </a:r>
          </a:p>
          <a:p>
            <a:pPr>
              <a:defRPr/>
            </a:pPr>
            <a:endParaRPr lang="fr-FR" sz="2000" dirty="0">
              <a:solidFill>
                <a:srgbClr val="FF0000"/>
              </a:solidFill>
              <a:latin typeface="Cambria" pitchFamily="18" charset="0"/>
            </a:endParaRPr>
          </a:p>
          <a:p>
            <a:pPr>
              <a:buBlip>
                <a:blip r:embed="rId3"/>
              </a:buBlip>
              <a:defRPr/>
            </a:pPr>
            <a:r>
              <a:rPr lang="fr-FR" sz="2400" b="1" dirty="0" smtClean="0">
                <a:latin typeface="Cambria" pitchFamily="18" charset="0"/>
              </a:rPr>
              <a:t>Le CAP en 1, 2 ou 3 ans : proposition d’un parcours adapté </a:t>
            </a:r>
            <a:r>
              <a:rPr lang="fr-FR" sz="2000" dirty="0" smtClean="0">
                <a:latin typeface="Cambria" pitchFamily="18" charset="0"/>
              </a:rPr>
              <a:t>en </a:t>
            </a:r>
            <a:r>
              <a:rPr lang="fr-FR" sz="2000" dirty="0">
                <a:latin typeface="Cambria" pitchFamily="18" charset="0"/>
              </a:rPr>
              <a:t>fonction de leur histoire scolaire et de leur positionnement à l’entrée en </a:t>
            </a:r>
            <a:r>
              <a:rPr lang="fr-FR" sz="2000" dirty="0" smtClean="0">
                <a:latin typeface="Cambria" pitchFamily="18" charset="0"/>
              </a:rPr>
              <a:t>1</a:t>
            </a:r>
            <a:r>
              <a:rPr lang="fr-FR" sz="2000" baseline="30000" dirty="0" smtClean="0">
                <a:latin typeface="Cambria" pitchFamily="18" charset="0"/>
              </a:rPr>
              <a:t>ère</a:t>
            </a:r>
            <a:r>
              <a:rPr lang="fr-FR" sz="2000" dirty="0" smtClean="0">
                <a:latin typeface="Cambria" pitchFamily="18" charset="0"/>
              </a:rPr>
              <a:t> année de </a:t>
            </a:r>
            <a:r>
              <a:rPr lang="fr-FR" sz="2000" dirty="0">
                <a:latin typeface="Cambria" pitchFamily="18" charset="0"/>
              </a:rPr>
              <a:t>CAP</a:t>
            </a:r>
          </a:p>
          <a:p>
            <a:pPr marL="0" indent="0">
              <a:buNone/>
              <a:defRPr/>
            </a:pPr>
            <a:endParaRPr lang="fr-FR" sz="2000" dirty="0">
              <a:latin typeface="Cambria" pitchFamily="18" charset="0"/>
            </a:endParaRPr>
          </a:p>
          <a:p>
            <a:pPr>
              <a:buBlip>
                <a:blip r:embed="rId3"/>
              </a:buBlip>
              <a:defRPr/>
            </a:pPr>
            <a:r>
              <a:rPr lang="fr-FR" sz="2400" b="1" dirty="0">
                <a:latin typeface="Cambria" pitchFamily="18" charset="0"/>
              </a:rPr>
              <a:t>Des parcours </a:t>
            </a:r>
            <a:r>
              <a:rPr lang="fr-FR" sz="2400" b="1" dirty="0" smtClean="0">
                <a:latin typeface="Cambria" pitchFamily="18" charset="0"/>
              </a:rPr>
              <a:t>progressifs </a:t>
            </a:r>
            <a:r>
              <a:rPr lang="fr-FR" sz="2000" dirty="0">
                <a:latin typeface="Cambria" pitchFamily="18" charset="0"/>
              </a:rPr>
              <a:t>grâce à des classes de </a:t>
            </a:r>
            <a:r>
              <a:rPr lang="fr-FR" sz="2000" b="1" dirty="0">
                <a:latin typeface="Cambria" pitchFamily="18" charset="0"/>
              </a:rPr>
              <a:t>seconde </a:t>
            </a:r>
            <a:r>
              <a:rPr lang="fr-FR" sz="2000" b="1" dirty="0" smtClean="0">
                <a:latin typeface="Cambria" pitchFamily="18" charset="0"/>
              </a:rPr>
              <a:t>BAC PRO </a:t>
            </a:r>
            <a:r>
              <a:rPr lang="fr-FR" sz="2000" dirty="0" smtClean="0">
                <a:latin typeface="Cambria" pitchFamily="18" charset="0"/>
              </a:rPr>
              <a:t>par </a:t>
            </a:r>
            <a:r>
              <a:rPr lang="fr-FR" sz="2400" b="1" dirty="0">
                <a:latin typeface="Cambria" pitchFamily="18" charset="0"/>
              </a:rPr>
              <a:t>familles de métiers </a:t>
            </a:r>
            <a:r>
              <a:rPr lang="fr-FR" sz="2000" dirty="0">
                <a:latin typeface="Cambria" pitchFamily="18" charset="0"/>
              </a:rPr>
              <a:t>: les élèves choisissent un secteur d’activité en fin de </a:t>
            </a:r>
            <a:r>
              <a:rPr lang="fr-FR" sz="2000" dirty="0" smtClean="0">
                <a:latin typeface="Cambria" pitchFamily="18" charset="0"/>
              </a:rPr>
              <a:t>3</a:t>
            </a:r>
            <a:r>
              <a:rPr lang="fr-FR" sz="2000" baseline="30000" dirty="0" smtClean="0">
                <a:latin typeface="Cambria" pitchFamily="18" charset="0"/>
              </a:rPr>
              <a:t>ème </a:t>
            </a:r>
            <a:r>
              <a:rPr lang="fr-FR" sz="2000" dirty="0" smtClean="0">
                <a:latin typeface="Cambria" pitchFamily="18" charset="0"/>
              </a:rPr>
              <a:t>où ils vont apprendre tous les savoir-faire communs à tous les métiers d’une même famille, </a:t>
            </a:r>
            <a:r>
              <a:rPr lang="fr-FR" sz="2000" dirty="0">
                <a:latin typeface="Cambria" pitchFamily="18" charset="0"/>
              </a:rPr>
              <a:t>puis choisissent leur spécialité de baccalauréat à la fin de la 2</a:t>
            </a:r>
            <a:r>
              <a:rPr lang="fr-FR" sz="2000" baseline="30000" dirty="0">
                <a:latin typeface="Cambria" pitchFamily="18" charset="0"/>
              </a:rPr>
              <a:t>de</a:t>
            </a:r>
            <a:r>
              <a:rPr lang="fr-FR" sz="2000" dirty="0">
                <a:latin typeface="Cambria" pitchFamily="18" charset="0"/>
              </a:rPr>
              <a:t>, avec une meilleure connaissance des métiers </a:t>
            </a:r>
            <a:r>
              <a:rPr lang="fr-FR" sz="2000" dirty="0" smtClean="0">
                <a:latin typeface="Cambria" pitchFamily="18" charset="0"/>
              </a:rPr>
              <a:t>; possibilité de changer d’établissement.</a:t>
            </a:r>
            <a:endParaRPr lang="fr-FR" sz="2000" dirty="0">
              <a:latin typeface="Cambria" pitchFamily="18" charset="0"/>
            </a:endParaRPr>
          </a:p>
          <a:p>
            <a:pPr>
              <a:defRPr/>
            </a:pPr>
            <a:endParaRPr lang="fr-FR" sz="2000" dirty="0"/>
          </a:p>
        </p:txBody>
      </p:sp>
    </p:spTree>
    <p:extLst>
      <p:ext uri="{BB962C8B-B14F-4D97-AF65-F5344CB8AC3E}">
        <p14:creationId xmlns="" xmlns:p14="http://schemas.microsoft.com/office/powerpoint/2010/main" val="138035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6"/>
          <p:cNvSpPr txBox="1">
            <a:spLocks/>
          </p:cNvSpPr>
          <p:nvPr/>
        </p:nvSpPr>
        <p:spPr>
          <a:xfrm>
            <a:off x="787682" y="1164598"/>
            <a:ext cx="10928881" cy="51170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000"/>
              </a:spcBef>
              <a:spcAft>
                <a:spcPts val="0"/>
              </a:spcAft>
              <a:buClr>
                <a:srgbClr val="9F5BEF"/>
              </a:buClr>
              <a:buFont typeface="Arial"/>
              <a:buNone/>
            </a:pPr>
            <a:r>
              <a:rPr lang="fr-FR" sz="2000" dirty="0" smtClean="0">
                <a:latin typeface="Cambria" pitchFamily="18" charset="0"/>
                <a:cs typeface="Arial" pitchFamily="34"/>
              </a:rPr>
              <a:t>Certaines filières sont intégrées dans des familles de métiers d’autres non :</a:t>
            </a:r>
          </a:p>
          <a:p>
            <a:pPr marL="0" indent="0">
              <a:spcBef>
                <a:spcPts val="1000"/>
              </a:spcBef>
              <a:spcAft>
                <a:spcPts val="0"/>
              </a:spcAft>
              <a:buClr>
                <a:srgbClr val="9F5BEF"/>
              </a:buClr>
              <a:buFont typeface="Arial"/>
              <a:buNone/>
            </a:pPr>
            <a:r>
              <a:rPr lang="fr-FR" sz="2000" dirty="0" smtClean="0">
                <a:latin typeface="Cambria" pitchFamily="18" charset="0"/>
                <a:cs typeface="Arial" pitchFamily="34"/>
              </a:rPr>
              <a:t>Ex </a:t>
            </a:r>
          </a:p>
          <a:p>
            <a:pPr marL="0" indent="0">
              <a:spcBef>
                <a:spcPts val="1000"/>
              </a:spcBef>
              <a:spcAft>
                <a:spcPts val="0"/>
              </a:spcAft>
              <a:buClr>
                <a:srgbClr val="9F5BEF"/>
              </a:buClr>
              <a:buFont typeface="Arial"/>
              <a:buNone/>
            </a:pPr>
            <a:endParaRPr lang="fr-FR" sz="2000" dirty="0" smtClean="0">
              <a:latin typeface="Cambria" pitchFamily="18" charset="0"/>
              <a:cs typeface="Arial" pitchFamily="34"/>
            </a:endParaRPr>
          </a:p>
          <a:p>
            <a:pPr marL="0" indent="0">
              <a:spcBef>
                <a:spcPts val="1000"/>
              </a:spcBef>
              <a:spcAft>
                <a:spcPts val="0"/>
              </a:spcAft>
              <a:buClr>
                <a:srgbClr val="9F5BEF"/>
              </a:buClr>
              <a:buFont typeface="Arial" pitchFamily="32"/>
              <a:buChar char="■"/>
            </a:pPr>
            <a:endParaRPr lang="fr-FR" sz="2000" dirty="0" smtClean="0">
              <a:latin typeface="Cambria" pitchFamily="18" charset="0"/>
              <a:cs typeface="Arial" pitchFamily="34"/>
            </a:endParaRPr>
          </a:p>
          <a:p>
            <a:pPr marL="0" indent="0">
              <a:spcBef>
                <a:spcPts val="1000"/>
              </a:spcBef>
              <a:spcAft>
                <a:spcPts val="0"/>
              </a:spcAft>
              <a:buClr>
                <a:srgbClr val="9F5BEF"/>
              </a:buClr>
              <a:buFont typeface="Arial" pitchFamily="32"/>
              <a:buChar char="■"/>
            </a:pPr>
            <a:endParaRPr lang="fr-FR" sz="2000" dirty="0" smtClean="0">
              <a:latin typeface="Cambria" pitchFamily="18" charset="0"/>
              <a:cs typeface="Arial" pitchFamily="34"/>
            </a:endParaRPr>
          </a:p>
          <a:p>
            <a:pPr marL="0" indent="0">
              <a:spcBef>
                <a:spcPts val="1000"/>
              </a:spcBef>
              <a:spcAft>
                <a:spcPts val="0"/>
              </a:spcAft>
              <a:buClr>
                <a:srgbClr val="9F5BEF"/>
              </a:buClr>
              <a:buFont typeface="Arial"/>
              <a:buNone/>
            </a:pPr>
            <a:r>
              <a:rPr lang="fr-FR" sz="2000" dirty="0" smtClean="0">
                <a:latin typeface="Cambria" pitchFamily="18" charset="0"/>
                <a:cs typeface="Arial" pitchFamily="34"/>
              </a:rPr>
              <a:t>          Bac pro Accompagnement Soins et Services à la Personne</a:t>
            </a:r>
          </a:p>
          <a:p>
            <a:pPr marL="0" indent="0">
              <a:spcBef>
                <a:spcPts val="1000"/>
              </a:spcBef>
              <a:spcAft>
                <a:spcPts val="0"/>
              </a:spcAft>
              <a:buClr>
                <a:srgbClr val="9F5BEF"/>
              </a:buClr>
              <a:buFont typeface="Arial"/>
              <a:buNone/>
            </a:pPr>
            <a:endParaRPr lang="fr-FR" sz="2000" dirty="0" smtClean="0">
              <a:latin typeface="Cambria" pitchFamily="18" charset="0"/>
              <a:cs typeface="Arial" pitchFamily="34"/>
            </a:endParaRPr>
          </a:p>
          <a:p>
            <a:pPr marL="0" indent="0">
              <a:spcBef>
                <a:spcPts val="1000"/>
              </a:spcBef>
              <a:spcAft>
                <a:spcPts val="0"/>
              </a:spcAft>
              <a:buClr>
                <a:srgbClr val="9F5BEF"/>
              </a:buClr>
              <a:buBlip>
                <a:blip r:embed="rId2"/>
              </a:buBlip>
            </a:pPr>
            <a:r>
              <a:rPr lang="fr-FR" sz="2000" dirty="0" smtClean="0">
                <a:latin typeface="Cambria" pitchFamily="18" charset="0"/>
                <a:cs typeface="Arial" pitchFamily="34"/>
              </a:rPr>
              <a:t>Pendant l’année de 2nde, vous apprenez </a:t>
            </a:r>
            <a:r>
              <a:rPr lang="fr-FR" sz="2000" b="1" dirty="0" smtClean="0">
                <a:latin typeface="Cambria" pitchFamily="18" charset="0"/>
                <a:cs typeface="Arial" pitchFamily="34"/>
              </a:rPr>
              <a:t>les savoir-faire communs </a:t>
            </a:r>
            <a:r>
              <a:rPr lang="fr-FR" sz="2000" dirty="0" smtClean="0">
                <a:latin typeface="Cambria" pitchFamily="18" charset="0"/>
                <a:cs typeface="Arial" pitchFamily="34"/>
              </a:rPr>
              <a:t>à tous les métiers d’une  même famille</a:t>
            </a:r>
          </a:p>
          <a:p>
            <a:pPr marL="0" indent="0">
              <a:spcBef>
                <a:spcPts val="1000"/>
              </a:spcBef>
              <a:spcAft>
                <a:spcPts val="0"/>
              </a:spcAft>
              <a:buClr>
                <a:srgbClr val="9F5BEF"/>
              </a:buClr>
              <a:buFont typeface="Arial" pitchFamily="32"/>
              <a:buChar char="■"/>
            </a:pPr>
            <a:endParaRPr lang="fr-FR" sz="2000" dirty="0" smtClean="0">
              <a:latin typeface="Cambria" pitchFamily="18" charset="0"/>
              <a:cs typeface="Arial" pitchFamily="34"/>
            </a:endParaRPr>
          </a:p>
          <a:p>
            <a:pPr marL="0" indent="0">
              <a:spcBef>
                <a:spcPts val="1000"/>
              </a:spcBef>
              <a:spcAft>
                <a:spcPts val="0"/>
              </a:spcAft>
              <a:buClr>
                <a:srgbClr val="9F5BEF"/>
              </a:buClr>
              <a:buBlip>
                <a:blip r:embed="rId2"/>
              </a:buBlip>
            </a:pPr>
            <a:r>
              <a:rPr lang="fr-FR" sz="2000" b="1" dirty="0" smtClean="0">
                <a:latin typeface="Cambria" pitchFamily="18" charset="0"/>
                <a:cs typeface="Arial" pitchFamily="34"/>
              </a:rPr>
              <a:t>En fin de 2nde</a:t>
            </a:r>
            <a:r>
              <a:rPr lang="fr-FR" sz="2000" dirty="0" smtClean="0">
                <a:latin typeface="Cambria" pitchFamily="18" charset="0"/>
                <a:cs typeface="Arial" pitchFamily="34"/>
              </a:rPr>
              <a:t>, vous connaîtrez mieux ces métiers et vous </a:t>
            </a:r>
            <a:r>
              <a:rPr lang="fr-FR" sz="2000" b="1" dirty="0" smtClean="0">
                <a:latin typeface="Cambria" pitchFamily="18" charset="0"/>
                <a:cs typeface="Arial" pitchFamily="34"/>
              </a:rPr>
              <a:t>choisirez votre spécialité de baccalauréat, </a:t>
            </a:r>
            <a:r>
              <a:rPr lang="fr-FR" sz="2000" dirty="0" smtClean="0">
                <a:latin typeface="Cambria" pitchFamily="18" charset="0"/>
                <a:cs typeface="Arial" pitchFamily="34"/>
              </a:rPr>
              <a:t>si elle n’est pas enseignée dans votre lycée, vous pourrez changer d’établissement en première</a:t>
            </a:r>
            <a:endParaRPr lang="fr-FR" sz="2000" dirty="0">
              <a:latin typeface="Cambria" pitchFamily="18" charset="0"/>
              <a:cs typeface="Arial" pitchFamily="34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35732" y="1716544"/>
            <a:ext cx="3380509" cy="121727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fr-FR" b="1" dirty="0" smtClean="0">
                <a:latin typeface="Cambria" pitchFamily="18" charset="0"/>
              </a:rPr>
              <a:t>2</a:t>
            </a:r>
            <a:r>
              <a:rPr lang="fr-FR" b="1" baseline="30000" dirty="0" smtClean="0">
                <a:latin typeface="Cambria" pitchFamily="18" charset="0"/>
              </a:rPr>
              <a:t>nde</a:t>
            </a:r>
            <a:r>
              <a:rPr lang="fr-FR" b="1" dirty="0" smtClean="0">
                <a:latin typeface="Cambria" pitchFamily="18" charset="0"/>
              </a:rPr>
              <a:t> PRO</a:t>
            </a:r>
          </a:p>
          <a:p>
            <a:pPr algn="ctr"/>
            <a:r>
              <a:rPr lang="fr-FR" sz="2000" dirty="0" smtClean="0">
                <a:solidFill>
                  <a:schemeClr val="tx1"/>
                </a:solidFill>
                <a:latin typeface="Cambria" pitchFamily="18" charset="0"/>
              </a:rPr>
              <a:t> </a:t>
            </a:r>
          </a:p>
          <a:p>
            <a:pPr algn="ctr"/>
            <a:r>
              <a:rPr lang="fr-FR" sz="2000" b="1" i="1" dirty="0" smtClean="0">
                <a:solidFill>
                  <a:schemeClr val="tx1"/>
                </a:solidFill>
                <a:latin typeface="Cambria" pitchFamily="18" charset="0"/>
              </a:rPr>
              <a:t>Métiers de la l’alimentation </a:t>
            </a:r>
            <a:endParaRPr lang="fr-FR" sz="2000" b="1" i="1" dirty="0">
              <a:solidFill>
                <a:schemeClr val="tx1"/>
              </a:solidFill>
              <a:latin typeface="Cambria" pitchFamily="18" charset="0"/>
            </a:endParaRPr>
          </a:p>
          <a:p>
            <a:pPr algn="ctr"/>
            <a:endParaRPr lang="fr-FR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5231904" y="1619362"/>
            <a:ext cx="5070913" cy="424084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  <a:latin typeface="Cambria" pitchFamily="18" charset="0"/>
              </a:rPr>
              <a:t>1</a:t>
            </a:r>
            <a:r>
              <a:rPr lang="fr-FR" baseline="30000" dirty="0" smtClean="0">
                <a:solidFill>
                  <a:schemeClr val="tx1"/>
                </a:solidFill>
                <a:latin typeface="Cambria" pitchFamily="18" charset="0"/>
              </a:rPr>
              <a:t>er</a:t>
            </a:r>
            <a:r>
              <a:rPr lang="fr-FR" dirty="0" smtClean="0">
                <a:solidFill>
                  <a:schemeClr val="tx1"/>
                </a:solidFill>
                <a:latin typeface="Cambria" pitchFamily="18" charset="0"/>
              </a:rPr>
              <a:t> et </a:t>
            </a:r>
            <a:r>
              <a:rPr lang="fr-FR" dirty="0" err="1" smtClean="0">
                <a:solidFill>
                  <a:schemeClr val="tx1"/>
                </a:solidFill>
                <a:latin typeface="Cambria" pitchFamily="18" charset="0"/>
              </a:rPr>
              <a:t>Tle</a:t>
            </a:r>
            <a:r>
              <a:rPr lang="fr-FR" dirty="0" smtClean="0">
                <a:solidFill>
                  <a:schemeClr val="tx1"/>
                </a:solidFill>
                <a:latin typeface="Cambria" pitchFamily="18" charset="0"/>
              </a:rPr>
              <a:t> bac pro </a:t>
            </a:r>
            <a:r>
              <a:rPr lang="fr-FR" b="1" dirty="0">
                <a:solidFill>
                  <a:schemeClr val="tx1"/>
                </a:solidFill>
                <a:latin typeface="Cambria" pitchFamily="18" charset="0"/>
              </a:rPr>
              <a:t>B</a:t>
            </a:r>
            <a:r>
              <a:rPr lang="fr-FR" b="1" dirty="0" smtClean="0">
                <a:solidFill>
                  <a:schemeClr val="tx1"/>
                </a:solidFill>
                <a:latin typeface="Cambria" pitchFamily="18" charset="0"/>
              </a:rPr>
              <a:t>oucher-charcutier-traiteur</a:t>
            </a:r>
            <a:endParaRPr lang="fr-FR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5243931" y="2144076"/>
            <a:ext cx="5058886" cy="42472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  <a:latin typeface="Cambria" pitchFamily="18" charset="0"/>
              </a:rPr>
              <a:t>1</a:t>
            </a:r>
            <a:r>
              <a:rPr lang="fr-FR" baseline="30000" dirty="0" smtClean="0">
                <a:solidFill>
                  <a:schemeClr val="tx1"/>
                </a:solidFill>
                <a:latin typeface="Cambria" pitchFamily="18" charset="0"/>
              </a:rPr>
              <a:t>er</a:t>
            </a:r>
            <a:r>
              <a:rPr lang="fr-FR" dirty="0" smtClean="0">
                <a:solidFill>
                  <a:schemeClr val="tx1"/>
                </a:solidFill>
                <a:latin typeface="Cambria" pitchFamily="18" charset="0"/>
              </a:rPr>
              <a:t> et </a:t>
            </a:r>
            <a:r>
              <a:rPr lang="fr-FR" dirty="0" err="1" smtClean="0">
                <a:solidFill>
                  <a:schemeClr val="tx1"/>
                </a:solidFill>
                <a:latin typeface="Cambria" pitchFamily="18" charset="0"/>
              </a:rPr>
              <a:t>Tle</a:t>
            </a:r>
            <a:r>
              <a:rPr lang="fr-FR" dirty="0" smtClean="0">
                <a:solidFill>
                  <a:schemeClr val="tx1"/>
                </a:solidFill>
                <a:latin typeface="Cambria" pitchFamily="18" charset="0"/>
              </a:rPr>
              <a:t>  bac pro </a:t>
            </a:r>
            <a:r>
              <a:rPr lang="fr-FR" b="1" dirty="0">
                <a:solidFill>
                  <a:schemeClr val="tx1"/>
                </a:solidFill>
                <a:latin typeface="Cambria" pitchFamily="18" charset="0"/>
              </a:rPr>
              <a:t>B</a:t>
            </a:r>
            <a:r>
              <a:rPr lang="fr-FR" b="1" dirty="0" smtClean="0">
                <a:solidFill>
                  <a:schemeClr val="tx1"/>
                </a:solidFill>
                <a:latin typeface="Cambria" pitchFamily="18" charset="0"/>
              </a:rPr>
              <a:t>oulangerie-pâtisserie </a:t>
            </a:r>
            <a:endParaRPr lang="fr-FR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5231903" y="2648228"/>
            <a:ext cx="5430345" cy="42472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  <a:latin typeface="Cambria" pitchFamily="18" charset="0"/>
              </a:rPr>
              <a:t>1</a:t>
            </a:r>
            <a:r>
              <a:rPr lang="fr-FR" baseline="30000" dirty="0" smtClean="0">
                <a:solidFill>
                  <a:schemeClr val="tx1"/>
                </a:solidFill>
                <a:latin typeface="Cambria" pitchFamily="18" charset="0"/>
              </a:rPr>
              <a:t>er</a:t>
            </a:r>
            <a:r>
              <a:rPr lang="fr-FR" dirty="0" smtClean="0">
                <a:solidFill>
                  <a:schemeClr val="tx1"/>
                </a:solidFill>
                <a:latin typeface="Cambria" pitchFamily="18" charset="0"/>
              </a:rPr>
              <a:t> et </a:t>
            </a:r>
            <a:r>
              <a:rPr lang="fr-FR" dirty="0" err="1" smtClean="0">
                <a:solidFill>
                  <a:schemeClr val="tx1"/>
                </a:solidFill>
                <a:latin typeface="Cambria" pitchFamily="18" charset="0"/>
              </a:rPr>
              <a:t>Tle</a:t>
            </a:r>
            <a:r>
              <a:rPr lang="fr-FR" dirty="0" smtClean="0">
                <a:solidFill>
                  <a:schemeClr val="tx1"/>
                </a:solidFill>
                <a:latin typeface="Cambria" pitchFamily="18" charset="0"/>
              </a:rPr>
              <a:t>  bac pro </a:t>
            </a:r>
            <a:r>
              <a:rPr lang="fr-FR" b="1" dirty="0" smtClean="0">
                <a:solidFill>
                  <a:schemeClr val="tx1"/>
                </a:solidFill>
                <a:latin typeface="Cambria" pitchFamily="18" charset="0"/>
              </a:rPr>
              <a:t>Poissonnier - écailler </a:t>
            </a:r>
            <a:r>
              <a:rPr lang="fr-FR" b="1" dirty="0">
                <a:solidFill>
                  <a:schemeClr val="tx1"/>
                </a:solidFill>
                <a:latin typeface="Cambria" pitchFamily="18" charset="0"/>
              </a:rPr>
              <a:t>-</a:t>
            </a:r>
            <a:r>
              <a:rPr lang="fr-FR" b="1" dirty="0" smtClean="0">
                <a:solidFill>
                  <a:schemeClr val="tx1"/>
                </a:solidFill>
                <a:latin typeface="Cambria" pitchFamily="18" charset="0"/>
              </a:rPr>
              <a:t> traiteur </a:t>
            </a:r>
            <a:endParaRPr lang="fr-FR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7" name="Ellipse 6"/>
          <p:cNvSpPr/>
          <p:nvPr/>
        </p:nvSpPr>
        <p:spPr>
          <a:xfrm>
            <a:off x="845410" y="3339733"/>
            <a:ext cx="432048" cy="42472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8" name="Ellipse 7"/>
          <p:cNvSpPr/>
          <p:nvPr/>
        </p:nvSpPr>
        <p:spPr>
          <a:xfrm>
            <a:off x="840143" y="2043446"/>
            <a:ext cx="432048" cy="42472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9" name="Titre 3"/>
          <p:cNvSpPr txBox="1">
            <a:spLocks/>
          </p:cNvSpPr>
          <p:nvPr/>
        </p:nvSpPr>
        <p:spPr>
          <a:xfrm>
            <a:off x="1503063" y="303183"/>
            <a:ext cx="9585823" cy="86201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>
              <a:defRPr/>
            </a:pPr>
            <a:r>
              <a:rPr lang="fr-FR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Les familles de métiers  </a:t>
            </a:r>
            <a:endParaRPr lang="fr-FR" sz="3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03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1817" y="658890"/>
            <a:ext cx="10215154" cy="55402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777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05691" y="618309"/>
            <a:ext cx="10363199" cy="564315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8244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4731" y="618308"/>
            <a:ext cx="10485120" cy="5677989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666301" y="1219199"/>
            <a:ext cx="2694777" cy="646331"/>
          </a:xfrm>
          <a:prstGeom prst="rect">
            <a:avLst/>
          </a:prstGeom>
          <a:solidFill>
            <a:srgbClr val="B993D3"/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Métiers de l’aéronautique</a:t>
            </a:r>
          </a:p>
          <a:p>
            <a:endParaRPr lang="fr-FR" b="1" dirty="0"/>
          </a:p>
        </p:txBody>
      </p:sp>
    </p:spTree>
    <p:extLst>
      <p:ext uri="{BB962C8B-B14F-4D97-AF65-F5344CB8AC3E}">
        <p14:creationId xmlns="" xmlns:p14="http://schemas.microsoft.com/office/powerpoint/2010/main" val="154973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0332" y="674131"/>
            <a:ext cx="3788228" cy="550973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2149" y="674131"/>
            <a:ext cx="6340097" cy="550973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8053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10281" y="1053721"/>
            <a:ext cx="2552921" cy="39627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44856" y="1251858"/>
            <a:ext cx="4153260" cy="76968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99350" y="2467291"/>
            <a:ext cx="3696020" cy="84589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01967" y="2751359"/>
            <a:ext cx="2789162" cy="92972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77575" y="3883984"/>
            <a:ext cx="2530059" cy="88399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10281" y="5261555"/>
            <a:ext cx="3558848" cy="777307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001967" y="3967812"/>
            <a:ext cx="3444538" cy="80016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425520" y="5500524"/>
            <a:ext cx="4511431" cy="472481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702351" y="3681080"/>
            <a:ext cx="1242168" cy="163844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651263" y="2467291"/>
            <a:ext cx="1638442" cy="1104996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312728" y="587839"/>
            <a:ext cx="1044030" cy="156985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9511332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934572" y="2164977"/>
            <a:ext cx="10679206" cy="2198593"/>
          </a:xfrm>
          <a:prstGeom prst="rect">
            <a:avLst/>
          </a:prstGeom>
          <a:solidFill>
            <a:srgbClr val="00B0F0"/>
          </a:solidFill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fr-FR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fr-FR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LA VOIE GENERALE ET </a:t>
            </a:r>
          </a:p>
          <a:p>
            <a:pPr>
              <a:defRPr/>
            </a:pPr>
            <a:r>
              <a:rPr lang="fr-FR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   TECHNOLOGIQUE</a:t>
            </a:r>
            <a:endParaRPr lang="fr-FR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3" name="Triangle isocèle 2"/>
          <p:cNvSpPr/>
          <p:nvPr/>
        </p:nvSpPr>
        <p:spPr>
          <a:xfrm rot="5400000">
            <a:off x="648820" y="2450728"/>
            <a:ext cx="2198593" cy="1627094"/>
          </a:xfrm>
          <a:prstGeom prst="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51992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0263" y="452847"/>
            <a:ext cx="11260183" cy="59392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1208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15584554"/>
              </p:ext>
            </p:extLst>
          </p:nvPr>
        </p:nvGraphicFramePr>
        <p:xfrm>
          <a:off x="1227907" y="1915884"/>
          <a:ext cx="10101945" cy="40494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7315">
                  <a:extLst>
                    <a:ext uri="{9D8B030D-6E8A-4147-A177-3AD203B41FA5}">
                      <a16:colId xmlns:a16="http://schemas.microsoft.com/office/drawing/2014/main" xmlns="" val="2838868574"/>
                    </a:ext>
                  </a:extLst>
                </a:gridCol>
                <a:gridCol w="3367315">
                  <a:extLst>
                    <a:ext uri="{9D8B030D-6E8A-4147-A177-3AD203B41FA5}">
                      <a16:colId xmlns:a16="http://schemas.microsoft.com/office/drawing/2014/main" xmlns="" val="2056041056"/>
                    </a:ext>
                  </a:extLst>
                </a:gridCol>
                <a:gridCol w="3367315">
                  <a:extLst>
                    <a:ext uri="{9D8B030D-6E8A-4147-A177-3AD203B41FA5}">
                      <a16:colId xmlns:a16="http://schemas.microsoft.com/office/drawing/2014/main" xmlns="" val="2139554026"/>
                    </a:ext>
                  </a:extLst>
                </a:gridCol>
              </a:tblGrid>
              <a:tr h="57849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Lycée Y.</a:t>
                      </a:r>
                      <a:r>
                        <a:rPr lang="fr-FR" baseline="0" dirty="0" smtClean="0"/>
                        <a:t> LEBORGNE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Lycée F.</a:t>
                      </a:r>
                      <a:r>
                        <a:rPr lang="fr-FR" baseline="0" dirty="0" smtClean="0"/>
                        <a:t> PROTO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LPO NORD GRANDE TERRE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69948732"/>
                  </a:ext>
                </a:extLst>
              </a:tr>
              <a:tr h="578498">
                <a:tc>
                  <a:txBody>
                    <a:bodyPr/>
                    <a:lstStyle/>
                    <a:p>
                      <a:r>
                        <a:rPr lang="fr-FR" dirty="0" smtClean="0"/>
                        <a:t>créole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créole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EPS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44291092"/>
                  </a:ext>
                </a:extLst>
              </a:tr>
              <a:tr h="578498">
                <a:tc>
                  <a:txBody>
                    <a:bodyPr/>
                    <a:lstStyle/>
                    <a:p>
                      <a:r>
                        <a:rPr lang="fr-FR" dirty="0" smtClean="0"/>
                        <a:t>danse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espagnol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60445937"/>
                  </a:ext>
                </a:extLst>
              </a:tr>
              <a:tr h="578498">
                <a:tc>
                  <a:txBody>
                    <a:bodyPr/>
                    <a:lstStyle/>
                    <a:p>
                      <a:r>
                        <a:rPr lang="fr-FR" dirty="0" smtClean="0"/>
                        <a:t>création innovation technologique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italien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79963749"/>
                  </a:ext>
                </a:extLst>
              </a:tr>
              <a:tr h="578498">
                <a:tc>
                  <a:txBody>
                    <a:bodyPr/>
                    <a:lstStyle/>
                    <a:p>
                      <a:r>
                        <a:rPr lang="fr-FR" dirty="0" smtClean="0"/>
                        <a:t>latin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cinéma audiovisuel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85339662"/>
                  </a:ext>
                </a:extLst>
              </a:tr>
              <a:tr h="578498">
                <a:tc>
                  <a:txBody>
                    <a:bodyPr/>
                    <a:lstStyle/>
                    <a:p>
                      <a:r>
                        <a:rPr lang="fr-FR" dirty="0" smtClean="0"/>
                        <a:t>management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latin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96746995"/>
                  </a:ext>
                </a:extLst>
              </a:tr>
              <a:tr h="578498">
                <a:tc>
                  <a:txBody>
                    <a:bodyPr/>
                    <a:lstStyle/>
                    <a:p>
                      <a:r>
                        <a:rPr lang="fr-FR" dirty="0" smtClean="0"/>
                        <a:t>sciences de l’ingénieur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91194788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227907" y="694047"/>
            <a:ext cx="989293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400" b="1" dirty="0">
                <a:ln w="3175" cmpd="sng">
                  <a:noFill/>
                </a:ln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Enseignements   optionnels   en  2</a:t>
            </a:r>
            <a:r>
              <a:rPr lang="fr-FR" sz="4400" b="1" baseline="30000" dirty="0">
                <a:ln w="3175" cmpd="sng">
                  <a:noFill/>
                </a:ln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nde</a:t>
            </a:r>
            <a:r>
              <a:rPr lang="fr-FR" sz="4400" b="1" dirty="0">
                <a:ln w="3175" cmpd="sng">
                  <a:noFill/>
                </a:ln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 GT</a:t>
            </a:r>
            <a:endParaRPr lang="fr-FR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852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1959429" y="2331078"/>
            <a:ext cx="9143373" cy="1955304"/>
          </a:xfrm>
          <a:prstGeom prst="rect">
            <a:avLst/>
          </a:prstGeom>
          <a:solidFill>
            <a:srgbClr val="92D050"/>
          </a:solidFill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3600" b="1" dirty="0" smtClean="0">
              <a:solidFill>
                <a:schemeClr val="tx1"/>
              </a:solidFill>
            </a:endParaRPr>
          </a:p>
          <a:p>
            <a:r>
              <a:rPr lang="fr-FR" sz="5400" b="1" dirty="0" smtClean="0">
                <a:solidFill>
                  <a:schemeClr val="tx1"/>
                </a:solidFill>
              </a:rPr>
              <a:t>VERS LE BAC 2021</a:t>
            </a:r>
            <a:endParaRPr lang="fr-FR" sz="5400" b="1" dirty="0">
              <a:solidFill>
                <a:schemeClr val="tx1"/>
              </a:solidFill>
            </a:endParaRPr>
          </a:p>
        </p:txBody>
      </p:sp>
      <p:sp>
        <p:nvSpPr>
          <p:cNvPr id="3" name="Triangle isocèle 2"/>
          <p:cNvSpPr/>
          <p:nvPr/>
        </p:nvSpPr>
        <p:spPr>
          <a:xfrm rot="5400000">
            <a:off x="1699754" y="2590753"/>
            <a:ext cx="1955304" cy="1435953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57021549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A9FC6778-FC3D-4B26-810A-A7ADE1F7CC35}" type="slidenum">
              <a:rPr lang="fr-FR" altLang="fr-FR">
                <a:solidFill>
                  <a:srgbClr val="404040"/>
                </a:solidFill>
                <a:latin typeface="Arial" panose="020B0604020202020204" pitchFamily="34" charset="0"/>
              </a:rPr>
              <a:pPr/>
              <a:t>18</a:t>
            </a:fld>
            <a:endParaRPr lang="fr-FR" altLang="fr-FR">
              <a:solidFill>
                <a:srgbClr val="40404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2352286" y="393880"/>
            <a:ext cx="9218612" cy="695325"/>
          </a:xfrm>
        </p:spPr>
        <p:txBody>
          <a:bodyPr>
            <a:normAutofit fontScale="90000"/>
          </a:bodyPr>
          <a:lstStyle/>
          <a:p>
            <a:pPr algn="r">
              <a:defRPr/>
            </a:pPr>
            <a:r>
              <a:rPr lang="fr-FR" sz="4000" b="1" dirty="0">
                <a:solidFill>
                  <a:srgbClr val="00B050"/>
                </a:solidFill>
                <a:latin typeface="Cambria" pitchFamily="18" charset="0"/>
              </a:rPr>
              <a:t>La voie </a:t>
            </a:r>
            <a:r>
              <a:rPr lang="fr-FR" sz="4000" b="1" dirty="0" smtClean="0">
                <a:solidFill>
                  <a:srgbClr val="00B050"/>
                </a:solidFill>
                <a:latin typeface="Cambria" pitchFamily="18" charset="0"/>
              </a:rPr>
              <a:t>générale </a:t>
            </a:r>
            <a:r>
              <a:rPr lang="fr-FR" sz="4000" b="1" dirty="0">
                <a:solidFill>
                  <a:srgbClr val="00B050"/>
                </a:solidFill>
                <a:latin typeface="Cambria" pitchFamily="18" charset="0"/>
              </a:rPr>
              <a:t>en 1re et Terminale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649706" y="1425576"/>
            <a:ext cx="4929002" cy="2142125"/>
          </a:xfrm>
          <a:prstGeom prst="rect">
            <a:avLst/>
          </a:prstGeom>
          <a:solidFill>
            <a:srgbClr val="AEF969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177800" lvl="0" indent="-177800" algn="ctr" defTabSz="457200">
              <a:spcBef>
                <a:spcPct val="20000"/>
              </a:spcBef>
              <a:buClr>
                <a:srgbClr val="EE7444"/>
              </a:buClr>
              <a:buSzPct val="100000"/>
              <a:defRPr b="1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177800" lvl="1" indent="-177800" defTabSz="457200">
              <a:spcBef>
                <a:spcPct val="20000"/>
              </a:spcBef>
              <a:buClr>
                <a:srgbClr val="EE7444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</a:lstStyle>
          <a:p>
            <a:pPr>
              <a:defRPr/>
            </a:pPr>
            <a:r>
              <a:rPr lang="fr-FR" dirty="0" smtClean="0">
                <a:latin typeface="Cambria" pitchFamily="18" charset="0"/>
              </a:rPr>
              <a:t>Enseignements </a:t>
            </a:r>
            <a:r>
              <a:rPr lang="fr-FR" dirty="0">
                <a:latin typeface="Cambria" pitchFamily="18" charset="0"/>
              </a:rPr>
              <a:t>communs :</a:t>
            </a:r>
          </a:p>
          <a:p>
            <a:pPr lvl="1">
              <a:defRPr/>
            </a:pPr>
            <a:r>
              <a:rPr lang="fr-FR" dirty="0">
                <a:latin typeface="Cambria" pitchFamily="18" charset="0"/>
              </a:rPr>
              <a:t>Français / Philosophie</a:t>
            </a:r>
          </a:p>
          <a:p>
            <a:pPr lvl="1">
              <a:defRPr/>
            </a:pPr>
            <a:r>
              <a:rPr lang="fr-FR" dirty="0">
                <a:latin typeface="Cambria" pitchFamily="18" charset="0"/>
              </a:rPr>
              <a:t>Histoire – géographie</a:t>
            </a:r>
          </a:p>
          <a:p>
            <a:pPr lvl="1">
              <a:defRPr/>
            </a:pPr>
            <a:r>
              <a:rPr lang="fr-FR" dirty="0">
                <a:latin typeface="Cambria" pitchFamily="18" charset="0"/>
              </a:rPr>
              <a:t>Enseignement moral et civique</a:t>
            </a:r>
          </a:p>
          <a:p>
            <a:pPr lvl="1">
              <a:defRPr/>
            </a:pPr>
            <a:r>
              <a:rPr lang="fr-FR" dirty="0">
                <a:latin typeface="Cambria" pitchFamily="18" charset="0"/>
              </a:rPr>
              <a:t>Langue vivante A et langue vivante B</a:t>
            </a:r>
          </a:p>
          <a:p>
            <a:pPr lvl="1">
              <a:defRPr/>
            </a:pPr>
            <a:r>
              <a:rPr lang="fr-FR" dirty="0">
                <a:latin typeface="Cambria" pitchFamily="18" charset="0"/>
              </a:rPr>
              <a:t>Education physique et sportive</a:t>
            </a:r>
          </a:p>
          <a:p>
            <a:pPr lvl="1">
              <a:defRPr/>
            </a:pPr>
            <a:r>
              <a:rPr lang="fr-FR" dirty="0">
                <a:latin typeface="Cambria" pitchFamily="18" charset="0"/>
              </a:rPr>
              <a:t>Enseignement scientifique</a:t>
            </a:r>
          </a:p>
        </p:txBody>
      </p:sp>
      <p:sp>
        <p:nvSpPr>
          <p:cNvPr id="18437" name="Rectangle 6"/>
          <p:cNvSpPr>
            <a:spLocks noChangeArrowheads="1"/>
          </p:cNvSpPr>
          <p:nvPr/>
        </p:nvSpPr>
        <p:spPr bwMode="auto">
          <a:xfrm>
            <a:off x="505476" y="3933825"/>
            <a:ext cx="5217463" cy="1809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EE7444"/>
              </a:buClr>
              <a:buSzPct val="100000"/>
            </a:pPr>
            <a:r>
              <a:rPr lang="fr-FR" altLang="fr-FR" b="1" dirty="0">
                <a:solidFill>
                  <a:srgbClr val="000000"/>
                </a:solidFill>
                <a:latin typeface="Cambria" pitchFamily="18" charset="0"/>
              </a:rPr>
              <a:t>Les enseignements de spécialité permettent d’approfondir ce qui motive et qui prépare à l’enseignement supérieur</a:t>
            </a:r>
            <a:r>
              <a:rPr lang="fr-FR" altLang="fr-FR" dirty="0">
                <a:latin typeface="Cambria" pitchFamily="18" charset="0"/>
              </a:rPr>
              <a:t>. </a:t>
            </a:r>
          </a:p>
          <a:p>
            <a:pPr algn="ctr" eaLnBrk="1" hangingPunct="1">
              <a:spcBef>
                <a:spcPct val="20000"/>
              </a:spcBef>
              <a:buClr>
                <a:srgbClr val="EE7444"/>
              </a:buClr>
              <a:buSzPct val="100000"/>
            </a:pPr>
            <a:r>
              <a:rPr lang="fr-FR" altLang="fr-FR" dirty="0">
                <a:solidFill>
                  <a:srgbClr val="000000"/>
                </a:solidFill>
                <a:latin typeface="Cambria" pitchFamily="18" charset="0"/>
              </a:rPr>
              <a:t>Les sites et documents de l’ONISEP donnent la carte des enseignements de spécialité proposés dans les établissements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838545" y="1201926"/>
            <a:ext cx="4824412" cy="4739759"/>
          </a:xfrm>
          <a:prstGeom prst="rect">
            <a:avLst/>
          </a:prstGeom>
          <a:solidFill>
            <a:srgbClr val="3FE54F"/>
          </a:solidFill>
        </p:spPr>
        <p:txBody>
          <a:bodyPr>
            <a:spAutoFit/>
          </a:bodyPr>
          <a:lstStyle>
            <a:defPPr>
              <a:defRPr lang="fr-FR"/>
            </a:defPPr>
            <a:lvl1pPr lvl="0" algn="ctr" defTabSz="457200">
              <a:spcBef>
                <a:spcPct val="20000"/>
              </a:spcBef>
              <a:buClr>
                <a:srgbClr val="EE7444"/>
              </a:buClr>
              <a:buSzPct val="100000"/>
              <a:defRPr b="1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463550" lvl="1" indent="-285750" defTabSz="457200">
              <a:spcBef>
                <a:spcPct val="20000"/>
              </a:spcBef>
              <a:buClr>
                <a:srgbClr val="EE7444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</a:lstStyle>
          <a:p>
            <a:pPr>
              <a:defRPr/>
            </a:pPr>
            <a:r>
              <a:rPr lang="fr-FR" dirty="0" smtClean="0">
                <a:latin typeface="Cambria" pitchFamily="18" charset="0"/>
              </a:rPr>
              <a:t>Enseignements </a:t>
            </a:r>
            <a:r>
              <a:rPr lang="fr-FR" dirty="0">
                <a:latin typeface="Cambria" pitchFamily="18" charset="0"/>
              </a:rPr>
              <a:t>de </a:t>
            </a:r>
            <a:r>
              <a:rPr lang="fr-FR" dirty="0" smtClean="0">
                <a:latin typeface="Cambria" pitchFamily="18" charset="0"/>
              </a:rPr>
              <a:t>spécialité</a:t>
            </a:r>
          </a:p>
          <a:p>
            <a:pPr>
              <a:defRPr/>
            </a:pPr>
            <a:r>
              <a:rPr lang="fr-FR" dirty="0" smtClean="0">
                <a:latin typeface="Cambria" pitchFamily="18" charset="0"/>
              </a:rPr>
              <a:t> (trois en 1</a:t>
            </a:r>
            <a:r>
              <a:rPr lang="fr-FR" baseline="30000" dirty="0" smtClean="0">
                <a:latin typeface="Cambria" pitchFamily="18" charset="0"/>
              </a:rPr>
              <a:t>ère</a:t>
            </a:r>
            <a:r>
              <a:rPr lang="fr-FR" dirty="0" smtClean="0">
                <a:latin typeface="Cambria" pitchFamily="18" charset="0"/>
              </a:rPr>
              <a:t>, deux en </a:t>
            </a:r>
            <a:r>
              <a:rPr lang="fr-FR" dirty="0" err="1" smtClean="0">
                <a:latin typeface="Cambria" pitchFamily="18" charset="0"/>
              </a:rPr>
              <a:t>Tle</a:t>
            </a:r>
            <a:r>
              <a:rPr lang="fr-FR" dirty="0" smtClean="0">
                <a:latin typeface="Cambria" pitchFamily="18" charset="0"/>
              </a:rPr>
              <a:t>)</a:t>
            </a:r>
            <a:endParaRPr lang="fr-FR" dirty="0">
              <a:latin typeface="Cambria" pitchFamily="18" charset="0"/>
            </a:endParaRPr>
          </a:p>
          <a:p>
            <a:pPr marL="177800" lvl="1" indent="-177800">
              <a:defRPr/>
            </a:pPr>
            <a:r>
              <a:rPr lang="fr-FR" dirty="0">
                <a:latin typeface="Cambria" pitchFamily="18" charset="0"/>
              </a:rPr>
              <a:t>Arts</a:t>
            </a:r>
          </a:p>
          <a:p>
            <a:pPr marL="177800" lvl="1" indent="-177800">
              <a:defRPr/>
            </a:pPr>
            <a:r>
              <a:rPr lang="fr-FR" dirty="0">
                <a:latin typeface="Cambria" pitchFamily="18" charset="0"/>
              </a:rPr>
              <a:t>Humanités, littérature et philosophie</a:t>
            </a:r>
          </a:p>
          <a:p>
            <a:pPr marL="177800" lvl="1" indent="-177800">
              <a:defRPr/>
            </a:pPr>
            <a:r>
              <a:rPr lang="fr-FR" dirty="0">
                <a:latin typeface="Cambria" pitchFamily="18" charset="0"/>
              </a:rPr>
              <a:t>Littérature et langues et cultures de l’Antiquité</a:t>
            </a:r>
          </a:p>
          <a:p>
            <a:pPr marL="177800" lvl="1" indent="-177800">
              <a:defRPr/>
            </a:pPr>
            <a:r>
              <a:rPr lang="fr-FR" dirty="0">
                <a:latin typeface="Cambria" pitchFamily="18" charset="0"/>
              </a:rPr>
              <a:t>Langues, littératures et cultures étrangères et régionales</a:t>
            </a:r>
          </a:p>
          <a:p>
            <a:pPr marL="177800" lvl="1" indent="-177800">
              <a:defRPr/>
            </a:pPr>
            <a:r>
              <a:rPr lang="fr-FR" dirty="0">
                <a:latin typeface="Cambria" pitchFamily="18" charset="0"/>
              </a:rPr>
              <a:t>Histoire-géographie, géopolitique et sciences politiques</a:t>
            </a:r>
          </a:p>
          <a:p>
            <a:pPr marL="177800" lvl="1" indent="-177800">
              <a:defRPr/>
            </a:pPr>
            <a:r>
              <a:rPr lang="fr-FR" dirty="0">
                <a:latin typeface="Cambria" pitchFamily="18" charset="0"/>
              </a:rPr>
              <a:t>Sciences économiques et sociales</a:t>
            </a:r>
          </a:p>
          <a:p>
            <a:pPr marL="177800" lvl="1" indent="-177800">
              <a:defRPr/>
            </a:pPr>
            <a:r>
              <a:rPr lang="fr-FR" dirty="0">
                <a:latin typeface="Cambria" pitchFamily="18" charset="0"/>
              </a:rPr>
              <a:t>Mathématiques</a:t>
            </a:r>
          </a:p>
          <a:p>
            <a:pPr marL="177800" lvl="1" indent="-177800">
              <a:defRPr/>
            </a:pPr>
            <a:r>
              <a:rPr lang="fr-FR" dirty="0">
                <a:latin typeface="Cambria" pitchFamily="18" charset="0"/>
              </a:rPr>
              <a:t>Physique-chimie</a:t>
            </a:r>
          </a:p>
          <a:p>
            <a:pPr marL="177800" lvl="1" indent="-177800">
              <a:defRPr/>
            </a:pPr>
            <a:r>
              <a:rPr lang="fr-FR" dirty="0">
                <a:latin typeface="Cambria" pitchFamily="18" charset="0"/>
              </a:rPr>
              <a:t>Sciences de la vie et de la Terre</a:t>
            </a:r>
          </a:p>
          <a:p>
            <a:pPr marL="177800" lvl="1" indent="-177800">
              <a:defRPr/>
            </a:pPr>
            <a:r>
              <a:rPr lang="fr-FR" dirty="0">
                <a:latin typeface="Cambria" pitchFamily="18" charset="0"/>
              </a:rPr>
              <a:t>Numérique et sciences informatiques</a:t>
            </a:r>
          </a:p>
          <a:p>
            <a:pPr marL="177800" lvl="1" indent="-177800">
              <a:defRPr/>
            </a:pPr>
            <a:r>
              <a:rPr lang="fr-FR" dirty="0">
                <a:latin typeface="Cambria" pitchFamily="18" charset="0"/>
              </a:rPr>
              <a:t>Sciences de l’ingénieur</a:t>
            </a:r>
          </a:p>
          <a:p>
            <a:pPr marL="177800" lvl="1" indent="-177800">
              <a:defRPr/>
            </a:pPr>
            <a:r>
              <a:rPr lang="fr-FR" dirty="0">
                <a:latin typeface="Cambria" pitchFamily="18" charset="0"/>
              </a:rPr>
              <a:t>Biologie-écologie (</a:t>
            </a:r>
            <a:r>
              <a:rPr lang="fr-FR" dirty="0" smtClean="0">
                <a:latin typeface="Cambria" pitchFamily="18" charset="0"/>
              </a:rPr>
              <a:t>lycée agricole)</a:t>
            </a:r>
            <a:endParaRPr lang="fr-F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527671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303" y="153824"/>
            <a:ext cx="11321143" cy="6618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69301713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6242D215-B1EF-4417-8D58-517503913E11}" type="slidenum">
              <a:rPr lang="fr-FR" altLang="fr-FR" smtClean="0">
                <a:solidFill>
                  <a:srgbClr val="404040"/>
                </a:solidFill>
                <a:latin typeface="Arial" panose="020B0604020202020204" pitchFamily="34" charset="0"/>
              </a:rPr>
              <a:pPr/>
              <a:t>20</a:t>
            </a:fld>
            <a:endParaRPr lang="fr-FR" altLang="fr-FR">
              <a:solidFill>
                <a:srgbClr val="40404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1212941" y="366833"/>
            <a:ext cx="9926637" cy="728662"/>
          </a:xfrm>
        </p:spPr>
        <p:txBody>
          <a:bodyPr>
            <a:normAutofit/>
          </a:bodyPr>
          <a:lstStyle/>
          <a:p>
            <a:pPr algn="r">
              <a:defRPr/>
            </a:pPr>
            <a:r>
              <a:rPr lang="fr-FR" sz="3600" b="1" dirty="0" smtClean="0">
                <a:solidFill>
                  <a:srgbClr val="00B050"/>
                </a:solidFill>
                <a:latin typeface="Cambria" pitchFamily="18" charset="0"/>
              </a:rPr>
              <a:t>La voie technologique en 1re et Terminale</a:t>
            </a:r>
            <a:endParaRPr lang="fr-FR" sz="3600" b="1" dirty="0">
              <a:solidFill>
                <a:srgbClr val="00B050"/>
              </a:solidFill>
              <a:latin typeface="Cambria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873456" y="1296537"/>
            <a:ext cx="4378777" cy="2142125"/>
          </a:xfrm>
          <a:prstGeom prst="rect">
            <a:avLst/>
          </a:prstGeom>
          <a:solidFill>
            <a:srgbClr val="C1FA8E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lvl="0" algn="ctr" defTabSz="457200">
              <a:spcBef>
                <a:spcPct val="20000"/>
              </a:spcBef>
              <a:buClr>
                <a:srgbClr val="EE7444"/>
              </a:buClr>
              <a:buSzPct val="100000"/>
              <a:defRPr b="1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463550" lvl="1" indent="-285750" defTabSz="457200">
              <a:spcBef>
                <a:spcPct val="20000"/>
              </a:spcBef>
              <a:buClr>
                <a:srgbClr val="EE7444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</a:lstStyle>
          <a:p>
            <a:pPr marL="177800" indent="-177800">
              <a:defRPr/>
            </a:pPr>
            <a:r>
              <a:rPr lang="fr-FR" dirty="0" smtClean="0">
                <a:latin typeface="Cambria" pitchFamily="18" charset="0"/>
              </a:rPr>
              <a:t>Enseignements </a:t>
            </a:r>
            <a:r>
              <a:rPr lang="fr-FR" dirty="0">
                <a:latin typeface="Cambria" pitchFamily="18" charset="0"/>
              </a:rPr>
              <a:t>communs :</a:t>
            </a:r>
          </a:p>
          <a:p>
            <a:pPr marL="177800" lvl="1" indent="-177800">
              <a:defRPr/>
            </a:pPr>
            <a:r>
              <a:rPr lang="fr-FR" dirty="0">
                <a:latin typeface="Cambria" pitchFamily="18" charset="0"/>
              </a:rPr>
              <a:t>Français / Philosophie</a:t>
            </a:r>
          </a:p>
          <a:p>
            <a:pPr marL="177800" lvl="1" indent="-177800">
              <a:defRPr/>
            </a:pPr>
            <a:r>
              <a:rPr lang="fr-FR" dirty="0">
                <a:latin typeface="Cambria" pitchFamily="18" charset="0"/>
              </a:rPr>
              <a:t>Histoire – géographie</a:t>
            </a:r>
          </a:p>
          <a:p>
            <a:pPr marL="177800" lvl="1" indent="-177800">
              <a:defRPr/>
            </a:pPr>
            <a:r>
              <a:rPr lang="fr-FR" dirty="0">
                <a:latin typeface="Cambria" pitchFamily="18" charset="0"/>
              </a:rPr>
              <a:t>Enseignement moral et civique</a:t>
            </a:r>
          </a:p>
          <a:p>
            <a:pPr marL="177800" lvl="1" indent="-177800">
              <a:defRPr/>
            </a:pPr>
            <a:r>
              <a:rPr lang="fr-FR" dirty="0">
                <a:latin typeface="Cambria" pitchFamily="18" charset="0"/>
              </a:rPr>
              <a:t>Langue vivante A et langue vivante B</a:t>
            </a:r>
          </a:p>
          <a:p>
            <a:pPr marL="177800" lvl="1" indent="-177800">
              <a:defRPr/>
            </a:pPr>
            <a:r>
              <a:rPr lang="fr-FR" dirty="0">
                <a:latin typeface="Cambria" pitchFamily="18" charset="0"/>
              </a:rPr>
              <a:t>Education physique et sportive</a:t>
            </a:r>
          </a:p>
          <a:p>
            <a:pPr marL="177800" lvl="1" indent="-177800">
              <a:defRPr/>
            </a:pPr>
            <a:r>
              <a:rPr lang="fr-FR" dirty="0">
                <a:latin typeface="Cambria" pitchFamily="18" charset="0"/>
              </a:rPr>
              <a:t>Mathématiques</a:t>
            </a:r>
          </a:p>
        </p:txBody>
      </p:sp>
      <p:sp>
        <p:nvSpPr>
          <p:cNvPr id="17413" name="Rectangle 6"/>
          <p:cNvSpPr>
            <a:spLocks noChangeArrowheads="1"/>
          </p:cNvSpPr>
          <p:nvPr/>
        </p:nvSpPr>
        <p:spPr bwMode="auto">
          <a:xfrm>
            <a:off x="744846" y="3760287"/>
            <a:ext cx="4125913" cy="208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EE7444"/>
              </a:buClr>
              <a:buSzPct val="100000"/>
            </a:pPr>
            <a:r>
              <a:rPr lang="fr-FR" altLang="fr-FR" b="1" dirty="0">
                <a:solidFill>
                  <a:srgbClr val="000000"/>
                </a:solidFill>
                <a:latin typeface="Cambria" pitchFamily="18" charset="0"/>
              </a:rPr>
              <a:t>Chaque série permet d’approfondir des enseignements de spécialité concrets et pratiques pour bien préparer aux études supérieures.</a:t>
            </a:r>
          </a:p>
          <a:p>
            <a:pPr algn="ctr" eaLnBrk="1" hangingPunct="1">
              <a:spcBef>
                <a:spcPct val="20000"/>
              </a:spcBef>
              <a:buClr>
                <a:srgbClr val="EE7444"/>
              </a:buClr>
              <a:buSzPct val="100000"/>
            </a:pPr>
            <a:r>
              <a:rPr lang="fr-FR" altLang="fr-FR" dirty="0">
                <a:solidFill>
                  <a:srgbClr val="000000"/>
                </a:solidFill>
                <a:latin typeface="Cambria" pitchFamily="18" charset="0"/>
              </a:rPr>
              <a:t>Les sites et documents de l’ONISEP donnent la carte des séries proposées dans les établissements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512204" y="1296537"/>
            <a:ext cx="5909170" cy="3586014"/>
          </a:xfrm>
          <a:prstGeom prst="rect">
            <a:avLst/>
          </a:prstGeom>
          <a:solidFill>
            <a:srgbClr val="AEF969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lvl="0" algn="ctr" defTabSz="457200">
              <a:spcBef>
                <a:spcPct val="20000"/>
              </a:spcBef>
              <a:buClr>
                <a:srgbClr val="EE7444"/>
              </a:buClr>
              <a:buSzPct val="100000"/>
              <a:defRPr b="1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463550" lvl="1" indent="-285750" defTabSz="457200">
              <a:spcBef>
                <a:spcPct val="20000"/>
              </a:spcBef>
              <a:buClr>
                <a:srgbClr val="EE7444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</a:lstStyle>
          <a:p>
            <a:pPr>
              <a:defRPr/>
            </a:pPr>
            <a:r>
              <a:rPr lang="fr-FR" dirty="0" smtClean="0">
                <a:latin typeface="Cambria" pitchFamily="18" charset="0"/>
              </a:rPr>
              <a:t>Enseignements </a:t>
            </a:r>
            <a:r>
              <a:rPr lang="fr-FR" dirty="0">
                <a:latin typeface="Cambria" pitchFamily="18" charset="0"/>
              </a:rPr>
              <a:t>de spécialité de la série choisie :</a:t>
            </a:r>
          </a:p>
          <a:p>
            <a:pPr marL="177800" lvl="1" indent="-177800">
              <a:defRPr/>
            </a:pPr>
            <a:r>
              <a:rPr lang="fr-FR" dirty="0">
                <a:latin typeface="Cambria" pitchFamily="18" charset="0"/>
              </a:rPr>
              <a:t>ST2S : </a:t>
            </a:r>
            <a:r>
              <a:rPr lang="fr-FR" sz="1500" dirty="0">
                <a:latin typeface="Cambria" pitchFamily="18" charset="0"/>
              </a:rPr>
              <a:t>Sciences et technologies de la santé et du social</a:t>
            </a:r>
          </a:p>
          <a:p>
            <a:pPr marL="177800" lvl="1" indent="-177800">
              <a:defRPr/>
            </a:pPr>
            <a:r>
              <a:rPr lang="fr-FR" dirty="0">
                <a:latin typeface="Cambria" pitchFamily="18" charset="0"/>
              </a:rPr>
              <a:t>STL : </a:t>
            </a:r>
            <a:r>
              <a:rPr lang="fr-FR" sz="1500" dirty="0">
                <a:latin typeface="Cambria" pitchFamily="18" charset="0"/>
              </a:rPr>
              <a:t>Sciences et technologies de laboratoire</a:t>
            </a:r>
          </a:p>
          <a:p>
            <a:pPr marL="177800" lvl="1" indent="-177800">
              <a:defRPr/>
            </a:pPr>
            <a:r>
              <a:rPr lang="fr-FR" dirty="0">
                <a:latin typeface="Cambria" pitchFamily="18" charset="0"/>
              </a:rPr>
              <a:t>STD2A : </a:t>
            </a:r>
            <a:r>
              <a:rPr lang="fr-FR" sz="1500" dirty="0">
                <a:latin typeface="Cambria" pitchFamily="18" charset="0"/>
              </a:rPr>
              <a:t>Sciences et technologies du design et des arts appliqués</a:t>
            </a:r>
          </a:p>
          <a:p>
            <a:pPr marL="177800" lvl="1" indent="-177800">
              <a:defRPr/>
            </a:pPr>
            <a:r>
              <a:rPr lang="fr-FR" dirty="0">
                <a:latin typeface="Cambria" pitchFamily="18" charset="0"/>
              </a:rPr>
              <a:t>STI2D : </a:t>
            </a:r>
            <a:r>
              <a:rPr lang="fr-FR" sz="1500" dirty="0">
                <a:latin typeface="Cambria" pitchFamily="18" charset="0"/>
              </a:rPr>
              <a:t>Sciences et technologies de l’industrie et du développement durable</a:t>
            </a:r>
          </a:p>
          <a:p>
            <a:pPr marL="177800" lvl="1" indent="-177800">
              <a:defRPr/>
            </a:pPr>
            <a:r>
              <a:rPr lang="fr-FR" dirty="0">
                <a:latin typeface="Cambria" pitchFamily="18" charset="0"/>
              </a:rPr>
              <a:t>STMG : </a:t>
            </a:r>
            <a:r>
              <a:rPr lang="fr-FR" sz="1500" dirty="0">
                <a:latin typeface="Cambria" pitchFamily="18" charset="0"/>
              </a:rPr>
              <a:t>Sciences et technologies du management et de la gestion</a:t>
            </a:r>
          </a:p>
          <a:p>
            <a:pPr marL="177800" lvl="1" indent="-177800">
              <a:defRPr/>
            </a:pPr>
            <a:r>
              <a:rPr lang="fr-FR" dirty="0">
                <a:latin typeface="Cambria" pitchFamily="18" charset="0"/>
              </a:rPr>
              <a:t>STHR : </a:t>
            </a:r>
            <a:r>
              <a:rPr lang="fr-FR" sz="1500" dirty="0">
                <a:latin typeface="Cambria" pitchFamily="18" charset="0"/>
              </a:rPr>
              <a:t>Sciences et technologies de l’hôtellerie et de la restauration</a:t>
            </a:r>
          </a:p>
          <a:p>
            <a:pPr marL="177800" lvl="1" indent="-177800">
              <a:defRPr/>
            </a:pPr>
            <a:r>
              <a:rPr lang="fr-FR" dirty="0" smtClean="0">
                <a:latin typeface="Cambria" pitchFamily="18" charset="0"/>
              </a:rPr>
              <a:t>S2TMD </a:t>
            </a:r>
            <a:r>
              <a:rPr lang="fr-FR" dirty="0">
                <a:latin typeface="Cambria" pitchFamily="18" charset="0"/>
              </a:rPr>
              <a:t>: </a:t>
            </a:r>
            <a:r>
              <a:rPr lang="fr-FR" sz="1500" dirty="0">
                <a:latin typeface="Cambria" pitchFamily="18" charset="0"/>
              </a:rPr>
              <a:t>Techniques de la musique et de la danse</a:t>
            </a:r>
          </a:p>
          <a:p>
            <a:pPr marL="177800" lvl="1" indent="-177800">
              <a:defRPr/>
            </a:pPr>
            <a:r>
              <a:rPr lang="fr-FR" dirty="0">
                <a:latin typeface="Cambria" pitchFamily="18" charset="0"/>
              </a:rPr>
              <a:t>STAV : </a:t>
            </a:r>
            <a:r>
              <a:rPr lang="fr-FR" sz="1500" dirty="0">
                <a:latin typeface="Cambria" pitchFamily="18" charset="0"/>
              </a:rPr>
              <a:t>Sciences et technologies de l’agronomie et du vivant (dans les lycées agricoles uniquement)</a:t>
            </a:r>
          </a:p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876017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64823" y="1445623"/>
            <a:ext cx="7350034" cy="466779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543859" y="623291"/>
            <a:ext cx="560724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400" b="1" dirty="0">
                <a:ln w="3175" cmpd="sng">
                  <a:noFill/>
                </a:ln>
                <a:solidFill>
                  <a:srgbClr val="00B050"/>
                </a:solidFill>
                <a:latin typeface="Cambria" pitchFamily="18" charset="0"/>
                <a:ea typeface="+mj-ea"/>
                <a:cs typeface="+mj-cs"/>
              </a:rPr>
              <a:t>Le nouveau bac 2021</a:t>
            </a:r>
            <a:endParaRPr lang="fr-FR" dirty="0">
              <a:solidFill>
                <a:srgbClr val="00B05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2155667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2091317" y="2330450"/>
            <a:ext cx="8655050" cy="19558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fr-FR" sz="5400" b="1" dirty="0" smtClean="0">
                <a:solidFill>
                  <a:schemeClr val="tx1"/>
                </a:solidFill>
                <a:latin typeface="Cambria" pitchFamily="18" charset="0"/>
              </a:rPr>
              <a:t>RESSOURCES</a:t>
            </a:r>
            <a:endParaRPr lang="fr-FR" sz="5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5" name="Triangle isocèle 4"/>
          <p:cNvSpPr/>
          <p:nvPr/>
        </p:nvSpPr>
        <p:spPr>
          <a:xfrm rot="5400000">
            <a:off x="1577969" y="2834721"/>
            <a:ext cx="1955304" cy="948018"/>
          </a:xfrm>
          <a:prstGeom prst="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48326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7298108" y="4888194"/>
            <a:ext cx="13160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23063" y="574767"/>
            <a:ext cx="4162697" cy="57563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40480" y="844731"/>
            <a:ext cx="3805646" cy="506838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3415800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6584" y="463807"/>
            <a:ext cx="9170126" cy="592476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815219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3635" y="496389"/>
            <a:ext cx="10514893" cy="587828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848319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1223553" y="2547938"/>
            <a:ext cx="9862458" cy="2468562"/>
          </a:xfrm>
          <a:prstGeom prst="rect">
            <a:avLst/>
          </a:prstGeom>
          <a:solidFill>
            <a:srgbClr val="00B0F0"/>
          </a:solidFill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fr-F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LES PROCÉDURES  D’ORIENTATION</a:t>
            </a:r>
            <a:endParaRPr lang="fr-FR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3" name="Triangle isocèle 2"/>
          <p:cNvSpPr/>
          <p:nvPr/>
        </p:nvSpPr>
        <p:spPr>
          <a:xfrm rot="5400000">
            <a:off x="617443" y="3152216"/>
            <a:ext cx="2467538" cy="1259541"/>
          </a:xfrm>
          <a:prstGeom prst="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81797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5460519-AF2A-4910-8ECF-618C6D5AB948}" type="slidenum">
              <a:rPr lang="fr-FR" altLang="fr-FR">
                <a:solidFill>
                  <a:srgbClr val="404040"/>
                </a:solidFill>
                <a:latin typeface="Arial" panose="020B0604020202020204" pitchFamily="34" charset="0"/>
              </a:rPr>
              <a:pPr/>
              <a:t>28</a:t>
            </a:fld>
            <a:endParaRPr lang="fr-FR" altLang="fr-FR">
              <a:solidFill>
                <a:srgbClr val="404040"/>
              </a:solidFill>
              <a:latin typeface="Arial" panose="020B0604020202020204" pitchFamily="34" charset="0"/>
            </a:endParaRPr>
          </a:p>
        </p:txBody>
      </p:sp>
      <p:sp>
        <p:nvSpPr>
          <p:cNvPr id="7" name="Titre 6"/>
          <p:cNvSpPr>
            <a:spLocks noGrp="1"/>
          </p:cNvSpPr>
          <p:nvPr>
            <p:ph type="title" idx="4294967295"/>
          </p:nvPr>
        </p:nvSpPr>
        <p:spPr>
          <a:xfrm>
            <a:off x="854016" y="198408"/>
            <a:ext cx="10501962" cy="705696"/>
          </a:xfrm>
        </p:spPr>
        <p:txBody>
          <a:bodyPr>
            <a:normAutofit/>
          </a:bodyPr>
          <a:lstStyle/>
          <a:p>
            <a:pPr algn="r">
              <a:defRPr/>
            </a:pPr>
            <a:r>
              <a:rPr lang="fr-FR" sz="3600" b="1" dirty="0">
                <a:solidFill>
                  <a:srgbClr val="00B0F0"/>
                </a:solidFill>
                <a:latin typeface="Cambria" pitchFamily="18" charset="0"/>
              </a:rPr>
              <a:t>Les étapes d’orientation en </a:t>
            </a:r>
            <a:r>
              <a:rPr lang="fr-FR" sz="3600" b="1" dirty="0" smtClean="0">
                <a:solidFill>
                  <a:srgbClr val="00B0F0"/>
                </a:solidFill>
                <a:latin typeface="Cambria" pitchFamily="18" charset="0"/>
              </a:rPr>
              <a:t>3</a:t>
            </a:r>
            <a:r>
              <a:rPr lang="fr-FR" sz="3600" b="1" baseline="30000" dirty="0" smtClean="0">
                <a:solidFill>
                  <a:srgbClr val="00B0F0"/>
                </a:solidFill>
                <a:latin typeface="Cambria" pitchFamily="18" charset="0"/>
              </a:rPr>
              <a:t>ème</a:t>
            </a:r>
            <a:endParaRPr lang="fr-FR" sz="3600" b="1" dirty="0">
              <a:solidFill>
                <a:srgbClr val="00B0F0"/>
              </a:solidFill>
              <a:latin typeface="Cambria" pitchFamily="18" charset="0"/>
            </a:endParaRPr>
          </a:p>
        </p:txBody>
      </p:sp>
      <p:sp>
        <p:nvSpPr>
          <p:cNvPr id="6147" name="Espace réservé du texte 7"/>
          <p:cNvSpPr>
            <a:spLocks noGrp="1"/>
          </p:cNvSpPr>
          <p:nvPr>
            <p:ph type="body" sz="quarter" idx="4294967295"/>
          </p:nvPr>
        </p:nvSpPr>
        <p:spPr>
          <a:xfrm>
            <a:off x="1000802" y="919568"/>
            <a:ext cx="10625137" cy="5513388"/>
          </a:xfrm>
        </p:spPr>
        <p:txBody>
          <a:bodyPr>
            <a:normAutofit fontScale="62500" lnSpcReduction="20000"/>
          </a:bodyPr>
          <a:lstStyle/>
          <a:p>
            <a:pPr fontAlgn="base">
              <a:spcAft>
                <a:spcPct val="0"/>
              </a:spcAft>
              <a:buBlip>
                <a:blip r:embed="rId2"/>
              </a:buBlip>
            </a:pPr>
            <a:r>
              <a:rPr lang="fr-FR" altLang="fr-FR" sz="3400" b="1" dirty="0" smtClean="0">
                <a:latin typeface="Cambria" pitchFamily="18" charset="0"/>
              </a:rPr>
              <a:t>JUSQU’AU 13 MARS</a:t>
            </a:r>
            <a:r>
              <a:rPr lang="fr-FR" altLang="fr-FR" sz="3400" dirty="0" smtClean="0">
                <a:latin typeface="Cambria" pitchFamily="18" charset="0"/>
              </a:rPr>
              <a:t>, les élèves et leur famille formulent leurs vœux provisoires </a:t>
            </a:r>
            <a:r>
              <a:rPr lang="fr-FR" altLang="fr-FR" dirty="0" smtClean="0">
                <a:latin typeface="Cambria" pitchFamily="18" charset="0"/>
              </a:rPr>
              <a:t>:</a:t>
            </a:r>
          </a:p>
          <a:p>
            <a:pPr lvl="1" fontAlgn="base"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</a:pPr>
            <a:r>
              <a:rPr lang="fr-FR" altLang="fr-FR" sz="2600" dirty="0" smtClean="0">
                <a:latin typeface="Cambria" pitchFamily="18" charset="0"/>
              </a:rPr>
              <a:t>Seconde générale et technologique ;</a:t>
            </a:r>
          </a:p>
          <a:p>
            <a:pPr lvl="1" fontAlgn="base"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</a:pPr>
            <a:r>
              <a:rPr lang="fr-FR" altLang="fr-FR" sz="2600" dirty="0" smtClean="0">
                <a:latin typeface="Cambria" pitchFamily="18" charset="0"/>
              </a:rPr>
              <a:t>Seconde professionnelle (sous statut scolaire ou en apprentissage) ;</a:t>
            </a:r>
          </a:p>
          <a:p>
            <a:pPr lvl="1" fontAlgn="base"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</a:pPr>
            <a:r>
              <a:rPr lang="fr-FR" altLang="fr-FR" sz="2600" dirty="0" smtClean="0">
                <a:latin typeface="Cambria" pitchFamily="18" charset="0"/>
              </a:rPr>
              <a:t>1</a:t>
            </a:r>
            <a:r>
              <a:rPr lang="fr-FR" altLang="fr-FR" sz="2600" baseline="30000" dirty="0" smtClean="0">
                <a:latin typeface="Cambria" pitchFamily="18" charset="0"/>
              </a:rPr>
              <a:t>ère</a:t>
            </a:r>
            <a:r>
              <a:rPr lang="fr-FR" altLang="fr-FR" sz="2600" dirty="0" smtClean="0">
                <a:latin typeface="Cambria" pitchFamily="18" charset="0"/>
              </a:rPr>
              <a:t> année de CAP (sous statut scolaire ou en apprentissage).</a:t>
            </a:r>
          </a:p>
          <a:p>
            <a:pPr lvl="1" fontAlgn="base">
              <a:spcAft>
                <a:spcPct val="0"/>
              </a:spcAft>
            </a:pPr>
            <a:endParaRPr lang="fr-FR" altLang="fr-FR" sz="1700" dirty="0" smtClean="0">
              <a:latin typeface="Cambria" pitchFamily="18" charset="0"/>
            </a:endParaRPr>
          </a:p>
          <a:p>
            <a:pPr fontAlgn="base">
              <a:spcAft>
                <a:spcPct val="0"/>
              </a:spcAft>
              <a:buBlip>
                <a:blip r:embed="rId2"/>
              </a:buBlip>
            </a:pPr>
            <a:r>
              <a:rPr lang="fr-FR" altLang="fr-FR" sz="3400" b="1" dirty="0" smtClean="0">
                <a:latin typeface="Cambria" pitchFamily="18" charset="0"/>
              </a:rPr>
              <a:t>Au conseil de classe du 2</a:t>
            </a:r>
            <a:r>
              <a:rPr lang="fr-FR" altLang="fr-FR" sz="3400" b="1" baseline="30000" dirty="0" smtClean="0">
                <a:latin typeface="Cambria" pitchFamily="18" charset="0"/>
              </a:rPr>
              <a:t>e</a:t>
            </a:r>
            <a:r>
              <a:rPr lang="fr-FR" altLang="fr-FR" sz="3400" b="1" dirty="0" smtClean="0">
                <a:latin typeface="Cambria" pitchFamily="18" charset="0"/>
              </a:rPr>
              <a:t> trimestre</a:t>
            </a:r>
            <a:r>
              <a:rPr lang="fr-FR" altLang="fr-FR" sz="3400" dirty="0" smtClean="0">
                <a:latin typeface="Cambria" pitchFamily="18" charset="0"/>
              </a:rPr>
              <a:t>, un avis provisoire d’orientation est donné ; il est transmis à la famille.</a:t>
            </a:r>
          </a:p>
          <a:p>
            <a:pPr fontAlgn="base">
              <a:spcAft>
                <a:spcPct val="0"/>
              </a:spcAft>
              <a:buFont typeface="Arial" panose="020B0604020202020204" pitchFamily="34" charset="0"/>
              <a:buChar char="■"/>
            </a:pPr>
            <a:endParaRPr lang="fr-FR" altLang="fr-FR" dirty="0" smtClean="0">
              <a:latin typeface="Cambria" pitchFamily="18" charset="0"/>
            </a:endParaRPr>
          </a:p>
          <a:p>
            <a:pPr fontAlgn="base">
              <a:spcAft>
                <a:spcPct val="0"/>
              </a:spcAft>
              <a:buBlip>
                <a:blip r:embed="rId2"/>
              </a:buBlip>
            </a:pPr>
            <a:r>
              <a:rPr lang="fr-FR" altLang="fr-FR" sz="3400" b="1" dirty="0" smtClean="0">
                <a:latin typeface="Cambria" pitchFamily="18" charset="0"/>
              </a:rPr>
              <a:t>Du 4 au 30 mai</a:t>
            </a:r>
            <a:r>
              <a:rPr lang="fr-FR" altLang="fr-FR" sz="3400" dirty="0" smtClean="0">
                <a:latin typeface="Cambria" pitchFamily="18" charset="0"/>
              </a:rPr>
              <a:t>, les élèves et leur famille font leurs vœux définitifs</a:t>
            </a:r>
            <a:r>
              <a:rPr lang="fr-FR" altLang="fr-FR" dirty="0" smtClean="0">
                <a:latin typeface="Cambria" pitchFamily="18" charset="0"/>
              </a:rPr>
              <a:t>.</a:t>
            </a:r>
          </a:p>
          <a:p>
            <a:pPr fontAlgn="base">
              <a:spcAft>
                <a:spcPct val="0"/>
              </a:spcAft>
              <a:buFont typeface="Arial" panose="020B0604020202020204" pitchFamily="34" charset="0"/>
              <a:buChar char="■"/>
            </a:pPr>
            <a:endParaRPr lang="fr-FR" altLang="fr-FR" sz="3200" dirty="0" smtClean="0">
              <a:latin typeface="Cambria" pitchFamily="18" charset="0"/>
            </a:endParaRPr>
          </a:p>
          <a:p>
            <a:pPr fontAlgn="base">
              <a:spcAft>
                <a:spcPct val="0"/>
              </a:spcAft>
              <a:buBlip>
                <a:blip r:embed="rId2"/>
              </a:buBlip>
            </a:pPr>
            <a:r>
              <a:rPr lang="fr-FR" altLang="fr-FR" sz="3400" b="1" dirty="0" smtClean="0">
                <a:latin typeface="Cambria" pitchFamily="18" charset="0"/>
              </a:rPr>
              <a:t>Au conseil de classe du 3</a:t>
            </a:r>
            <a:r>
              <a:rPr lang="fr-FR" altLang="fr-FR" sz="3400" b="1" baseline="30000" dirty="0" smtClean="0">
                <a:latin typeface="Cambria" pitchFamily="18" charset="0"/>
              </a:rPr>
              <a:t>e</a:t>
            </a:r>
            <a:r>
              <a:rPr lang="fr-FR" altLang="fr-FR" sz="3400" b="1" dirty="0" smtClean="0">
                <a:latin typeface="Cambria" pitchFamily="18" charset="0"/>
              </a:rPr>
              <a:t> trimestre</a:t>
            </a:r>
            <a:r>
              <a:rPr lang="fr-FR" altLang="fr-FR" sz="3400" dirty="0" smtClean="0">
                <a:latin typeface="Cambria" pitchFamily="18" charset="0"/>
              </a:rPr>
              <a:t>, une proposition d’orientation est faite par l’équipe pédagogique </a:t>
            </a:r>
            <a:r>
              <a:rPr lang="fr-FR" altLang="fr-FR" dirty="0" smtClean="0">
                <a:latin typeface="Cambria" pitchFamily="18" charset="0"/>
              </a:rPr>
              <a:t>:</a:t>
            </a:r>
          </a:p>
          <a:p>
            <a:pPr lvl="1" fontAlgn="base"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</a:pPr>
            <a:r>
              <a:rPr lang="fr-FR" altLang="fr-FR" sz="2600" dirty="0" smtClean="0">
                <a:latin typeface="Cambria" pitchFamily="18" charset="0"/>
              </a:rPr>
              <a:t>Elle est validée si elle correspond  au vœu de l’élève ;</a:t>
            </a:r>
          </a:p>
          <a:p>
            <a:pPr lvl="1" fontAlgn="base"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</a:pPr>
            <a:r>
              <a:rPr lang="fr-FR" altLang="fr-FR" sz="2600" dirty="0" smtClean="0">
                <a:latin typeface="Cambria" pitchFamily="18" charset="0"/>
              </a:rPr>
              <a:t>Un entretien est organisé entre la famille et le chef d’établissement si elle diffère du vœu de l’élève</a:t>
            </a:r>
            <a:r>
              <a:rPr lang="fr-FR" altLang="fr-FR" dirty="0" smtClean="0">
                <a:latin typeface="Cambria" pitchFamily="18" charset="0"/>
              </a:rPr>
              <a:t>.</a:t>
            </a:r>
          </a:p>
          <a:p>
            <a:pPr lvl="1" fontAlgn="base">
              <a:spcAft>
                <a:spcPct val="0"/>
              </a:spcAft>
            </a:pPr>
            <a:endParaRPr lang="fr-FR" altLang="fr-FR" dirty="0" smtClean="0">
              <a:latin typeface="Cambria" pitchFamily="18" charset="0"/>
            </a:endParaRPr>
          </a:p>
          <a:p>
            <a:pPr lvl="1" fontAlgn="base">
              <a:spcAft>
                <a:spcPct val="0"/>
              </a:spcAft>
              <a:buNone/>
            </a:pPr>
            <a:r>
              <a:rPr lang="fr-FR" altLang="fr-FR" sz="3800" b="1" dirty="0">
                <a:solidFill>
                  <a:srgbClr val="00B0F0"/>
                </a:solidFill>
                <a:latin typeface="Cambria" pitchFamily="18" charset="0"/>
              </a:rPr>
              <a:t>AFFECTATION : </a:t>
            </a:r>
          </a:p>
          <a:p>
            <a:pPr fontAlgn="base">
              <a:spcAft>
                <a:spcPct val="0"/>
              </a:spcAft>
              <a:buBlip>
                <a:blip r:embed="rId2"/>
              </a:buBlip>
            </a:pPr>
            <a:r>
              <a:rPr lang="fr-FR" altLang="fr-FR" sz="3400" b="1" dirty="0" smtClean="0">
                <a:latin typeface="Cambria" pitchFamily="18" charset="0"/>
              </a:rPr>
              <a:t>Le 30 Juin</a:t>
            </a:r>
            <a:r>
              <a:rPr lang="fr-FR" altLang="fr-FR" sz="3400" dirty="0" smtClean="0">
                <a:latin typeface="Cambria" pitchFamily="18" charset="0"/>
              </a:rPr>
              <a:t>, les élèves reçoivent leur notification d’affectation et s’inscrivent dans leur futur établissement.</a:t>
            </a:r>
          </a:p>
        </p:txBody>
      </p:sp>
      <p:sp>
        <p:nvSpPr>
          <p:cNvPr id="2" name="Flèche vers le bas 1"/>
          <p:cNvSpPr/>
          <p:nvPr/>
        </p:nvSpPr>
        <p:spPr>
          <a:xfrm>
            <a:off x="152523" y="1306286"/>
            <a:ext cx="792163" cy="4385912"/>
          </a:xfrm>
          <a:prstGeom prst="downArrow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7522222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A5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NOUVEAUTE !!</a:t>
            </a:r>
            <a:endParaRPr lang="fr-FR" dirty="0">
              <a:solidFill>
                <a:srgbClr val="FA5A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Blip>
                <a:blip r:embed="rId2"/>
              </a:buBlip>
            </a:pPr>
            <a:r>
              <a:rPr lang="fr-FR" dirty="0" smtClean="0">
                <a:latin typeface="Cambria" pitchFamily="18" charset="0"/>
              </a:rPr>
              <a:t>2 modalités de dialogue entre l’établissement et les représentants légaux :</a:t>
            </a:r>
          </a:p>
          <a:p>
            <a:pPr lvl="3">
              <a:buFont typeface="Wingdings" panose="05000000000000000000" pitchFamily="2" charset="2"/>
              <a:buChar char="ü"/>
            </a:pPr>
            <a:endParaRPr lang="fr-FR" dirty="0">
              <a:latin typeface="Cambria" pitchFamily="18" charset="0"/>
            </a:endParaRPr>
          </a:p>
          <a:p>
            <a:pPr lvl="3">
              <a:buClr>
                <a:srgbClr val="FF0000"/>
              </a:buClr>
              <a:buFont typeface="Wingdings" pitchFamily="2" charset="2"/>
              <a:buChar char="Ø"/>
            </a:pPr>
            <a:r>
              <a:rPr lang="fr-FR" sz="2000" dirty="0" smtClean="0">
                <a:latin typeface="Cambria" pitchFamily="18" charset="0"/>
              </a:rPr>
              <a:t>La fiche de dialogue papier</a:t>
            </a:r>
          </a:p>
          <a:p>
            <a:pPr lvl="3">
              <a:buFont typeface="Wingdings" panose="05000000000000000000" pitchFamily="2" charset="2"/>
              <a:buChar char="ü"/>
            </a:pPr>
            <a:endParaRPr lang="fr-FR" sz="2000" dirty="0">
              <a:latin typeface="Cambria" pitchFamily="18" charset="0"/>
            </a:endParaRPr>
          </a:p>
          <a:p>
            <a:pPr lvl="3">
              <a:buClr>
                <a:srgbClr val="FF0000"/>
              </a:buClr>
              <a:buFont typeface="Wingdings" pitchFamily="2" charset="2"/>
              <a:buChar char="Ø"/>
            </a:pPr>
            <a:r>
              <a:rPr lang="fr-FR" sz="2000" b="1" dirty="0" smtClean="0">
                <a:latin typeface="Cambria" pitchFamily="18" charset="0"/>
              </a:rPr>
              <a:t>La plateforme numérique télé-service orientation et affectation   (TSO/TSA)</a:t>
            </a:r>
            <a:r>
              <a:rPr lang="fr-FR" b="1" dirty="0" smtClean="0">
                <a:latin typeface="Cambria" pitchFamily="18" charset="0"/>
              </a:rPr>
              <a:t> </a:t>
            </a:r>
            <a:endParaRPr lang="fr-FR" b="1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9783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06287" y="87086"/>
            <a:ext cx="9849394" cy="67055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0435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5029" y="600891"/>
            <a:ext cx="10249988" cy="560831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8217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50562">
            <a:off x="32381" y="182880"/>
            <a:ext cx="6187976" cy="652272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8853">
            <a:off x="6248691" y="400602"/>
            <a:ext cx="5982218" cy="65227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9863" y="984068"/>
            <a:ext cx="10136777" cy="477229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9123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2156" y="871805"/>
            <a:ext cx="10327772" cy="519030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8869" y="4274748"/>
            <a:ext cx="4929051" cy="1722269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962399" y="322216"/>
            <a:ext cx="72971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 smtClean="0">
                <a:solidFill>
                  <a:schemeClr val="accent2">
                    <a:lumMod val="75000"/>
                  </a:schemeClr>
                </a:solidFill>
              </a:rPr>
              <a:t>LA PLATEFORME NUMERIQUE</a:t>
            </a:r>
            <a:endParaRPr lang="fr-FR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136568" y="5965370"/>
            <a:ext cx="4628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/>
              <a:t>MODIFIER LE MOT DE PASSE</a:t>
            </a:r>
            <a:endParaRPr lang="fr-FR" sz="2400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1323693" y="3492134"/>
            <a:ext cx="5211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https://teleservices.ac-guadeloupe.fr/</a:t>
            </a:r>
          </a:p>
        </p:txBody>
      </p:sp>
    </p:spTree>
    <p:extLst>
      <p:ext uri="{BB962C8B-B14F-4D97-AF65-F5344CB8AC3E}">
        <p14:creationId xmlns="" xmlns:p14="http://schemas.microsoft.com/office/powerpoint/2010/main" val="285507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alphaModFix/>
            <a:lum/>
          </a:blip>
          <a:srcRect/>
          <a:stretch>
            <a:fillRect/>
          </a:stretch>
        </p:blipFill>
        <p:spPr>
          <a:xfrm>
            <a:off x="914400" y="670560"/>
            <a:ext cx="10415451" cy="56062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0096834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alphaModFix/>
            <a:lum/>
          </a:blip>
          <a:srcRect/>
          <a:stretch>
            <a:fillRect/>
          </a:stretch>
        </p:blipFill>
        <p:spPr>
          <a:xfrm>
            <a:off x="1680742" y="521517"/>
            <a:ext cx="9152708" cy="58197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77491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2777" y="1020399"/>
            <a:ext cx="10241280" cy="5188812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2777" y="552963"/>
            <a:ext cx="10241280" cy="45724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3336853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4294967295"/>
          </p:nvPr>
        </p:nvSpPr>
        <p:spPr>
          <a:xfrm>
            <a:off x="916391" y="625475"/>
            <a:ext cx="10509250" cy="5445125"/>
          </a:xfrm>
        </p:spPr>
        <p:txBody>
          <a:bodyPr>
            <a:normAutofit fontScale="92500" lnSpcReduction="10000"/>
          </a:bodyPr>
          <a:lstStyle/>
          <a:p>
            <a:pPr>
              <a:buBlip>
                <a:blip r:embed="rId2"/>
              </a:buBlip>
            </a:pPr>
            <a:r>
              <a:rPr lang="fr-FR" b="1" dirty="0" smtClean="0">
                <a:solidFill>
                  <a:srgbClr val="0070C0"/>
                </a:solidFill>
                <a:latin typeface="Cambria" pitchFamily="18" charset="0"/>
              </a:rPr>
              <a:t>Le redoublement</a:t>
            </a:r>
            <a:r>
              <a:rPr lang="fr-FR" dirty="0" smtClean="0">
                <a:solidFill>
                  <a:srgbClr val="0070C0"/>
                </a:solidFill>
                <a:latin typeface="Cambria" pitchFamily="18" charset="0"/>
              </a:rPr>
              <a:t> </a:t>
            </a:r>
            <a:r>
              <a:rPr lang="fr-FR" dirty="0" smtClean="0">
                <a:latin typeface="Cambria" pitchFamily="18" charset="0"/>
              </a:rPr>
              <a:t>en </a:t>
            </a:r>
            <a:r>
              <a:rPr lang="fr-FR" dirty="0">
                <a:latin typeface="Cambria" pitchFamily="18" charset="0"/>
              </a:rPr>
              <a:t>3ème (cf. décret 2018-119 du 20/02/2018) : </a:t>
            </a:r>
            <a:r>
              <a:rPr lang="fr-FR" dirty="0" smtClean="0">
                <a:latin typeface="Cambria" pitchFamily="18" charset="0"/>
              </a:rPr>
              <a:t>votre </a:t>
            </a:r>
            <a:r>
              <a:rPr lang="fr-FR" dirty="0">
                <a:latin typeface="Cambria" pitchFamily="18" charset="0"/>
              </a:rPr>
              <a:t>enfant a rencontré </a:t>
            </a:r>
            <a:r>
              <a:rPr lang="fr-FR" b="1" dirty="0">
                <a:latin typeface="Cambria" pitchFamily="18" charset="0"/>
              </a:rPr>
              <a:t>des difficultés importantes dans ses apprentissages </a:t>
            </a:r>
            <a:r>
              <a:rPr lang="fr-FR" dirty="0">
                <a:latin typeface="Cambria" pitchFamily="18" charset="0"/>
              </a:rPr>
              <a:t>cette </a:t>
            </a:r>
            <a:r>
              <a:rPr lang="fr-FR" dirty="0" smtClean="0">
                <a:latin typeface="Cambria" pitchFamily="18" charset="0"/>
              </a:rPr>
              <a:t>année, la cheffe </a:t>
            </a:r>
            <a:r>
              <a:rPr lang="fr-FR" dirty="0">
                <a:latin typeface="Cambria" pitchFamily="18" charset="0"/>
              </a:rPr>
              <a:t>d’établissement peut notifier une décision de redoublement et  vous proposera pour l’année prochaine </a:t>
            </a:r>
            <a:r>
              <a:rPr lang="fr-FR" b="1" dirty="0">
                <a:latin typeface="Cambria" pitchFamily="18" charset="0"/>
              </a:rPr>
              <a:t>un Plan Personnalisé de Réussite Educative (PPRE)</a:t>
            </a:r>
          </a:p>
          <a:p>
            <a:pPr marL="0" indent="0">
              <a:buNone/>
            </a:pPr>
            <a:r>
              <a:rPr lang="fr-FR" b="1" dirty="0">
                <a:latin typeface="Cambria" pitchFamily="18" charset="0"/>
              </a:rPr>
              <a:t>En cas de désaccord</a:t>
            </a:r>
            <a:r>
              <a:rPr lang="fr-FR" dirty="0">
                <a:latin typeface="Cambria" pitchFamily="18" charset="0"/>
              </a:rPr>
              <a:t>, vous pouvez </a:t>
            </a:r>
            <a:r>
              <a:rPr lang="fr-FR" b="1" dirty="0">
                <a:latin typeface="Cambria" pitchFamily="18" charset="0"/>
              </a:rPr>
              <a:t>faire un recours </a:t>
            </a:r>
            <a:r>
              <a:rPr lang="fr-FR" dirty="0">
                <a:latin typeface="Cambria" pitchFamily="18" charset="0"/>
              </a:rPr>
              <a:t>de cette décision auprès du Recteur.</a:t>
            </a:r>
          </a:p>
          <a:p>
            <a:endParaRPr lang="fr-FR" dirty="0" smtClean="0">
              <a:solidFill>
                <a:srgbClr val="FA5A00"/>
              </a:solidFill>
              <a:latin typeface="Cambria" pitchFamily="18" charset="0"/>
            </a:endParaRPr>
          </a:p>
          <a:p>
            <a:pPr>
              <a:buBlip>
                <a:blip r:embed="rId2"/>
              </a:buBlip>
            </a:pPr>
            <a:r>
              <a:rPr lang="fr-FR" b="1" dirty="0" smtClean="0">
                <a:solidFill>
                  <a:srgbClr val="0070C0"/>
                </a:solidFill>
                <a:latin typeface="Cambria" pitchFamily="18" charset="0"/>
              </a:rPr>
              <a:t>Le maintien </a:t>
            </a:r>
            <a:r>
              <a:rPr lang="fr-FR" dirty="0" smtClean="0">
                <a:latin typeface="Cambria" pitchFamily="18" charset="0"/>
              </a:rPr>
              <a:t>: </a:t>
            </a:r>
            <a:r>
              <a:rPr lang="fr-FR" sz="2400" dirty="0" smtClean="0">
                <a:latin typeface="Cambria" pitchFamily="18" charset="0"/>
              </a:rPr>
              <a:t>vous n’acceptez pas la décision d’orientation, ou vous n’avez pas obtenu l’affectation souhaitée,  vous pouvez demander le maintien en classe de 3</a:t>
            </a:r>
            <a:r>
              <a:rPr lang="fr-FR" sz="2400" baseline="30000" dirty="0" smtClean="0">
                <a:latin typeface="Cambria" pitchFamily="18" charset="0"/>
              </a:rPr>
              <a:t>ème</a:t>
            </a:r>
            <a:endParaRPr lang="fr-FR" sz="2400" dirty="0" smtClean="0">
              <a:latin typeface="Cambria" pitchFamily="18" charset="0"/>
            </a:endParaRPr>
          </a:p>
          <a:p>
            <a:endParaRPr lang="fr-FR" dirty="0" smtClean="0">
              <a:latin typeface="Cambria" pitchFamily="18" charset="0"/>
            </a:endParaRPr>
          </a:p>
          <a:p>
            <a:pPr>
              <a:buBlip>
                <a:blip r:embed="rId2"/>
              </a:buBlip>
            </a:pPr>
            <a:r>
              <a:rPr lang="fr-FR" b="1" dirty="0" smtClean="0">
                <a:solidFill>
                  <a:srgbClr val="0070C0"/>
                </a:solidFill>
                <a:latin typeface="Cambria" pitchFamily="18" charset="0"/>
              </a:rPr>
              <a:t>La commission d’appel </a:t>
            </a:r>
            <a:r>
              <a:rPr lang="fr-FR" dirty="0" smtClean="0">
                <a:solidFill>
                  <a:schemeClr val="tx1"/>
                </a:solidFill>
                <a:latin typeface="Cambria" pitchFamily="18" charset="0"/>
              </a:rPr>
              <a:t>:</a:t>
            </a:r>
            <a:r>
              <a:rPr lang="fr-FR" b="1" dirty="0" smtClean="0">
                <a:solidFill>
                  <a:srgbClr val="FA5A00"/>
                </a:solidFill>
                <a:latin typeface="Cambria" pitchFamily="18" charset="0"/>
              </a:rPr>
              <a:t>  </a:t>
            </a:r>
            <a:r>
              <a:rPr lang="fr-FR" sz="2400" b="1" dirty="0" smtClean="0">
                <a:latin typeface="Cambria" pitchFamily="18" charset="0"/>
              </a:rPr>
              <a:t>au 3</a:t>
            </a:r>
            <a:r>
              <a:rPr lang="fr-FR" sz="2400" b="1" baseline="30000" dirty="0" smtClean="0">
                <a:latin typeface="Cambria" pitchFamily="18" charset="0"/>
              </a:rPr>
              <a:t>ème</a:t>
            </a:r>
            <a:r>
              <a:rPr lang="fr-FR" sz="2400" b="1" dirty="0" smtClean="0">
                <a:latin typeface="Cambria" pitchFamily="18" charset="0"/>
              </a:rPr>
              <a:t> trimestre </a:t>
            </a:r>
            <a:r>
              <a:rPr lang="fr-FR" sz="2400" dirty="0" smtClean="0">
                <a:latin typeface="Cambria" pitchFamily="18" charset="0"/>
              </a:rPr>
              <a:t>si </a:t>
            </a:r>
            <a:r>
              <a:rPr lang="fr-FR" sz="2400" dirty="0">
                <a:latin typeface="Cambria" pitchFamily="18" charset="0"/>
              </a:rPr>
              <a:t>vous n'êtes pas d'accord avec la décision d'orientation prise par </a:t>
            </a:r>
            <a:r>
              <a:rPr lang="fr-FR" sz="2400" dirty="0" smtClean="0">
                <a:latin typeface="Cambria" pitchFamily="18" charset="0"/>
              </a:rPr>
              <a:t>la cheffe </a:t>
            </a:r>
            <a:r>
              <a:rPr lang="fr-FR" sz="2400" dirty="0">
                <a:latin typeface="Cambria" pitchFamily="18" charset="0"/>
              </a:rPr>
              <a:t>d'établissement et qu'aucun accord ne peut être trouvé, une commission d'appel académique statuera en dernier ressort. </a:t>
            </a:r>
            <a:endParaRPr lang="fr-FR" b="1" dirty="0" smtClean="0">
              <a:solidFill>
                <a:srgbClr val="FA5A0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7064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 idx="4294967295"/>
          </p:nvPr>
        </p:nvSpPr>
        <p:spPr>
          <a:xfrm>
            <a:off x="818607" y="2099358"/>
            <a:ext cx="10515600" cy="2390775"/>
          </a:xfrm>
          <a:solidFill>
            <a:srgbClr val="00B0F0"/>
          </a:solidFill>
        </p:spPr>
        <p:txBody>
          <a:bodyPr>
            <a:noAutofit/>
          </a:bodyPr>
          <a:lstStyle/>
          <a:p>
            <a:pPr algn="ctr"/>
            <a:r>
              <a:rPr lang="fr-F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La procédure d’affectation </a:t>
            </a:r>
            <a:br>
              <a:rPr lang="fr-F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r>
              <a:rPr lang="fr-F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au 3</a:t>
            </a:r>
            <a:r>
              <a:rPr lang="fr-FR" sz="48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ème</a:t>
            </a:r>
            <a:r>
              <a:rPr lang="fr-F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trimestre</a:t>
            </a:r>
            <a:br>
              <a:rPr lang="fr-F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r>
              <a:rPr lang="fr-F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via AFFELNET Lycée</a:t>
            </a:r>
            <a:endParaRPr lang="fr-FR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5" name="Triangle isocèle 4"/>
          <p:cNvSpPr/>
          <p:nvPr/>
        </p:nvSpPr>
        <p:spPr>
          <a:xfrm rot="5400000">
            <a:off x="383445" y="2537042"/>
            <a:ext cx="2391111" cy="1514854"/>
          </a:xfrm>
          <a:prstGeom prst="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12976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 idx="4294967295"/>
          </p:nvPr>
        </p:nvSpPr>
        <p:spPr>
          <a:xfrm>
            <a:off x="1132936" y="523486"/>
            <a:ext cx="9749246" cy="684212"/>
          </a:xfrm>
        </p:spPr>
        <p:txBody>
          <a:bodyPr>
            <a:normAutofit fontScale="90000"/>
          </a:bodyPr>
          <a:lstStyle/>
          <a:p>
            <a:pPr algn="r"/>
            <a:r>
              <a:rPr lang="fr-FR" b="1" dirty="0" smtClean="0">
                <a:solidFill>
                  <a:srgbClr val="00B0F0"/>
                </a:solidFill>
                <a:latin typeface="Cambria" pitchFamily="18" charset="0"/>
              </a:rPr>
              <a:t>Critères d’affectation en 2</a:t>
            </a:r>
            <a:r>
              <a:rPr lang="fr-FR" b="1" baseline="30000" dirty="0" smtClean="0">
                <a:solidFill>
                  <a:srgbClr val="00B0F0"/>
                </a:solidFill>
                <a:latin typeface="Cambria" pitchFamily="18" charset="0"/>
              </a:rPr>
              <a:t>nde</a:t>
            </a:r>
            <a:r>
              <a:rPr lang="fr-FR" b="1" dirty="0" smtClean="0">
                <a:solidFill>
                  <a:srgbClr val="00B0F0"/>
                </a:solidFill>
                <a:latin typeface="Cambria" pitchFamily="18" charset="0"/>
              </a:rPr>
              <a:t> GT</a:t>
            </a:r>
            <a:endParaRPr lang="fr-FR" b="1" dirty="0">
              <a:solidFill>
                <a:srgbClr val="00B0F0"/>
              </a:solidFill>
              <a:latin typeface="Cambria" pitchFamily="18" charset="0"/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type="body" sz="quarter" idx="4294967295"/>
          </p:nvPr>
        </p:nvSpPr>
        <p:spPr>
          <a:xfrm>
            <a:off x="1682750" y="806450"/>
            <a:ext cx="10509250" cy="5661025"/>
          </a:xfrm>
        </p:spPr>
        <p:txBody>
          <a:bodyPr>
            <a:normAutofit lnSpcReduction="10000"/>
          </a:bodyPr>
          <a:lstStyle/>
          <a:p>
            <a:endParaRPr lang="fr-FR" dirty="0" smtClean="0"/>
          </a:p>
          <a:p>
            <a:pPr>
              <a:buBlip>
                <a:blip r:embed="rId3"/>
              </a:buBlip>
            </a:pPr>
            <a:r>
              <a:rPr lang="fr-FR" dirty="0" smtClean="0">
                <a:latin typeface="Cambria" pitchFamily="18" charset="0"/>
              </a:rPr>
              <a:t>Affectation</a:t>
            </a:r>
            <a:r>
              <a:rPr lang="fr-FR" b="1" dirty="0" smtClean="0">
                <a:latin typeface="Cambria" pitchFamily="18" charset="0"/>
              </a:rPr>
              <a:t> EN FONCTION DE LA ZONE GEOGRAPHIQUE du domicile </a:t>
            </a:r>
            <a:r>
              <a:rPr lang="fr-FR" dirty="0" smtClean="0">
                <a:latin typeface="Cambria" pitchFamily="18" charset="0"/>
              </a:rPr>
              <a:t>. </a:t>
            </a:r>
          </a:p>
          <a:p>
            <a:pPr>
              <a:buBlip>
                <a:blip r:embed="rId3"/>
              </a:buBlip>
            </a:pPr>
            <a:r>
              <a:rPr lang="fr-FR" dirty="0">
                <a:latin typeface="Cambria" pitchFamily="18" charset="0"/>
              </a:rPr>
              <a:t>Z</a:t>
            </a:r>
            <a:r>
              <a:rPr lang="fr-FR" dirty="0" smtClean="0">
                <a:latin typeface="Cambria" pitchFamily="18" charset="0"/>
              </a:rPr>
              <a:t>ones géographiques pour chaque lycée définies par le rectorat</a:t>
            </a:r>
          </a:p>
          <a:p>
            <a:endParaRPr lang="fr-FR" dirty="0" smtClean="0">
              <a:latin typeface="Cambria" pitchFamily="18" charset="0"/>
            </a:endParaRPr>
          </a:p>
          <a:p>
            <a:pPr>
              <a:buBlip>
                <a:blip r:embed="rId3"/>
              </a:buBlip>
            </a:pPr>
            <a:r>
              <a:rPr lang="fr-FR" i="1" u="sng" dirty="0" smtClean="0">
                <a:latin typeface="Cambria" pitchFamily="18" charset="0"/>
              </a:rPr>
              <a:t>Critères de dérogation à l’affectation : </a:t>
            </a:r>
          </a:p>
          <a:p>
            <a:pPr marL="457200" lvl="1" indent="0">
              <a:buNone/>
            </a:pPr>
            <a:r>
              <a:rPr lang="fr-FR" sz="1800" i="1" dirty="0" smtClean="0">
                <a:latin typeface="Cambria" pitchFamily="18" charset="0"/>
              </a:rPr>
              <a:t>Hors P1/P2, examen après affectation des élèves du secteur</a:t>
            </a:r>
          </a:p>
          <a:p>
            <a:pPr lvl="2">
              <a:buBlip>
                <a:blip r:embed="rId4"/>
              </a:buBlip>
            </a:pPr>
            <a:r>
              <a:rPr lang="fr-FR" i="1" dirty="0" smtClean="0">
                <a:latin typeface="Cambria" pitchFamily="18" charset="0"/>
              </a:rPr>
              <a:t>1- enfant en situation d’handicap</a:t>
            </a:r>
          </a:p>
          <a:p>
            <a:pPr lvl="2">
              <a:buBlip>
                <a:blip r:embed="rId4"/>
              </a:buBlip>
            </a:pPr>
            <a:r>
              <a:rPr lang="fr-FR" i="1" dirty="0" smtClean="0">
                <a:latin typeface="Cambria" pitchFamily="18" charset="0"/>
              </a:rPr>
              <a:t>2- prise en charge médicale</a:t>
            </a:r>
          </a:p>
          <a:p>
            <a:pPr lvl="2">
              <a:buBlip>
                <a:blip r:embed="rId4"/>
              </a:buBlip>
            </a:pPr>
            <a:r>
              <a:rPr lang="fr-FR" i="1" dirty="0" smtClean="0">
                <a:latin typeface="Cambria" pitchFamily="18" charset="0"/>
              </a:rPr>
              <a:t>3- boursier au mérite ou sur critères sociaux</a:t>
            </a:r>
          </a:p>
          <a:p>
            <a:pPr lvl="2">
              <a:buBlip>
                <a:blip r:embed="rId4"/>
              </a:buBlip>
            </a:pPr>
            <a:r>
              <a:rPr lang="fr-FR" i="1" dirty="0" smtClean="0">
                <a:latin typeface="Cambria" pitchFamily="18" charset="0"/>
              </a:rPr>
              <a:t>4- Frère/sœur scolarisés dans le lycée demandée en 2</a:t>
            </a:r>
            <a:r>
              <a:rPr lang="fr-FR" i="1" baseline="30000" dirty="0" smtClean="0">
                <a:latin typeface="Cambria" pitchFamily="18" charset="0"/>
              </a:rPr>
              <a:t>nde</a:t>
            </a:r>
            <a:r>
              <a:rPr lang="fr-FR" i="1" dirty="0" smtClean="0">
                <a:latin typeface="Cambria" pitchFamily="18" charset="0"/>
              </a:rPr>
              <a:t> ou 1</a:t>
            </a:r>
            <a:r>
              <a:rPr lang="fr-FR" i="1" baseline="30000" dirty="0" smtClean="0">
                <a:latin typeface="Cambria" pitchFamily="18" charset="0"/>
              </a:rPr>
              <a:t>ère</a:t>
            </a:r>
          </a:p>
          <a:p>
            <a:pPr lvl="2">
              <a:buBlip>
                <a:blip r:embed="rId4"/>
              </a:buBlip>
            </a:pPr>
            <a:r>
              <a:rPr lang="fr-FR" i="1" dirty="0" smtClean="0">
                <a:latin typeface="Cambria" pitchFamily="18" charset="0"/>
              </a:rPr>
              <a:t>5- Domicile situé en limite de secteur</a:t>
            </a:r>
          </a:p>
          <a:p>
            <a:pPr lvl="2">
              <a:buBlip>
                <a:blip r:embed="rId4"/>
              </a:buBlip>
            </a:pPr>
            <a:r>
              <a:rPr lang="fr-FR" i="1" dirty="0" smtClean="0">
                <a:latin typeface="Cambria" pitchFamily="18" charset="0"/>
              </a:rPr>
              <a:t>6- Parcours particulier</a:t>
            </a:r>
          </a:p>
          <a:p>
            <a:pPr lvl="2">
              <a:buBlip>
                <a:blip r:embed="rId4"/>
              </a:buBlip>
            </a:pPr>
            <a:r>
              <a:rPr lang="fr-FR" i="1" dirty="0" smtClean="0">
                <a:latin typeface="Cambria" pitchFamily="18" charset="0"/>
              </a:rPr>
              <a:t>7- Convenances </a:t>
            </a:r>
            <a:r>
              <a:rPr lang="fr-FR" i="1" dirty="0">
                <a:latin typeface="Cambria" pitchFamily="18" charset="0"/>
              </a:rPr>
              <a:t>personnelles</a:t>
            </a:r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79079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 idx="4294967295"/>
          </p:nvPr>
        </p:nvSpPr>
        <p:spPr>
          <a:xfrm>
            <a:off x="1276710" y="319176"/>
            <a:ext cx="10105394" cy="595223"/>
          </a:xfrm>
        </p:spPr>
        <p:txBody>
          <a:bodyPr>
            <a:normAutofit fontScale="90000"/>
          </a:bodyPr>
          <a:lstStyle/>
          <a:p>
            <a:pPr algn="r"/>
            <a:r>
              <a:rPr lang="fr-FR" b="1" dirty="0" smtClean="0">
                <a:solidFill>
                  <a:srgbClr val="00B0F0"/>
                </a:solidFill>
                <a:latin typeface="Cambria" pitchFamily="18" charset="0"/>
              </a:rPr>
              <a:t>Critères de l’affectation en 2</a:t>
            </a:r>
            <a:r>
              <a:rPr lang="fr-FR" b="1" baseline="30000" dirty="0" smtClean="0">
                <a:solidFill>
                  <a:srgbClr val="00B0F0"/>
                </a:solidFill>
                <a:latin typeface="Cambria" pitchFamily="18" charset="0"/>
              </a:rPr>
              <a:t>nde</a:t>
            </a:r>
            <a:endParaRPr lang="fr-FR" b="1" dirty="0">
              <a:solidFill>
                <a:srgbClr val="00B0F0"/>
              </a:solidFill>
              <a:latin typeface="Cambria" pitchFamily="18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4294967295"/>
          </p:nvPr>
        </p:nvSpPr>
        <p:spPr>
          <a:xfrm>
            <a:off x="1064435" y="1060450"/>
            <a:ext cx="10509250" cy="5630863"/>
          </a:xfrm>
        </p:spPr>
        <p:txBody>
          <a:bodyPr>
            <a:normAutofit lnSpcReduction="10000"/>
          </a:bodyPr>
          <a:lstStyle/>
          <a:p>
            <a:pPr>
              <a:buBlip>
                <a:blip r:embed="rId2"/>
              </a:buBlip>
            </a:pPr>
            <a:r>
              <a:rPr lang="fr-FR" b="1" dirty="0" smtClean="0"/>
              <a:t>Recrutements spécifiques pour </a:t>
            </a:r>
            <a:r>
              <a:rPr lang="fr-FR" dirty="0" smtClean="0"/>
              <a:t>:</a:t>
            </a:r>
            <a:endParaRPr lang="fr-FR" dirty="0"/>
          </a:p>
          <a:p>
            <a:pPr marL="0" indent="0">
              <a:buNone/>
            </a:pPr>
            <a:r>
              <a:rPr lang="fr-FR" dirty="0"/>
              <a:t>		</a:t>
            </a:r>
            <a:r>
              <a:rPr lang="fr-FR" dirty="0" smtClean="0"/>
              <a:t>- 2GT Culture Design</a:t>
            </a:r>
            <a:r>
              <a:rPr lang="fr-FR" dirty="0"/>
              <a:t> </a:t>
            </a:r>
            <a:r>
              <a:rPr lang="fr-FR" dirty="0" smtClean="0"/>
              <a:t>: le vendredi </a:t>
            </a:r>
            <a:r>
              <a:rPr lang="fr-FR" dirty="0" smtClean="0">
                <a:solidFill>
                  <a:srgbClr val="FA5A00"/>
                </a:solidFill>
              </a:rPr>
              <a:t>24 Avril 2020</a:t>
            </a:r>
            <a:endParaRPr lang="fr-FR" dirty="0">
              <a:solidFill>
                <a:srgbClr val="FA5A00"/>
              </a:solidFill>
            </a:endParaRPr>
          </a:p>
          <a:p>
            <a:pPr marL="279400" lvl="1" indent="0">
              <a:buNone/>
            </a:pPr>
            <a:r>
              <a:rPr lang="fr-FR" sz="2800" dirty="0"/>
              <a:t>		- </a:t>
            </a:r>
            <a:r>
              <a:rPr lang="fr-FR" sz="2800" dirty="0" smtClean="0"/>
              <a:t>BACHIBAC, section internationale britannique: </a:t>
            </a:r>
            <a:r>
              <a:rPr lang="fr-FR" sz="2800" dirty="0" smtClean="0">
                <a:solidFill>
                  <a:srgbClr val="FA5A00"/>
                </a:solidFill>
              </a:rPr>
              <a:t> en attente</a:t>
            </a:r>
            <a:endParaRPr lang="fr-FR" sz="2800" dirty="0">
              <a:solidFill>
                <a:srgbClr val="FA5A00"/>
              </a:solidFill>
            </a:endParaRPr>
          </a:p>
          <a:p>
            <a:pPr marL="279400" lvl="1" indent="0">
              <a:buNone/>
            </a:pPr>
            <a:r>
              <a:rPr lang="fr-FR" sz="2800" dirty="0"/>
              <a:t>		- </a:t>
            </a:r>
            <a:r>
              <a:rPr lang="fr-FR" sz="2800" dirty="0" smtClean="0"/>
              <a:t>Filière de </a:t>
            </a:r>
            <a:r>
              <a:rPr lang="fr-FR" sz="2800" dirty="0"/>
              <a:t>l’hôtellerie et de la </a:t>
            </a:r>
            <a:r>
              <a:rPr lang="fr-FR" sz="2800" dirty="0" smtClean="0"/>
              <a:t>restauration : </a:t>
            </a:r>
            <a:r>
              <a:rPr lang="fr-FR" sz="2800" dirty="0" smtClean="0">
                <a:solidFill>
                  <a:srgbClr val="FA5A00"/>
                </a:solidFill>
              </a:rPr>
              <a:t>4, 5, et 6 Mai 2020</a:t>
            </a:r>
            <a:endParaRPr lang="fr-FR" sz="2800" dirty="0">
              <a:solidFill>
                <a:srgbClr val="FA5A00"/>
              </a:solidFill>
            </a:endParaRPr>
          </a:p>
          <a:p>
            <a:pPr marL="279400" lvl="1" indent="0">
              <a:buNone/>
            </a:pPr>
            <a:r>
              <a:rPr lang="fr-FR" sz="2800" dirty="0"/>
              <a:t>		- </a:t>
            </a:r>
            <a:r>
              <a:rPr lang="fr-FR" sz="2800" dirty="0" smtClean="0"/>
              <a:t>Filières des Métiers </a:t>
            </a:r>
            <a:r>
              <a:rPr lang="fr-FR" sz="2800" dirty="0"/>
              <a:t>de la </a:t>
            </a:r>
            <a:r>
              <a:rPr lang="fr-FR" sz="2800" dirty="0" smtClean="0"/>
              <a:t>sécurité aux lycées Archimède et </a:t>
            </a:r>
            <a:r>
              <a:rPr lang="fr-FR" sz="2800" dirty="0" err="1" smtClean="0"/>
              <a:t>Juminer</a:t>
            </a:r>
            <a:r>
              <a:rPr lang="fr-FR" sz="2800" dirty="0" smtClean="0"/>
              <a:t> </a:t>
            </a:r>
            <a:r>
              <a:rPr lang="fr-FR" sz="2800" dirty="0" smtClean="0">
                <a:solidFill>
                  <a:srgbClr val="FA5A00"/>
                </a:solidFill>
              </a:rPr>
              <a:t>en attente</a:t>
            </a:r>
          </a:p>
          <a:p>
            <a:pPr marL="279400" lvl="1" indent="0">
              <a:buNone/>
            </a:pPr>
            <a:r>
              <a:rPr lang="fr-FR" sz="2800" dirty="0" smtClean="0"/>
              <a:t>		- 2GT théâtre/musique/danse : </a:t>
            </a:r>
            <a:r>
              <a:rPr lang="fr-FR" sz="2800" dirty="0" smtClean="0">
                <a:solidFill>
                  <a:srgbClr val="FA5A00"/>
                </a:solidFill>
              </a:rPr>
              <a:t>en attente </a:t>
            </a:r>
          </a:p>
          <a:p>
            <a:pPr>
              <a:buNone/>
            </a:pPr>
            <a:endParaRPr lang="fr-FR" sz="1800" dirty="0" smtClean="0"/>
          </a:p>
          <a:p>
            <a:pPr>
              <a:buBlip>
                <a:blip r:embed="rId2"/>
              </a:buBlip>
            </a:pPr>
            <a:r>
              <a:rPr lang="fr-FR" b="1" dirty="0" smtClean="0"/>
              <a:t> commissions d’affectation prioritaire pour </a:t>
            </a:r>
            <a:r>
              <a:rPr lang="fr-FR" dirty="0" smtClean="0"/>
              <a:t>les situations </a:t>
            </a:r>
            <a:r>
              <a:rPr lang="fr-FR" dirty="0" smtClean="0">
                <a:solidFill>
                  <a:srgbClr val="FA5A00"/>
                </a:solidFill>
              </a:rPr>
              <a:t>médicales</a:t>
            </a:r>
            <a:r>
              <a:rPr lang="fr-FR" dirty="0" smtClean="0"/>
              <a:t>, handicap </a:t>
            </a:r>
            <a:r>
              <a:rPr lang="fr-FR" dirty="0" smtClean="0">
                <a:solidFill>
                  <a:srgbClr val="FA5A00"/>
                </a:solidFill>
              </a:rPr>
              <a:t>ULIS</a:t>
            </a:r>
            <a:r>
              <a:rPr lang="fr-FR" dirty="0" smtClean="0"/>
              <a:t>, </a:t>
            </a:r>
            <a:r>
              <a:rPr lang="fr-FR" dirty="0" smtClean="0">
                <a:solidFill>
                  <a:srgbClr val="FA5A00"/>
                </a:solidFill>
              </a:rPr>
              <a:t>sociales</a:t>
            </a:r>
            <a:r>
              <a:rPr lang="fr-FR" dirty="0" smtClean="0"/>
              <a:t>, </a:t>
            </a:r>
            <a:r>
              <a:rPr lang="fr-FR" dirty="0" smtClean="0">
                <a:solidFill>
                  <a:srgbClr val="FA5A00"/>
                </a:solidFill>
              </a:rPr>
              <a:t>EANA</a:t>
            </a:r>
            <a:r>
              <a:rPr lang="fr-FR" dirty="0" smtClean="0"/>
              <a:t>. </a:t>
            </a:r>
            <a:endParaRPr lang="fr-FR" sz="2800" dirty="0" smtClean="0">
              <a:solidFill>
                <a:srgbClr val="FA5A00"/>
              </a:solidFill>
            </a:endParaRPr>
          </a:p>
          <a:p>
            <a:pPr marL="279400" lvl="1" indent="0" algn="ctr">
              <a:buNone/>
            </a:pPr>
            <a:r>
              <a:rPr lang="fr-FR" sz="3200" dirty="0" smtClean="0">
                <a:solidFill>
                  <a:srgbClr val="FF0000"/>
                </a:solidFill>
              </a:rPr>
              <a:t>Dossier de candidature à constituer au préalable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6" name="Organigramme : Bande perforée 5"/>
          <p:cNvSpPr/>
          <p:nvPr/>
        </p:nvSpPr>
        <p:spPr>
          <a:xfrm>
            <a:off x="8842074" y="741872"/>
            <a:ext cx="2631057" cy="1365389"/>
          </a:xfrm>
          <a:prstGeom prst="flowChartPunchedTape">
            <a:avLst/>
          </a:prstGeom>
          <a:solidFill>
            <a:srgbClr val="1FE1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FF0000"/>
                </a:solidFill>
                <a:latin typeface="Cambria" pitchFamily="18" charset="0"/>
              </a:rPr>
              <a:t>Le calendrier scolaire pourrait changer</a:t>
            </a:r>
            <a:endParaRPr lang="fr-FR" b="1" dirty="0">
              <a:solidFill>
                <a:srgbClr val="FF000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3564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 idx="4294967295"/>
          </p:nvPr>
        </p:nvSpPr>
        <p:spPr>
          <a:xfrm>
            <a:off x="1406106" y="163902"/>
            <a:ext cx="9975997" cy="750498"/>
          </a:xfrm>
        </p:spPr>
        <p:txBody>
          <a:bodyPr>
            <a:normAutofit fontScale="90000"/>
          </a:bodyPr>
          <a:lstStyle/>
          <a:p>
            <a:pPr algn="r"/>
            <a:r>
              <a:rPr lang="fr-FR" b="1" dirty="0" smtClean="0">
                <a:solidFill>
                  <a:srgbClr val="00B0F0"/>
                </a:solidFill>
                <a:latin typeface="Cambria" pitchFamily="18" charset="0"/>
              </a:rPr>
              <a:t>Critères de l’affectation en 2</a:t>
            </a:r>
            <a:r>
              <a:rPr lang="fr-FR" b="1" baseline="30000" dirty="0" smtClean="0">
                <a:solidFill>
                  <a:srgbClr val="00B0F0"/>
                </a:solidFill>
                <a:latin typeface="Cambria" pitchFamily="18" charset="0"/>
              </a:rPr>
              <a:t>nde</a:t>
            </a:r>
            <a:endParaRPr lang="fr-FR" b="1" dirty="0">
              <a:solidFill>
                <a:srgbClr val="00B0F0"/>
              </a:solidFill>
              <a:latin typeface="Cambria" pitchFamily="18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4294967295"/>
          </p:nvPr>
        </p:nvSpPr>
        <p:spPr>
          <a:xfrm>
            <a:off x="1064435" y="1008198"/>
            <a:ext cx="10509250" cy="5514521"/>
          </a:xfrm>
        </p:spPr>
        <p:txBody>
          <a:bodyPr>
            <a:normAutofit/>
          </a:bodyPr>
          <a:lstStyle/>
          <a:p>
            <a:pPr>
              <a:buBlip>
                <a:blip r:embed="rId2"/>
              </a:buBlip>
            </a:pPr>
            <a:r>
              <a:rPr lang="fr-FR" b="1" dirty="0" smtClean="0"/>
              <a:t>Recrutements spécifiques pour </a:t>
            </a:r>
            <a:r>
              <a:rPr lang="fr-FR" dirty="0" smtClean="0"/>
              <a:t>:</a:t>
            </a:r>
            <a:endParaRPr lang="fr-FR" dirty="0"/>
          </a:p>
          <a:p>
            <a:pPr marL="279400" lvl="1" indent="0">
              <a:buNone/>
            </a:pPr>
            <a:r>
              <a:rPr lang="fr-FR" sz="2800" dirty="0"/>
              <a:t>		- </a:t>
            </a:r>
            <a:r>
              <a:rPr lang="fr-FR" sz="2800" dirty="0" smtClean="0"/>
              <a:t>Filière de </a:t>
            </a:r>
            <a:r>
              <a:rPr lang="fr-FR" sz="2800" dirty="0"/>
              <a:t>l’hôtellerie et de la </a:t>
            </a:r>
            <a:r>
              <a:rPr lang="fr-FR" sz="2800" dirty="0" smtClean="0"/>
              <a:t>restauration : </a:t>
            </a:r>
            <a:r>
              <a:rPr lang="fr-FR" sz="2800" dirty="0" smtClean="0">
                <a:solidFill>
                  <a:srgbClr val="FA5A00"/>
                </a:solidFill>
              </a:rPr>
              <a:t>4, 5, et 6 Mai 2020</a:t>
            </a:r>
            <a:endParaRPr lang="fr-FR" sz="2800" dirty="0">
              <a:solidFill>
                <a:srgbClr val="FA5A00"/>
              </a:solidFill>
            </a:endParaRPr>
          </a:p>
          <a:p>
            <a:pPr marL="279400" lvl="1" indent="0">
              <a:buNone/>
            </a:pPr>
            <a:r>
              <a:rPr lang="fr-FR" sz="2800" dirty="0"/>
              <a:t>		- </a:t>
            </a:r>
            <a:r>
              <a:rPr lang="fr-FR" sz="2800" dirty="0" smtClean="0"/>
              <a:t>Filières des Métiers </a:t>
            </a:r>
            <a:r>
              <a:rPr lang="fr-FR" sz="2800" dirty="0"/>
              <a:t>de la </a:t>
            </a:r>
            <a:r>
              <a:rPr lang="fr-FR" sz="2800" dirty="0" smtClean="0"/>
              <a:t>sécurité aux lycées :</a:t>
            </a:r>
          </a:p>
          <a:p>
            <a:pPr marL="1993900" lvl="4" indent="-457200"/>
            <a:r>
              <a:rPr lang="fr-FR" sz="2200" dirty="0" smtClean="0"/>
              <a:t>Archimède : retour des dossiers le </a:t>
            </a:r>
            <a:r>
              <a:rPr lang="fr-FR" sz="2200" dirty="0" smtClean="0">
                <a:solidFill>
                  <a:srgbClr val="FA5A00"/>
                </a:solidFill>
              </a:rPr>
              <a:t>18/03</a:t>
            </a:r>
            <a:r>
              <a:rPr lang="fr-FR" sz="2200" dirty="0" smtClean="0"/>
              <a:t> et </a:t>
            </a:r>
            <a:r>
              <a:rPr lang="fr-FR" sz="2200" dirty="0"/>
              <a:t>é</a:t>
            </a:r>
            <a:r>
              <a:rPr lang="fr-FR" sz="2200" dirty="0" smtClean="0"/>
              <a:t>preuves sportives les </a:t>
            </a:r>
            <a:r>
              <a:rPr lang="fr-FR" sz="2200" dirty="0" smtClean="0">
                <a:solidFill>
                  <a:srgbClr val="FA5A00"/>
                </a:solidFill>
              </a:rPr>
              <a:t>23 et 24/03</a:t>
            </a:r>
            <a:r>
              <a:rPr lang="fr-FR" sz="2200" dirty="0" smtClean="0"/>
              <a:t> </a:t>
            </a:r>
          </a:p>
          <a:p>
            <a:pPr marL="1993900" lvl="4" indent="-457200"/>
            <a:r>
              <a:rPr lang="fr-FR" sz="2200" dirty="0" err="1" smtClean="0"/>
              <a:t>Juminer</a:t>
            </a:r>
            <a:r>
              <a:rPr lang="fr-FR" sz="2200" dirty="0" smtClean="0"/>
              <a:t> </a:t>
            </a:r>
            <a:r>
              <a:rPr lang="fr-FR" sz="2200" dirty="0" smtClean="0">
                <a:solidFill>
                  <a:srgbClr val="FA5A00"/>
                </a:solidFill>
              </a:rPr>
              <a:t>en attente</a:t>
            </a:r>
            <a:endParaRPr lang="fr-FR" sz="1800" dirty="0" smtClean="0"/>
          </a:p>
          <a:p>
            <a:pPr>
              <a:buFont typeface="Wingdings" panose="05000000000000000000" pitchFamily="2" charset="2"/>
              <a:buChar char="q"/>
            </a:pPr>
            <a:endParaRPr lang="fr-FR" sz="1800" dirty="0" smtClean="0"/>
          </a:p>
          <a:p>
            <a:pPr>
              <a:buBlip>
                <a:blip r:embed="rId2"/>
              </a:buBlip>
            </a:pPr>
            <a:r>
              <a:rPr lang="fr-FR" b="1" dirty="0" smtClean="0"/>
              <a:t> commissions d’affectation prioritaire pour </a:t>
            </a:r>
            <a:r>
              <a:rPr lang="fr-FR" dirty="0" smtClean="0"/>
              <a:t>les situations </a:t>
            </a:r>
            <a:r>
              <a:rPr lang="fr-FR" dirty="0" smtClean="0">
                <a:solidFill>
                  <a:srgbClr val="FA5A00"/>
                </a:solidFill>
              </a:rPr>
              <a:t>médicales</a:t>
            </a:r>
            <a:r>
              <a:rPr lang="fr-FR" dirty="0" smtClean="0"/>
              <a:t>, handicap </a:t>
            </a:r>
            <a:r>
              <a:rPr lang="fr-FR" dirty="0" smtClean="0">
                <a:solidFill>
                  <a:srgbClr val="FA5A00"/>
                </a:solidFill>
              </a:rPr>
              <a:t>ULIS</a:t>
            </a:r>
            <a:r>
              <a:rPr lang="fr-FR" dirty="0" smtClean="0"/>
              <a:t>, </a:t>
            </a:r>
            <a:r>
              <a:rPr lang="fr-FR" dirty="0" smtClean="0">
                <a:solidFill>
                  <a:srgbClr val="FA5A00"/>
                </a:solidFill>
              </a:rPr>
              <a:t>sociales</a:t>
            </a:r>
            <a:r>
              <a:rPr lang="fr-FR" dirty="0" smtClean="0"/>
              <a:t>, </a:t>
            </a:r>
            <a:r>
              <a:rPr lang="fr-FR" dirty="0" smtClean="0">
                <a:solidFill>
                  <a:srgbClr val="FA5A00"/>
                </a:solidFill>
              </a:rPr>
              <a:t>EANA</a:t>
            </a:r>
            <a:r>
              <a:rPr lang="fr-FR" dirty="0" smtClean="0"/>
              <a:t>. </a:t>
            </a:r>
            <a:endParaRPr lang="fr-FR" sz="2800" dirty="0" smtClean="0">
              <a:solidFill>
                <a:srgbClr val="FA5A00"/>
              </a:solidFill>
            </a:endParaRPr>
          </a:p>
          <a:p>
            <a:pPr marL="279400" lvl="1" indent="0" algn="ctr">
              <a:buNone/>
            </a:pPr>
            <a:r>
              <a:rPr lang="fr-FR" sz="3200" dirty="0" smtClean="0">
                <a:solidFill>
                  <a:srgbClr val="FF0000"/>
                </a:solidFill>
              </a:rPr>
              <a:t>Dossier de candidature à constituer au préalable</a:t>
            </a:r>
            <a:endParaRPr lang="fr-FR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8881437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88869" y="354403"/>
            <a:ext cx="105286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400" b="1" dirty="0">
                <a:ln w="3175" cmpd="sng">
                  <a:noFill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+mj-ea"/>
                <a:cs typeface="+mj-cs"/>
              </a:rPr>
              <a:t>Affectation hors académie Guadeloupe</a:t>
            </a:r>
            <a:endParaRPr lang="fr-FR" dirty="0">
              <a:solidFill>
                <a:srgbClr val="00B0F0"/>
              </a:solidFill>
              <a:latin typeface="Cambria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79863" y="1536174"/>
            <a:ext cx="10084526" cy="4459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457200">
              <a:spcBef>
                <a:spcPct val="20000"/>
              </a:spcBef>
              <a:spcAft>
                <a:spcPts val="600"/>
              </a:spcAft>
              <a:buClr>
                <a:srgbClr val="D9B247"/>
              </a:buClr>
              <a:buSzPct val="115000"/>
            </a:pPr>
            <a:r>
              <a:rPr lang="fr-FR" sz="4800" dirty="0">
                <a:solidFill>
                  <a:prstClr val="black">
                    <a:lumMod val="85000"/>
                    <a:lumOff val="15000"/>
                  </a:prstClr>
                </a:solidFill>
              </a:rPr>
              <a:t>Rapprochez vous </a:t>
            </a:r>
            <a:r>
              <a:rPr lang="fr-FR" sz="48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:</a:t>
            </a:r>
          </a:p>
          <a:p>
            <a:pPr marL="285750" lvl="0" indent="-285750" algn="just" defTabSz="457200">
              <a:spcBef>
                <a:spcPct val="20000"/>
              </a:spcBef>
              <a:spcAft>
                <a:spcPts val="600"/>
              </a:spcAft>
              <a:buClr>
                <a:srgbClr val="D9B247"/>
              </a:buClr>
              <a:buSzPct val="115000"/>
              <a:buBlip>
                <a:blip r:embed="rId2"/>
              </a:buBlip>
            </a:pPr>
            <a:r>
              <a:rPr lang="fr-FR" sz="48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du professeur principal </a:t>
            </a:r>
          </a:p>
          <a:p>
            <a:pPr marL="285750" lvl="0" indent="-285750" algn="just" defTabSz="457200">
              <a:spcBef>
                <a:spcPct val="20000"/>
              </a:spcBef>
              <a:spcAft>
                <a:spcPts val="600"/>
              </a:spcAft>
              <a:buClr>
                <a:srgbClr val="D9B247"/>
              </a:buClr>
              <a:buSzPct val="115000"/>
              <a:buBlip>
                <a:blip r:embed="rId2"/>
              </a:buBlip>
            </a:pPr>
            <a:r>
              <a:rPr lang="fr-FR" sz="48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de la psychologue éducation nationale</a:t>
            </a:r>
          </a:p>
          <a:p>
            <a:pPr marL="285750" lvl="0" indent="-285750" algn="just" defTabSz="457200">
              <a:spcBef>
                <a:spcPct val="20000"/>
              </a:spcBef>
              <a:spcAft>
                <a:spcPts val="600"/>
              </a:spcAft>
              <a:buClr>
                <a:srgbClr val="D9B247"/>
              </a:buClr>
              <a:buSzPct val="115000"/>
              <a:buBlip>
                <a:blip r:embed="rId2"/>
              </a:buBlip>
            </a:pPr>
            <a:r>
              <a:rPr lang="fr-FR" sz="48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fr-FR" sz="48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ou de la cheffe </a:t>
            </a:r>
            <a:r>
              <a:rPr lang="fr-FR" sz="4800" dirty="0">
                <a:solidFill>
                  <a:prstClr val="black">
                    <a:lumMod val="85000"/>
                    <a:lumOff val="15000"/>
                  </a:prstClr>
                </a:solidFill>
              </a:rPr>
              <a:t>d’établissement, qui accompagnera  la demande</a:t>
            </a:r>
          </a:p>
        </p:txBody>
      </p:sp>
    </p:spTree>
    <p:extLst>
      <p:ext uri="{BB962C8B-B14F-4D97-AF65-F5344CB8AC3E}">
        <p14:creationId xmlns="" xmlns:p14="http://schemas.microsoft.com/office/powerpoint/2010/main" val="28906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2393950" y="217488"/>
            <a:ext cx="8901067" cy="720725"/>
          </a:xfrm>
        </p:spPr>
        <p:txBody>
          <a:bodyPr>
            <a:normAutofit/>
          </a:bodyPr>
          <a:lstStyle/>
          <a:p>
            <a:pPr algn="r"/>
            <a:r>
              <a:rPr lang="fr-FR" sz="4000" b="1" dirty="0" smtClean="0">
                <a:solidFill>
                  <a:srgbClr val="00B0F0"/>
                </a:solidFill>
              </a:rPr>
              <a:t>Critères d’affectation en voie pro</a:t>
            </a:r>
            <a:endParaRPr lang="fr-FR" sz="4000" b="1" dirty="0">
              <a:solidFill>
                <a:srgbClr val="00B0F0"/>
              </a:solidFill>
            </a:endParaRPr>
          </a:p>
        </p:txBody>
      </p:sp>
      <p:sp>
        <p:nvSpPr>
          <p:cNvPr id="4" name="Espace réservé du contenu 2"/>
          <p:cNvSpPr>
            <a:spLocks noGrp="1"/>
          </p:cNvSpPr>
          <p:nvPr>
            <p:ph type="body" sz="quarter" idx="4294967295"/>
          </p:nvPr>
        </p:nvSpPr>
        <p:spPr>
          <a:xfrm>
            <a:off x="0" y="938213"/>
            <a:ext cx="10509250" cy="570865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endParaRPr lang="fr-FR" sz="3200" dirty="0" smtClean="0"/>
          </a:p>
          <a:p>
            <a:pPr lvl="1">
              <a:buBlip>
                <a:blip r:embed="rId2"/>
              </a:buBlip>
            </a:pPr>
            <a:r>
              <a:rPr lang="fr-FR" sz="2800" dirty="0" smtClean="0"/>
              <a:t>Barème</a:t>
            </a:r>
            <a:r>
              <a:rPr lang="fr-FR" sz="2800" dirty="0"/>
              <a:t>/ notes et avis </a:t>
            </a:r>
            <a:r>
              <a:rPr lang="fr-FR" sz="2800" dirty="0" smtClean="0"/>
              <a:t>de la cheffe d’établissement =&gt; classement</a:t>
            </a:r>
          </a:p>
          <a:p>
            <a:pPr>
              <a:buFont typeface="Wingdings" panose="05000000000000000000" pitchFamily="2" charset="2"/>
              <a:buChar char="q"/>
            </a:pPr>
            <a:endParaRPr lang="fr-FR" sz="3200" dirty="0" smtClean="0"/>
          </a:p>
          <a:p>
            <a:pPr>
              <a:buFont typeface="Wingdings" panose="05000000000000000000" pitchFamily="2" charset="2"/>
              <a:buChar char="q"/>
            </a:pPr>
            <a:endParaRPr lang="fr-FR" sz="3200" dirty="0"/>
          </a:p>
          <a:p>
            <a:pPr lvl="1">
              <a:buBlip>
                <a:blip r:embed="rId2"/>
              </a:buBlip>
            </a:pPr>
            <a:r>
              <a:rPr lang="fr-FR" sz="2800" dirty="0" smtClean="0"/>
              <a:t>Le domicile n’est pas pris en compte (pas de zones géo)</a:t>
            </a:r>
          </a:p>
          <a:p>
            <a:pPr>
              <a:buFont typeface="Wingdings" panose="05000000000000000000" pitchFamily="2" charset="2"/>
              <a:buChar char="q"/>
            </a:pPr>
            <a:endParaRPr lang="fr-FR" sz="3200" u="sng" dirty="0" smtClean="0"/>
          </a:p>
        </p:txBody>
      </p:sp>
    </p:spTree>
    <p:extLst>
      <p:ext uri="{BB962C8B-B14F-4D97-AF65-F5344CB8AC3E}">
        <p14:creationId xmlns="" xmlns:p14="http://schemas.microsoft.com/office/powerpoint/2010/main" val="105725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que">
  <a:themeElements>
    <a:clrScheme name="Organiqu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que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qu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E4E49EB0-FB00-41F5-9359-4843D783A23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2455</TotalTime>
  <Words>1306</Words>
  <Application>Microsoft Office PowerPoint</Application>
  <PresentationFormat>Personnalisé</PresentationFormat>
  <Paragraphs>211</Paragraphs>
  <Slides>44</Slides>
  <Notes>2</Notes>
  <HiddenSlides>2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44</vt:i4>
      </vt:variant>
    </vt:vector>
  </HeadingPairs>
  <TitlesOfParts>
    <vt:vector size="45" baseType="lpstr">
      <vt:lpstr>Organique</vt:lpstr>
      <vt:lpstr>Diapositive 1</vt:lpstr>
      <vt:lpstr>Diapositive 2</vt:lpstr>
      <vt:lpstr>Diapositive 3</vt:lpstr>
      <vt:lpstr>Diapositive 4</vt:lpstr>
      <vt:lpstr>La voie professionnelle </vt:lpstr>
      <vt:lpstr>De nouvelles manières d’apprendre  </vt:lpstr>
      <vt:lpstr>Transformation de la voie professionnelle Des parcours plus personnalisés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La voie générale en 1re et Terminale</vt:lpstr>
      <vt:lpstr>Diapositive 19</vt:lpstr>
      <vt:lpstr>La voie technologique en 1re et Terminale</vt:lpstr>
      <vt:lpstr>Diapositive 21</vt:lpstr>
      <vt:lpstr>RESSOURCES</vt:lpstr>
      <vt:lpstr>Diapositive 23</vt:lpstr>
      <vt:lpstr>Diapositive 24</vt:lpstr>
      <vt:lpstr>Diapositive 25</vt:lpstr>
      <vt:lpstr>Diapositive 26</vt:lpstr>
      <vt:lpstr>Diapositive 27</vt:lpstr>
      <vt:lpstr>Les étapes d’orientation en 3ème</vt:lpstr>
      <vt:lpstr>NOUVEAUTE !!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La procédure d’affectation  au 3ème trimestre via AFFELNET Lycée</vt:lpstr>
      <vt:lpstr>Critères d’affectation en 2nde GT</vt:lpstr>
      <vt:lpstr>Critères de l’affectation en 2nde</vt:lpstr>
      <vt:lpstr>Critères de l’affectation en 2nde</vt:lpstr>
      <vt:lpstr>Diapositive 43</vt:lpstr>
      <vt:lpstr>Critères d’affectation en voie pro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Marie-Line Bray</dc:creator>
  <cp:lastModifiedBy>achipotel1</cp:lastModifiedBy>
  <cp:revision>153</cp:revision>
  <dcterms:created xsi:type="dcterms:W3CDTF">2019-02-01T13:45:20Z</dcterms:created>
  <dcterms:modified xsi:type="dcterms:W3CDTF">2020-03-27T23:00:39Z</dcterms:modified>
</cp:coreProperties>
</file>