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27"/>
  </p:notesMasterIdLst>
  <p:sldIdLst>
    <p:sldId id="257" r:id="rId2"/>
    <p:sldId id="463" r:id="rId3"/>
    <p:sldId id="362" r:id="rId4"/>
    <p:sldId id="301" r:id="rId5"/>
    <p:sldId id="274" r:id="rId6"/>
    <p:sldId id="465" r:id="rId7"/>
    <p:sldId id="464" r:id="rId8"/>
    <p:sldId id="480" r:id="rId9"/>
    <p:sldId id="466" r:id="rId10"/>
    <p:sldId id="467" r:id="rId11"/>
    <p:sldId id="478" r:id="rId12"/>
    <p:sldId id="468" r:id="rId13"/>
    <p:sldId id="469" r:id="rId14"/>
    <p:sldId id="470" r:id="rId15"/>
    <p:sldId id="472" r:id="rId16"/>
    <p:sldId id="473" r:id="rId17"/>
    <p:sldId id="474" r:id="rId18"/>
    <p:sldId id="471" r:id="rId19"/>
    <p:sldId id="475" r:id="rId20"/>
    <p:sldId id="476" r:id="rId21"/>
    <p:sldId id="479" r:id="rId22"/>
    <p:sldId id="477" r:id="rId23"/>
    <p:sldId id="458" r:id="rId24"/>
    <p:sldId id="459" r:id="rId25"/>
    <p:sldId id="314" r:id="rId26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B4AE"/>
    <a:srgbClr val="B7FDEB"/>
    <a:srgbClr val="C20207"/>
    <a:srgbClr val="C3C70D"/>
    <a:srgbClr val="49F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0344" autoAdjust="0"/>
  </p:normalViewPr>
  <p:slideViewPr>
    <p:cSldViewPr snapToGrid="0">
      <p:cViewPr varScale="1">
        <p:scale>
          <a:sx n="55" d="100"/>
          <a:sy n="55" d="100"/>
        </p:scale>
        <p:origin x="10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D78CF-1809-44EF-BF44-91E7E56F0AC0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FDBAA-36CA-4DB4-9E5A-F23F144545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11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FDBAA-36CA-4DB4-9E5A-F23F1445459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222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675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9987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515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180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637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315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950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5598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572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224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4473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732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996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263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6144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8545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232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36B14-D2D0-4925-AAF1-0334B908D0D0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971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FDBAA-36CA-4DB4-9E5A-F23F1445459D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286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977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09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09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52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98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188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23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863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09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217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9581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099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272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206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917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066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13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EFBDC67-0C95-439D-ACAE-2073CCC1D991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8D771A-4DF2-413B-84A2-F187C8F62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83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cation.gouv.fr/pid285/bulletin_officiel.html?pid_bo=3600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34194" y="3570514"/>
            <a:ext cx="7167155" cy="1649668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endParaRPr lang="fr-FR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80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ANALYSE DES REFERENTIELS  : PE ET ENSEIGNANT SPECIALISE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fr-FR" sz="4200" dirty="0">
                <a:latin typeface="Arial" panose="020B0604020202020204" pitchFamily="34" charset="0"/>
                <a:cs typeface="Arial" panose="020B0604020202020204" pitchFamily="34" charset="0"/>
              </a:rPr>
              <a:t>     Mme MODESTE (CPD ASH)  - Mme SAINT-VICTOR (CPD ASH) </a:t>
            </a:r>
            <a:r>
              <a:rPr lang="fr-FR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- MME </a:t>
            </a:r>
            <a:r>
              <a:rPr lang="fr-FR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r-FR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RANCILLETTE (CPD </a:t>
            </a:r>
            <a:r>
              <a:rPr lang="fr-FR" sz="4200" dirty="0">
                <a:latin typeface="Arial" panose="020B0604020202020204" pitchFamily="34" charset="0"/>
                <a:cs typeface="Arial" panose="020B0604020202020204" pitchFamily="34" charset="0"/>
              </a:rPr>
              <a:t>ASH</a:t>
            </a:r>
            <a:r>
              <a:rPr lang="fr-FR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FR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Autre intervenant : MME LAMBI</a:t>
            </a:r>
            <a:endParaRPr lang="fr-FR" sz="4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fr-FR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fr-FR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fr-FR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34194" y="1663337"/>
            <a:ext cx="7167155" cy="180267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indent="0" algn="ctr" defTabSz="4572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3200" b="1" i="1" cap="none">
                <a:solidFill>
                  <a:srgbClr val="0033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cap="none">
                <a:solidFill>
                  <a:schemeClr val="tx1">
                    <a:tint val="75000"/>
                  </a:schemeClr>
                </a:solidFill>
                <a:effectLst/>
              </a:defRPr>
            </a:lvl2pPr>
            <a:lvl3pPr indent="0" algn="ctr"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cap="none">
                <a:solidFill>
                  <a:schemeClr val="tx1">
                    <a:tint val="75000"/>
                  </a:schemeClr>
                </a:solidFill>
                <a:effectLst/>
              </a:defRPr>
            </a:lvl3pPr>
            <a:lvl4pPr indent="0" algn="ctr"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cap="none">
                <a:solidFill>
                  <a:schemeClr val="tx1">
                    <a:tint val="75000"/>
                  </a:schemeClr>
                </a:solidFill>
                <a:effectLst/>
              </a:defRPr>
            </a:lvl4pPr>
            <a:lvl5pPr indent="0" algn="ctr"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cap="none">
                <a:solidFill>
                  <a:schemeClr val="tx1">
                    <a:tint val="75000"/>
                  </a:schemeClr>
                </a:solidFill>
                <a:effectLst/>
              </a:defRPr>
            </a:lvl5pPr>
            <a:lvl6pPr indent="0" algn="ctr"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cap="none">
                <a:solidFill>
                  <a:schemeClr val="tx1">
                    <a:tint val="75000"/>
                  </a:schemeClr>
                </a:solidFill>
                <a:effectLst/>
              </a:defRPr>
            </a:lvl6pPr>
            <a:lvl7pPr indent="0" algn="ctr"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cap="none">
                <a:solidFill>
                  <a:schemeClr val="tx1">
                    <a:tint val="75000"/>
                  </a:schemeClr>
                </a:solidFill>
                <a:effectLst/>
              </a:defRPr>
            </a:lvl7pPr>
            <a:lvl8pPr indent="0" algn="ctr"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cap="none">
                <a:solidFill>
                  <a:schemeClr val="tx1">
                    <a:tint val="75000"/>
                  </a:schemeClr>
                </a:solidFill>
                <a:effectLst/>
              </a:defRPr>
            </a:lvl8pPr>
            <a:lvl9pPr indent="0" algn="ctr"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cap="none">
                <a:solidFill>
                  <a:schemeClr val="tx1">
                    <a:tint val="75000"/>
                  </a:schemeClr>
                </a:solidFill>
                <a:effectLst/>
              </a:defRPr>
            </a:lvl9pPr>
          </a:lstStyle>
          <a:p>
            <a:r>
              <a:rPr lang="fr-FR" sz="4800" i="0" dirty="0">
                <a:solidFill>
                  <a:schemeClr val="tx1"/>
                </a:solidFill>
              </a:rPr>
              <a:t>FORMATION CAPPEI</a:t>
            </a:r>
            <a:r>
              <a:rPr lang="fr-FR" sz="2400" dirty="0"/>
              <a:t>                               </a:t>
            </a:r>
            <a:r>
              <a:rPr lang="fr-FR" sz="1600" dirty="0">
                <a:solidFill>
                  <a:schemeClr val="tx1"/>
                </a:solidFill>
              </a:rPr>
              <a:t>Vendredi </a:t>
            </a:r>
            <a:r>
              <a:rPr lang="fr-FR" sz="1600" dirty="0" smtClean="0">
                <a:solidFill>
                  <a:schemeClr val="tx1"/>
                </a:solidFill>
              </a:rPr>
              <a:t>17 Septembre</a:t>
            </a:r>
            <a:r>
              <a:rPr lang="fr-FR" sz="1600" dirty="0" smtClean="0">
                <a:solidFill>
                  <a:schemeClr val="tx1"/>
                </a:solidFill>
              </a:rPr>
              <a:t> </a:t>
            </a:r>
            <a:r>
              <a:rPr lang="fr-FR" sz="1600" dirty="0" smtClean="0">
                <a:solidFill>
                  <a:schemeClr val="tx1"/>
                </a:solidFill>
              </a:rPr>
              <a:t>2021</a:t>
            </a:r>
            <a:endParaRPr lang="fr-FR" sz="1600" dirty="0">
              <a:solidFill>
                <a:schemeClr val="tx1"/>
              </a:solidFill>
            </a:endParaRPr>
          </a:p>
          <a:p>
            <a:r>
              <a:rPr lang="fr-FR" sz="1200" dirty="0" smtClean="0">
                <a:solidFill>
                  <a:schemeClr val="tx1"/>
                </a:solidFill>
              </a:rPr>
              <a:t>DISTANCIEL</a:t>
            </a:r>
            <a:endParaRPr lang="fr-FR" sz="2400" dirty="0"/>
          </a:p>
          <a:p>
            <a:endParaRPr lang="fr-FR" sz="4000" i="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" name="Image 3" descr="C:\Users\sbenjamin\Pictures\ecole de la confianc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" y="85724"/>
            <a:ext cx="1517242" cy="1499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C:\Users\lsaint-victor\Desktop\index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376" y="85725"/>
            <a:ext cx="1328602" cy="1499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DA5B11-4D6C-424A-93B8-BB6D6585B48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294" y="0"/>
            <a:ext cx="1997616" cy="1345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845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OMPÉTENCES DES MÉTIERS DU PROFESSORAT ET DE L&amp;#39;ÉDUCATION | Mathématiques  Physique Chim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AutoShape 4" descr="COMPÉTENCES DES MÉTIERS DU PROFESSORAT ET DE L&amp;#39;ÉDUCATION | Mathématiques  Physique Chimi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6" descr="Épinglé par f. sur XMIND | Education bienveillante, Enseignement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351" y="465138"/>
            <a:ext cx="6440649" cy="59009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08" y="2073919"/>
            <a:ext cx="5398344" cy="28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40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de la formation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30065" y="2428619"/>
            <a:ext cx="8218112" cy="3892688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r>
              <a:rPr lang="fr-FR" sz="8000" b="1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Présentation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Ouverture </a:t>
            </a:r>
            <a:r>
              <a:rPr lang="fr-FR" sz="8000" b="1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 la </a:t>
            </a: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formation/ Brise glace 15mn</a:t>
            </a:r>
            <a:endParaRPr lang="fr-FR" sz="8000" b="1" dirty="0" smtClean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Référentiel PE et enseignant Spécialisé ? Quiz 15mn</a:t>
            </a:r>
            <a:endParaRPr lang="fr-FR" sz="80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8000" b="1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</a:t>
            </a: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Mise en situation : Analyse de documents 1h30</a:t>
            </a:r>
            <a:endParaRPr lang="fr-FR" sz="8000" b="1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fr-FR" sz="8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Mise en commun 1h</a:t>
            </a:r>
            <a:endParaRPr lang="fr-FR" sz="80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fr-FR" sz="8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Apports théoriques et synthèse 1h </a:t>
            </a:r>
          </a:p>
          <a:p>
            <a:pPr marL="514350" lvl="0" indent="-514350">
              <a:buFont typeface="+mj-lt"/>
              <a:buAutoNum type="arabicPeriod"/>
            </a:pPr>
            <a:r>
              <a:rPr lang="fr-FR" sz="8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Pause méridienne 1h</a:t>
            </a:r>
            <a:endParaRPr lang="fr-FR" sz="8000" b="1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Mise en situation/projection sur le terrain 45mn</a:t>
            </a:r>
            <a:endParaRPr lang="fr-FR" sz="8000" b="1" dirty="0" smtClean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Mise en commun 45 mn</a:t>
            </a:r>
            <a:endParaRPr lang="fr-FR" sz="80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Evaluation </a:t>
            </a:r>
            <a:r>
              <a:rPr lang="fr-FR" sz="8000" b="1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et bilan de la </a:t>
            </a:r>
            <a:r>
              <a:rPr lang="fr-FR" sz="8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formation 30mn</a:t>
            </a:r>
            <a:endParaRPr lang="fr-FR" sz="80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fr-FR" sz="32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endParaRPr lang="fr-FR" sz="3800" dirty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21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64773" y="712166"/>
            <a:ext cx="9601196" cy="1303867"/>
          </a:xfrm>
        </p:spPr>
        <p:txBody>
          <a:bodyPr>
            <a:normAutofit/>
          </a:bodyPr>
          <a:lstStyle/>
          <a:p>
            <a:r>
              <a:rPr lang="fr-FR" sz="3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Equipe Service Ecole Inclusive 971</a:t>
            </a:r>
            <a:endParaRPr lang="fr-FR" sz="3600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0160" y="2016033"/>
            <a:ext cx="9572894" cy="3979817"/>
          </a:xfrm>
        </p:spPr>
        <p:txBody>
          <a:bodyPr>
            <a:normAutofit fontScale="92500" lnSpcReduction="20000"/>
          </a:bodyPr>
          <a:lstStyle/>
          <a:p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IEN ASH CTR: Mme Geneviève  Strozyk-Aubrun</a:t>
            </a:r>
          </a:p>
          <a:p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SECRETAIRE: Mme D.Marester</a:t>
            </a:r>
          </a:p>
          <a:p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CPD ASH: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Mme R. Modeste - Mme L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Saint-Vctor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J. </a:t>
            </a:r>
            <a:r>
              <a:rPr 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Francillette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CDOEA: M. Siban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PIAL: Mme L. Narayanan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AESH : M. L. Silvia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AUTISME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Mme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Déborah PERRELLE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ERSEH : 1 par secteur</a:t>
            </a:r>
          </a:p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SAPAD/APADHE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: Mme V. Pluton</a:t>
            </a:r>
          </a:p>
          <a:p>
            <a:endParaRPr lang="fr-FR" b="1" dirty="0">
              <a:cs typeface="Arial" panose="020B0604020202020204" pitchFamily="34" charset="0"/>
            </a:endParaRPr>
          </a:p>
          <a:p>
            <a:endParaRPr lang="fr-FR" sz="1400" b="1" dirty="0">
              <a:cs typeface="Arial" panose="020B0604020202020204" pitchFamily="34" charset="0"/>
            </a:endParaRPr>
          </a:p>
          <a:p>
            <a:endParaRPr lang="fr-FR" sz="1400" b="1" dirty="0">
              <a:cs typeface="Arial" panose="020B0604020202020204" pitchFamily="34" charset="0"/>
            </a:endParaRPr>
          </a:p>
          <a:p>
            <a:endParaRPr lang="fr-FR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16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95728" y="316523"/>
            <a:ext cx="9601196" cy="1303867"/>
          </a:xfrm>
        </p:spPr>
        <p:txBody>
          <a:bodyPr>
            <a:normAutofit/>
          </a:bodyPr>
          <a:lstStyle/>
          <a:p>
            <a:r>
              <a:rPr lang="fr-FR" sz="3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Cadre réglementaire et institutionnel </a:t>
            </a:r>
            <a:endParaRPr lang="fr-FR" sz="36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91997" y="1465288"/>
            <a:ext cx="9799765" cy="4777250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9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 du 11 février 2005 </a:t>
            </a:r>
            <a:r>
              <a:rPr lang="fr-FR" sz="3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(Egalité des droits et des chances, participation et citoyenneté des handicapées)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9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 du 8 juillet 2013 </a:t>
            </a:r>
            <a:r>
              <a:rPr lang="fr-FR" sz="3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(Orientation et programmation pour la refondation de l’école)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8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Circulaire du 21 aout 2015 </a:t>
            </a:r>
            <a:r>
              <a:rPr lang="fr-FR" sz="3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(Relative aux ULIS)</a:t>
            </a:r>
          </a:p>
          <a:p>
            <a:pPr lvl="0"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fr-FR" sz="9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Bulletin officiel n°17 du 23 avril 2015 : Socle commun de compétences, de connaissances et de culture.</a:t>
            </a:r>
          </a:p>
          <a:p>
            <a:pPr lvl="0"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fr-FR" sz="9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Bulletin officiel du 9 novembre-2015 Programmes d'enseignement du cycle des apprentissages fondamentaux (cycle 2), du cycle de consolidation (cycle 3)</a:t>
            </a:r>
          </a:p>
          <a:p>
            <a:pPr lvl="0"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fr-FR" sz="9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 des compétences professionnelles des métiers du professorat et de l'éducation arrêté du 1-7-2013 - J.O. du 18-7-2013</a:t>
            </a:r>
          </a:p>
          <a:p>
            <a:pPr lvl="0"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fr-FR" sz="9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 des compétences professionnelles de l’enseignant spécialisé </a:t>
            </a:r>
            <a:r>
              <a:rPr lang="fr-FR" sz="8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fr-FR" sz="8000" b="0" i="0" u="none" strike="noStrike" dirty="0">
                <a:solidFill>
                  <a:srgbClr val="9F9F9F"/>
                </a:solidFill>
                <a:effectLst/>
                <a:latin typeface="Open Sans" panose="020B0606030504020204" pitchFamily="34" charset="0"/>
                <a:hlinkClick r:id="rId2"/>
              </a:rPr>
              <a:t>BO n° 7 du 16 février </a:t>
            </a:r>
            <a:r>
              <a:rPr lang="fr-FR" sz="8000" b="0" i="0" u="none" strike="noStrike" dirty="0" smtClean="0">
                <a:solidFill>
                  <a:srgbClr val="9F9F9F"/>
                </a:solidFill>
                <a:effectLst/>
                <a:latin typeface="Open Sans" panose="020B0606030504020204" pitchFamily="34" charset="0"/>
                <a:hlinkClick r:id="rId2"/>
              </a:rPr>
              <a:t>2017</a:t>
            </a:r>
            <a:endParaRPr lang="fr-FR" sz="8000" b="0" i="0" u="none" strike="noStrike" dirty="0" smtClean="0">
              <a:solidFill>
                <a:srgbClr val="9F9F9F"/>
              </a:solidFill>
              <a:effectLst/>
              <a:latin typeface="Open Sans" panose="020B0606030504020204" pitchFamily="34" charset="0"/>
            </a:endParaRPr>
          </a:p>
          <a:p>
            <a:pPr lvl="0"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fr-FR" sz="9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8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3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76523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Brise glace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30065" y="2428619"/>
            <a:ext cx="8218112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Photo langage</a:t>
            </a:r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Choisissez une image et justifiez votre choix </a:t>
            </a:r>
            <a:endParaRPr lang="fr-FR" sz="3800" dirty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761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986944" y="2412537"/>
            <a:ext cx="8218112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QUIZ</a:t>
            </a:r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fr-FR" sz="32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endParaRPr lang="fr-FR" sz="3800" dirty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872" y="3023584"/>
            <a:ext cx="5052371" cy="336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5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360355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2046366" y="2083444"/>
            <a:ext cx="8158690" cy="4352082"/>
          </a:xfrm>
        </p:spPr>
        <p:txBody>
          <a:bodyPr>
            <a:normAutofit fontScale="250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fr-FR" sz="7400" b="1" dirty="0"/>
              <a:t>L’enseignant spécialisé ne se préoccupe pas du </a:t>
            </a:r>
            <a:r>
              <a:rPr lang="fr-FR" sz="7400" b="1" dirty="0" smtClean="0"/>
              <a:t>référentiel </a:t>
            </a:r>
            <a:r>
              <a:rPr lang="fr-FR" sz="7400" b="1" dirty="0"/>
              <a:t>du PE</a:t>
            </a:r>
          </a:p>
          <a:p>
            <a:pPr marL="457200" lvl="0" indent="-457200">
              <a:buFont typeface="+mj-lt"/>
              <a:buAutoNum type="arabicPeriod"/>
            </a:pPr>
            <a:r>
              <a:rPr lang="fr-FR" sz="7400" b="1" dirty="0" smtClean="0"/>
              <a:t>L’enseignant </a:t>
            </a:r>
            <a:r>
              <a:rPr lang="fr-FR" sz="7400" b="1" dirty="0"/>
              <a:t>spécialisé : un professeur qui a des compétences particulières et complémentaires</a:t>
            </a:r>
          </a:p>
          <a:p>
            <a:pPr marL="457200" lvl="0" indent="-457200">
              <a:buFont typeface="+mj-lt"/>
              <a:buAutoNum type="arabicPeriod"/>
            </a:pPr>
            <a:r>
              <a:rPr lang="fr-FR" sz="7400" b="1" dirty="0"/>
              <a:t>Le référentiel des compétences caractéristiques d’un enseignant spécialisé s’inscrit dans la complémentarité de celui des métiers du professorat et de l’éducation.</a:t>
            </a:r>
          </a:p>
          <a:p>
            <a:pPr marL="457200" lvl="0" indent="-457200">
              <a:buFont typeface="+mj-lt"/>
              <a:buAutoNum type="arabicPeriod"/>
            </a:pPr>
            <a:r>
              <a:rPr lang="fr-FR" sz="7400" b="1" dirty="0"/>
              <a:t>Le référentiel du PE n’a pas de compétences en lien avec celui de PES</a:t>
            </a:r>
          </a:p>
          <a:p>
            <a:pPr marL="457200" lvl="0" indent="-457200">
              <a:buFont typeface="+mj-lt"/>
              <a:buAutoNum type="arabicPeriod"/>
            </a:pPr>
            <a:r>
              <a:rPr lang="fr-FR" sz="7400" b="1" dirty="0"/>
              <a:t>L’enseignant spécialisé </a:t>
            </a:r>
            <a:r>
              <a:rPr lang="fr-FR" sz="7400" b="1" dirty="0" smtClean="0"/>
              <a:t>travaille souvent  </a:t>
            </a:r>
            <a:r>
              <a:rPr lang="fr-FR" sz="7400" b="1" dirty="0"/>
              <a:t>seul et reste dans sa spécificité</a:t>
            </a:r>
          </a:p>
          <a:p>
            <a:pPr marL="457200" lvl="0" indent="-457200">
              <a:buFont typeface="+mj-lt"/>
              <a:buAutoNum type="arabicPeriod"/>
            </a:pPr>
            <a:r>
              <a:rPr lang="fr-FR" sz="7400" b="1" dirty="0"/>
              <a:t>Les formes d’intervention des enseignants des PES sont spécifiques</a:t>
            </a:r>
          </a:p>
          <a:p>
            <a:pPr marL="457200" lvl="0" indent="-457200">
              <a:buFont typeface="+mj-lt"/>
              <a:buAutoNum type="arabicPeriod"/>
            </a:pPr>
            <a:r>
              <a:rPr lang="fr-FR" sz="7400" b="1" dirty="0"/>
              <a:t>L’enseignant  spécialisé : un membre à part entière des communautés </a:t>
            </a:r>
            <a:r>
              <a:rPr lang="fr-FR" sz="7400" b="1" dirty="0" smtClean="0"/>
              <a:t>éducatives</a:t>
            </a:r>
          </a:p>
          <a:p>
            <a:pPr marL="457200" lvl="0" indent="-457200">
              <a:buFont typeface="+mj-lt"/>
              <a:buAutoNum type="arabicPeriod"/>
            </a:pPr>
            <a:r>
              <a:rPr lang="fr-FR" sz="7400" b="1" dirty="0" smtClean="0"/>
              <a:t>Le référentiel de compétences de l’enseignant spécialisé  se décline en 5 domaines</a:t>
            </a:r>
            <a:endParaRPr lang="fr-FR" sz="7400" b="1" dirty="0"/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257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0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du PE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986944" y="2412537"/>
            <a:ext cx="8218112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endParaRPr lang="fr-FR" sz="3800" dirty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85" y="1940135"/>
            <a:ext cx="11215868" cy="483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2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du PES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986944" y="2412537"/>
            <a:ext cx="8218112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endParaRPr lang="fr-FR" sz="3800" dirty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06" y="1799418"/>
            <a:ext cx="10706583" cy="450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8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3795" y="46844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795" y="2481985"/>
            <a:ext cx="8302949" cy="361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8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5750" y="2412537"/>
            <a:ext cx="9240499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Analyse des documents</a:t>
            </a:r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Champ 1 du référentiel PES : 1 </a:t>
            </a:r>
            <a:r>
              <a:rPr lang="fr-FR" sz="3200" b="1" dirty="0" err="1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Gpe</a:t>
            </a:r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de 6</a:t>
            </a:r>
            <a:endParaRPr lang="fr-FR" sz="3200" b="1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fr-FR" sz="32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Champ 2 du référentiel PES : 1 </a:t>
            </a:r>
            <a:r>
              <a:rPr lang="fr-FR" sz="3200" b="1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Gpe</a:t>
            </a:r>
            <a:r>
              <a:rPr lang="fr-FR" sz="32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de 6 </a:t>
            </a: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fr-FR" sz="32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Champ </a:t>
            </a:r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 </a:t>
            </a:r>
            <a:r>
              <a:rPr lang="fr-FR" sz="32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du référentiel PES : 1 </a:t>
            </a:r>
            <a:r>
              <a:rPr lang="fr-FR" sz="3200" b="1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Gpe</a:t>
            </a:r>
            <a:r>
              <a:rPr lang="fr-FR" sz="32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de 6 </a:t>
            </a:r>
            <a:endParaRPr lang="fr-FR" sz="3800" dirty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fr-FR" sz="3200" dirty="0" smtClean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145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5750" y="2412537"/>
            <a:ext cx="9240499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Analyse des documents</a:t>
            </a:r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fr-FR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Question : </a:t>
            </a:r>
            <a:r>
              <a:rPr lang="fr-FR" sz="3200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Ques</a:t>
            </a:r>
            <a:endParaRPr lang="fr-FR" sz="3200" dirty="0" smtClean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fr-FR" sz="4000" i="1" dirty="0"/>
              <a:t>Trouvez les compétences qui vous paraissent identiques et les spécificités de l’enseignant spécialisé : quels sont les mots clés que vous avez relevé dans chacun de ces référentiels</a:t>
            </a:r>
            <a:r>
              <a:rPr lang="fr-FR" sz="4000" i="1" dirty="0" smtClean="0"/>
              <a:t>.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13478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082563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0700" y="1886673"/>
            <a:ext cx="10324616" cy="4418552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Analyse des documents</a:t>
            </a:r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900" i="1" dirty="0" smtClean="0"/>
              <a:t>G1 : Référentiel PE : Les </a:t>
            </a:r>
            <a:r>
              <a:rPr lang="fr-FR" sz="2900" i="1" dirty="0"/>
              <a:t>professeurs praticiens et experts des </a:t>
            </a:r>
            <a:r>
              <a:rPr lang="fr-FR" sz="2900" i="1" dirty="0" smtClean="0"/>
              <a:t>apprentissages  </a:t>
            </a:r>
            <a:r>
              <a:rPr lang="fr-FR" sz="2900" i="1" dirty="0"/>
              <a:t>et champ </a:t>
            </a:r>
            <a:r>
              <a:rPr lang="fr-FR" sz="2900" i="1" dirty="0" smtClean="0"/>
              <a:t>1 du référentiel  </a:t>
            </a:r>
            <a:r>
              <a:rPr lang="fr-FR" sz="2900" i="1" dirty="0"/>
              <a:t>PES : Exercer dans un contexte professionnel </a:t>
            </a:r>
            <a:r>
              <a:rPr lang="fr-FR" sz="2900" i="1" dirty="0" smtClean="0"/>
              <a:t>spécifique </a:t>
            </a:r>
            <a:r>
              <a:rPr lang="fr-FR" sz="2900" i="1" dirty="0"/>
              <a:t>d’un dispositif d’éducation inclusive (différence entre animer et </a:t>
            </a:r>
            <a:r>
              <a:rPr lang="fr-FR" sz="2900" i="1" dirty="0" err="1"/>
              <a:t>co</a:t>
            </a:r>
            <a:r>
              <a:rPr lang="fr-FR" sz="2900" i="1" dirty="0"/>
              <a:t>-intervenir</a:t>
            </a:r>
            <a:r>
              <a:rPr lang="fr-FR" sz="2900" i="1" dirty="0" smtClean="0"/>
              <a:t>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900" i="1" dirty="0" smtClean="0"/>
              <a:t>G2 : Référentiel </a:t>
            </a:r>
            <a:r>
              <a:rPr lang="fr-FR" sz="2900" i="1" dirty="0"/>
              <a:t>PE </a:t>
            </a:r>
            <a:r>
              <a:rPr lang="fr-FR" sz="2900" i="1" dirty="0" smtClean="0"/>
              <a:t> </a:t>
            </a:r>
            <a:r>
              <a:rPr lang="fr-FR" sz="2900" i="1" dirty="0"/>
              <a:t>: les professeurs pédagogues et </a:t>
            </a:r>
            <a:r>
              <a:rPr lang="fr-FR" sz="2900" i="1" dirty="0" smtClean="0"/>
              <a:t>éducateurs </a:t>
            </a:r>
            <a:r>
              <a:rPr lang="fr-FR" sz="2900" i="1" dirty="0"/>
              <a:t>au service de la réussite de tous les élèves </a:t>
            </a:r>
            <a:r>
              <a:rPr lang="fr-FR" sz="2900" i="1" dirty="0" smtClean="0"/>
              <a:t> et </a:t>
            </a:r>
            <a:r>
              <a:rPr lang="fr-FR" sz="2900" i="1" dirty="0"/>
              <a:t> </a:t>
            </a:r>
            <a:r>
              <a:rPr lang="fr-FR" sz="2900" i="1" dirty="0" smtClean="0"/>
              <a:t>champ 2   du référentiel PES </a:t>
            </a:r>
            <a:r>
              <a:rPr lang="fr-FR" sz="2900" i="1" dirty="0"/>
              <a:t>: Exercer une fonction d’expert de l’analyse des besoins éducatifs particuliers et des réponses à </a:t>
            </a:r>
            <a:r>
              <a:rPr lang="fr-FR" sz="2900" i="1" dirty="0" smtClean="0"/>
              <a:t>construire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900" i="1" dirty="0" smtClean="0"/>
              <a:t>G3 : Référentiel PE : Les </a:t>
            </a:r>
            <a:r>
              <a:rPr lang="fr-FR" sz="2900" i="1" dirty="0"/>
              <a:t>professeurs  et les personnels d’éducation </a:t>
            </a:r>
            <a:r>
              <a:rPr lang="fr-FR" sz="2900" i="1" dirty="0" smtClean="0"/>
              <a:t>acteurs </a:t>
            </a:r>
            <a:r>
              <a:rPr lang="fr-FR" sz="2900" i="1" dirty="0"/>
              <a:t>de la communauté éducative </a:t>
            </a:r>
            <a:r>
              <a:rPr lang="fr-FR" sz="2900" i="1" dirty="0" smtClean="0"/>
              <a:t> </a:t>
            </a:r>
            <a:r>
              <a:rPr lang="fr-FR" sz="2900" i="1" dirty="0"/>
              <a:t>et champ 3 du référentiel PES : Exercer </a:t>
            </a:r>
            <a:r>
              <a:rPr lang="fr-FR" sz="2900" i="1" dirty="0" smtClean="0"/>
              <a:t>une fonction de </a:t>
            </a:r>
            <a:r>
              <a:rPr lang="fr-FR" sz="2900" i="1" dirty="0"/>
              <a:t>personne </a:t>
            </a:r>
            <a:r>
              <a:rPr lang="fr-FR" sz="2900" i="1" dirty="0" smtClean="0"/>
              <a:t>ressource pour </a:t>
            </a:r>
            <a:r>
              <a:rPr lang="fr-FR" sz="2900" i="1" dirty="0"/>
              <a:t>l’éducation inclusive dans des situations diverses </a:t>
            </a:r>
            <a:endParaRPr lang="fr-FR" sz="2900" dirty="0"/>
          </a:p>
        </p:txBody>
      </p:sp>
    </p:spTree>
    <p:extLst>
      <p:ext uri="{BB962C8B-B14F-4D97-AF65-F5344CB8AC3E}">
        <p14:creationId xmlns:p14="http://schemas.microsoft.com/office/powerpoint/2010/main" val="389087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5750" y="2412537"/>
            <a:ext cx="9240499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Analyse des documents</a:t>
            </a:r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Mise en commun</a:t>
            </a:r>
          </a:p>
          <a:p>
            <a:endParaRPr lang="fr-FR" sz="2000" b="1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fr-FR" sz="2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Chaque membre de chaque groupe va apporter ces éléments de réponse oralement ou sur le tchat</a:t>
            </a:r>
            <a:endParaRPr lang="fr-FR" sz="20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fr-FR" sz="20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Une synthèse sera élaborée</a:t>
            </a:r>
            <a:endParaRPr lang="fr-FR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sz="3200" dirty="0" smtClean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743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Pause dynamique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5750" y="2412537"/>
            <a:ext cx="9240499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10mn</a:t>
            </a:r>
            <a:endParaRPr lang="fr-FR" sz="3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fr-FR" sz="3200" dirty="0" smtClean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887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5750" y="2412537"/>
            <a:ext cx="9240499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Institutionnalisation</a:t>
            </a:r>
          </a:p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(avec les différents intervenants)</a:t>
            </a:r>
          </a:p>
          <a:p>
            <a:endParaRPr lang="fr-FR" sz="3200" b="1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Questions diverses</a:t>
            </a:r>
            <a:endParaRPr lang="fr-FR" sz="3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fr-FR" sz="3200" dirty="0" smtClean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68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082563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0700" y="1886673"/>
            <a:ext cx="10324616" cy="4418552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Analyse des documents (Perso)</a:t>
            </a:r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900" i="1" dirty="0" smtClean="0"/>
              <a:t>G1 : Référentiel PE : Les </a:t>
            </a:r>
            <a:r>
              <a:rPr lang="fr-FR" sz="2900" i="1" dirty="0"/>
              <a:t>professeurs praticiens et experts des </a:t>
            </a:r>
            <a:r>
              <a:rPr lang="fr-FR" sz="2900" i="1" dirty="0" smtClean="0"/>
              <a:t>apprentissages  (P3…) </a:t>
            </a:r>
            <a:r>
              <a:rPr lang="fr-FR" sz="2900" i="1" dirty="0"/>
              <a:t>et champ 1 PES : Exercer dans un contexte professionnel </a:t>
            </a:r>
            <a:r>
              <a:rPr lang="fr-FR" sz="2900" i="1" dirty="0" smtClean="0"/>
              <a:t>spécifique </a:t>
            </a:r>
            <a:r>
              <a:rPr lang="fr-FR" sz="2900" i="1" dirty="0"/>
              <a:t>d’un dispositif d’éducation inclusive (différence entre animer et </a:t>
            </a:r>
            <a:r>
              <a:rPr lang="fr-FR" sz="2900" i="1" dirty="0" err="1"/>
              <a:t>co</a:t>
            </a:r>
            <a:r>
              <a:rPr lang="fr-FR" sz="2900" i="1" dirty="0"/>
              <a:t>-intervenir</a:t>
            </a:r>
            <a:r>
              <a:rPr lang="fr-FR" sz="2900" i="1" dirty="0" smtClean="0"/>
              <a:t>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900" i="1" dirty="0" smtClean="0"/>
              <a:t>G2 : Référentiel </a:t>
            </a:r>
            <a:r>
              <a:rPr lang="fr-FR" sz="2900" i="1" dirty="0"/>
              <a:t>PE </a:t>
            </a:r>
            <a:r>
              <a:rPr lang="fr-FR" sz="2900" i="1" dirty="0" smtClean="0"/>
              <a:t>: (</a:t>
            </a:r>
            <a:r>
              <a:rPr lang="fr-FR" sz="2900" i="1" dirty="0"/>
              <a:t>C3 </a:t>
            </a:r>
            <a:r>
              <a:rPr lang="fr-FR" sz="2900" i="1" dirty="0" smtClean="0"/>
              <a:t>C4 C5) </a:t>
            </a:r>
            <a:r>
              <a:rPr lang="fr-FR" sz="2900" i="1" dirty="0"/>
              <a:t>: les professeurs pédagogues et </a:t>
            </a:r>
            <a:r>
              <a:rPr lang="fr-FR" sz="2900" i="1" dirty="0" smtClean="0"/>
              <a:t>éducateurs </a:t>
            </a:r>
            <a:r>
              <a:rPr lang="fr-FR" sz="2900" i="1" dirty="0"/>
              <a:t>au service de la réussite de tous les élèves et référentiel PES champ 2 : Exercer une fonction d’expert de l’analyse des besoins éducatifs particuliers et des réponses à </a:t>
            </a:r>
            <a:r>
              <a:rPr lang="fr-FR" sz="2900" i="1" dirty="0" smtClean="0"/>
              <a:t>construire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900" i="1" dirty="0" smtClean="0"/>
              <a:t>G3 : Référentiel PE : Les </a:t>
            </a:r>
            <a:r>
              <a:rPr lang="fr-FR" sz="2900" i="1" dirty="0"/>
              <a:t>professeurs  et les personnels d’éducation </a:t>
            </a:r>
            <a:r>
              <a:rPr lang="fr-FR" sz="2900" i="1" dirty="0" smtClean="0"/>
              <a:t>acteurs </a:t>
            </a:r>
            <a:r>
              <a:rPr lang="fr-FR" sz="2900" i="1" dirty="0"/>
              <a:t>de la communauté éducative (PE) (C10, C11, C12) et champ 3 du référentiel PES : Exercer une </a:t>
            </a:r>
            <a:r>
              <a:rPr lang="fr-FR" sz="2900" i="1" dirty="0" smtClean="0"/>
              <a:t>fonction de personne ressource pour </a:t>
            </a:r>
            <a:r>
              <a:rPr lang="fr-FR" sz="2900" i="1" dirty="0"/>
              <a:t>l’éducation inclusive dans des situations diverses </a:t>
            </a:r>
            <a:endParaRPr lang="fr-FR" sz="2900" dirty="0"/>
          </a:p>
        </p:txBody>
      </p:sp>
    </p:spTree>
    <p:extLst>
      <p:ext uri="{BB962C8B-B14F-4D97-AF65-F5344CB8AC3E}">
        <p14:creationId xmlns:p14="http://schemas.microsoft.com/office/powerpoint/2010/main" val="373037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Pause méridienne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5750" y="2412537"/>
            <a:ext cx="9240499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1h</a:t>
            </a:r>
            <a:endParaRPr lang="fr-FR" sz="3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fr-FR" sz="3200" dirty="0" smtClean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530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082563"/>
          </a:xfrm>
          <a:solidFill>
            <a:srgbClr val="31BF9D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 de compétence PES : Projection ???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0700" y="1886673"/>
            <a:ext cx="10324616" cy="441855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2900" i="1" dirty="0" smtClean="0"/>
              <a:t> </a:t>
            </a:r>
            <a:endParaRPr lang="fr-FR" sz="29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299" y="1886673"/>
            <a:ext cx="6288955" cy="41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3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13952" y="665215"/>
            <a:ext cx="8218112" cy="1082563"/>
          </a:xfrm>
          <a:solidFill>
            <a:srgbClr val="31BF9D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 de compétence PES : Projection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0700" y="1886673"/>
            <a:ext cx="10324616" cy="4418552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Quelle est votre projection ? Quelle mise en œuvre ?</a:t>
            </a:r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900" i="1" dirty="0" smtClean="0"/>
              <a:t>G3 : Champ 1 du référentiel  </a:t>
            </a:r>
            <a:r>
              <a:rPr lang="fr-FR" sz="2900" i="1" dirty="0"/>
              <a:t>PES : Exercer dans un contexte professionnel </a:t>
            </a:r>
            <a:r>
              <a:rPr lang="fr-FR" sz="2900" i="1" dirty="0" smtClean="0"/>
              <a:t>spécifique </a:t>
            </a:r>
            <a:r>
              <a:rPr lang="fr-FR" sz="2900" i="1" dirty="0"/>
              <a:t>d’un dispositif d’éducation inclusive (différence entre animer et </a:t>
            </a:r>
            <a:r>
              <a:rPr lang="fr-FR" sz="2900" i="1" dirty="0" err="1"/>
              <a:t>co</a:t>
            </a:r>
            <a:r>
              <a:rPr lang="fr-FR" sz="2900" i="1" dirty="0"/>
              <a:t>-intervenir</a:t>
            </a:r>
            <a:r>
              <a:rPr lang="fr-FR" sz="2900" i="1" dirty="0" smtClean="0"/>
              <a:t>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900" i="1" dirty="0" smtClean="0"/>
              <a:t>G1 : Champ 2   du référentiel PES </a:t>
            </a:r>
            <a:r>
              <a:rPr lang="fr-FR" sz="2900" i="1" dirty="0"/>
              <a:t>: Exercer une fonction d’expert de l’analyse des besoins éducatifs particuliers et des réponses à </a:t>
            </a:r>
            <a:r>
              <a:rPr lang="fr-FR" sz="2900" i="1" dirty="0" smtClean="0"/>
              <a:t>construire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900" i="1" dirty="0" smtClean="0"/>
              <a:t>G2 : Champ </a:t>
            </a:r>
            <a:r>
              <a:rPr lang="fr-FR" sz="2900" i="1" dirty="0"/>
              <a:t>3 du référentiel PES : Exercer </a:t>
            </a:r>
            <a:r>
              <a:rPr lang="fr-FR" sz="2900" i="1" dirty="0" smtClean="0"/>
              <a:t>une fonction  en tant que personne ressource pour </a:t>
            </a:r>
            <a:r>
              <a:rPr lang="fr-FR" sz="2900" i="1" dirty="0"/>
              <a:t>l’éducation inclusive dans des situations diverses </a:t>
            </a:r>
            <a:endParaRPr lang="fr-FR" sz="2900" dirty="0"/>
          </a:p>
        </p:txBody>
      </p:sp>
    </p:spTree>
    <p:extLst>
      <p:ext uri="{BB962C8B-B14F-4D97-AF65-F5344CB8AC3E}">
        <p14:creationId xmlns:p14="http://schemas.microsoft.com/office/powerpoint/2010/main" val="184328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6944" y="642065"/>
            <a:ext cx="8218112" cy="1770472"/>
          </a:xfrm>
          <a:solidFill>
            <a:srgbClr val="31BF9D"/>
          </a:solidFill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Référentiels de compétences PES : projection </a:t>
            </a:r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5750" y="2412537"/>
            <a:ext cx="9240499" cy="38926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Mise en commun</a:t>
            </a:r>
          </a:p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Chaque de chaque groupe va apporter ces éléments de réponse oralement ou sur le tchat</a:t>
            </a:r>
            <a:endParaRPr lang="fr-FR" sz="32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fr-FR" sz="3200" b="1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Une synthèse sera élaborée</a:t>
            </a:r>
            <a:endParaRPr lang="fr-FR" sz="3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fr-FR" sz="3200" dirty="0" smtClean="0">
              <a:solidFill>
                <a:srgbClr val="FFFFF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259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21DF13A-FAA4-4218-9741-6A6C819954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fr-F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Synthèse</a:t>
            </a:r>
          </a:p>
          <a:p>
            <a:pPr algn="l"/>
            <a:r>
              <a:rPr lang="fr-F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 de la formation</a:t>
            </a:r>
          </a:p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DA1FBD9-0B64-407B-B61E-0F8020525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400" y="1871663"/>
            <a:ext cx="6815138" cy="1514475"/>
          </a:xfrm>
          <a:solidFill>
            <a:srgbClr val="3CB4AE"/>
          </a:solidFill>
        </p:spPr>
        <p:txBody>
          <a:bodyPr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35600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9162650A-F3C2-4B7F-B687-0689E7E927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fr-FR" sz="2400" b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de la formation</a:t>
            </a:r>
          </a:p>
          <a:p>
            <a:pPr algn="l"/>
            <a:r>
              <a:rPr lang="fr-F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mots clés retenus (5)</a:t>
            </a:r>
            <a:endParaRPr lang="fr-FR" sz="2400" b="1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E58B1BA-A7C5-4202-A303-7755451907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400" y="1871663"/>
            <a:ext cx="6815138" cy="1514475"/>
          </a:xfrm>
          <a:solidFill>
            <a:srgbClr val="3CB4AE"/>
          </a:solidFill>
        </p:spPr>
        <p:txBody>
          <a:bodyPr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V) Evaluation</a:t>
            </a:r>
          </a:p>
        </p:txBody>
      </p:sp>
    </p:spTree>
    <p:extLst>
      <p:ext uri="{BB962C8B-B14F-4D97-AF65-F5344CB8AC3E}">
        <p14:creationId xmlns:p14="http://schemas.microsoft.com/office/powerpoint/2010/main" val="367426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A85CB-DE6B-4A49-A244-BC8B272F3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653721"/>
          </a:xfrm>
          <a:solidFill>
            <a:schemeClr val="tx1">
              <a:lumMod val="75000"/>
              <a:lumOff val="25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3600" dirty="0"/>
              <a:t>En quoi puis-je vous être utile?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D0E1D9-824C-4858-93F5-3661EA27D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1875755"/>
            <a:ext cx="9601196" cy="2587388"/>
          </a:xfr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Vous accueillez dans votre classe un élève présentant des TSA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Je peux vous accompagner à: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Évaluer les besoins de l’élève (observation et analyse des besoins)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À trouver des stratégies pédagogiques et des aides méthodologiques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Mettre en place des dispositions matérielles spécifiques 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Utiliser les ressources numériques et pédagogiques existantes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B4F0A1-A61F-4F6F-85D9-15B1558F764E}"/>
              </a:ext>
            </a:extLst>
          </p:cNvPr>
          <p:cNvSpPr txBox="1"/>
          <p:nvPr/>
        </p:nvSpPr>
        <p:spPr>
          <a:xfrm>
            <a:off x="5641596" y="297389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650F8E-768F-4580-9B70-948D497E9324}"/>
              </a:ext>
            </a:extLst>
          </p:cNvPr>
          <p:cNvSpPr txBox="1"/>
          <p:nvPr/>
        </p:nvSpPr>
        <p:spPr>
          <a:xfrm>
            <a:off x="1175658" y="4687777"/>
            <a:ext cx="9459686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comment ?</a:t>
            </a:r>
          </a:p>
          <a:p>
            <a:pPr algn="ctr"/>
            <a:r>
              <a:rPr lang="fr-FR" dirty="0"/>
              <a:t>-Vous m’appelez à l’inspection ASH</a:t>
            </a:r>
          </a:p>
          <a:p>
            <a:pPr marL="285750" indent="-285750" algn="ctr">
              <a:buFontTx/>
              <a:buChar char="-"/>
            </a:pPr>
            <a:r>
              <a:rPr lang="fr-FR" dirty="0"/>
              <a:t>Je viens dans votre classe</a:t>
            </a:r>
          </a:p>
          <a:p>
            <a:pPr marL="285750" indent="-285750" algn="ctr">
              <a:buFontTx/>
              <a:buChar char="-"/>
            </a:pPr>
            <a:r>
              <a:rPr lang="fr-FR" dirty="0"/>
              <a:t>Nous mettons en place ensemble un dispositif d’accompagnement (qui peut être ponctuel, hebdomadaire, mensuel selon vos besoins )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21" y="502418"/>
            <a:ext cx="11224009" cy="576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63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12996</TotalTime>
  <Words>681</Words>
  <Application>Microsoft Office PowerPoint</Application>
  <PresentationFormat>Grand écran</PresentationFormat>
  <Paragraphs>148</Paragraphs>
  <Slides>25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Arial</vt:lpstr>
      <vt:lpstr>Calibri</vt:lpstr>
      <vt:lpstr>Garamond</vt:lpstr>
      <vt:lpstr>Open Sans</vt:lpstr>
      <vt:lpstr>Times New Roman</vt:lpstr>
      <vt:lpstr>Wingdings</vt:lpstr>
      <vt:lpstr>Organique</vt:lpstr>
      <vt:lpstr>Présentation PowerPoint</vt:lpstr>
      <vt:lpstr>Présentation PowerPoint</vt:lpstr>
      <vt:lpstr>Plan de la formation</vt:lpstr>
      <vt:lpstr>Equipe Service Ecole Inclusive 971</vt:lpstr>
      <vt:lpstr>Cadre réglementaire et institutionnel </vt:lpstr>
      <vt:lpstr>Brise glace</vt:lpstr>
      <vt:lpstr>Référentiels de compétences </vt:lpstr>
      <vt:lpstr>Référentiels de compétences </vt:lpstr>
      <vt:lpstr>Référentiels de compétences du PE </vt:lpstr>
      <vt:lpstr>Référentiels de compétences du PES </vt:lpstr>
      <vt:lpstr>Référentiels de compétences </vt:lpstr>
      <vt:lpstr>Référentiels de compétences </vt:lpstr>
      <vt:lpstr>Référentiels de compétences </vt:lpstr>
      <vt:lpstr>Référentiels de compétences </vt:lpstr>
      <vt:lpstr>Référentiels de compétences </vt:lpstr>
      <vt:lpstr>Pause dynamique</vt:lpstr>
      <vt:lpstr>Référentiels de compétences </vt:lpstr>
      <vt:lpstr>Référentiels de compétences </vt:lpstr>
      <vt:lpstr>Pause méridienne</vt:lpstr>
      <vt:lpstr>Référentiel de compétence PES : Projection ???</vt:lpstr>
      <vt:lpstr>Référentiel de compétence PES : Projection </vt:lpstr>
      <vt:lpstr>Référentiels de compétences PES : projection </vt:lpstr>
      <vt:lpstr>Conclusion</vt:lpstr>
      <vt:lpstr>V) Evaluation</vt:lpstr>
      <vt:lpstr>En quoi puis-je vous être utile?</vt:lpstr>
    </vt:vector>
  </TitlesOfParts>
  <Company>RECTORAT DE STRASBOURG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pmuller2</dc:creator>
  <cp:lastModifiedBy>Rosette Modeste</cp:lastModifiedBy>
  <cp:revision>171</cp:revision>
  <cp:lastPrinted>2021-09-16T16:11:19Z</cp:lastPrinted>
  <dcterms:created xsi:type="dcterms:W3CDTF">2016-03-29T19:07:06Z</dcterms:created>
  <dcterms:modified xsi:type="dcterms:W3CDTF">2021-09-23T04:36:11Z</dcterms:modified>
</cp:coreProperties>
</file>