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70" r:id="rId15"/>
    <p:sldId id="271" r:id="rId16"/>
    <p:sldId id="272" r:id="rId17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67" d="100"/>
          <a:sy n="67" d="100"/>
        </p:scale>
        <p:origin x="64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0D98D-F89F-4A98-9B5D-475466D02A4B}" type="datetimeFigureOut">
              <a:rPr lang="fr-FR" smtClean="0"/>
              <a:t>30/06/2023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85D935-4B4F-457E-B76F-639D0EDDFDC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336743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0D98D-F89F-4A98-9B5D-475466D02A4B}" type="datetimeFigureOut">
              <a:rPr lang="fr-FR" smtClean="0"/>
              <a:t>30/06/2023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85D935-4B4F-457E-B76F-639D0EDDFDC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35608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0D98D-F89F-4A98-9B5D-475466D02A4B}" type="datetimeFigureOut">
              <a:rPr lang="fr-FR" smtClean="0"/>
              <a:t>30/06/2023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85D935-4B4F-457E-B76F-639D0EDDFDC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198273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0D98D-F89F-4A98-9B5D-475466D02A4B}" type="datetimeFigureOut">
              <a:rPr lang="fr-FR" smtClean="0"/>
              <a:t>30/06/2023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85D935-4B4F-457E-B76F-639D0EDDFDC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600792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0D98D-F89F-4A98-9B5D-475466D02A4B}" type="datetimeFigureOut">
              <a:rPr lang="fr-FR" smtClean="0"/>
              <a:t>30/06/2023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85D935-4B4F-457E-B76F-639D0EDDFDC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112537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0D98D-F89F-4A98-9B5D-475466D02A4B}" type="datetimeFigureOut">
              <a:rPr lang="fr-FR" smtClean="0"/>
              <a:t>30/06/2023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85D935-4B4F-457E-B76F-639D0EDDFDC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510291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0D98D-F89F-4A98-9B5D-475466D02A4B}" type="datetimeFigureOut">
              <a:rPr lang="fr-FR" smtClean="0"/>
              <a:t>30/06/2023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85D935-4B4F-457E-B76F-639D0EDDFDC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904789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0D98D-F89F-4A98-9B5D-475466D02A4B}" type="datetimeFigureOut">
              <a:rPr lang="fr-FR" smtClean="0"/>
              <a:t>30/06/2023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85D935-4B4F-457E-B76F-639D0EDDFDC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846744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0D98D-F89F-4A98-9B5D-475466D02A4B}" type="datetimeFigureOut">
              <a:rPr lang="fr-FR" smtClean="0"/>
              <a:t>30/06/2023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85D935-4B4F-457E-B76F-639D0EDDFDC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319074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0D98D-F89F-4A98-9B5D-475466D02A4B}" type="datetimeFigureOut">
              <a:rPr lang="fr-FR" smtClean="0"/>
              <a:t>30/06/2023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85D935-4B4F-457E-B76F-639D0EDDFDC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024097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0D98D-F89F-4A98-9B5D-475466D02A4B}" type="datetimeFigureOut">
              <a:rPr lang="fr-FR" smtClean="0"/>
              <a:t>30/06/2023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85D935-4B4F-457E-B76F-639D0EDDFDC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730777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D0D98D-F89F-4A98-9B5D-475466D02A4B}" type="datetimeFigureOut">
              <a:rPr lang="fr-FR" smtClean="0"/>
              <a:t>30/06/2023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85D935-4B4F-457E-B76F-639D0EDDFDC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653684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345324" y="399393"/>
            <a:ext cx="9322676" cy="4277710"/>
          </a:xfrm>
        </p:spPr>
        <p:txBody>
          <a:bodyPr>
            <a:normAutofit fontScale="90000"/>
          </a:bodyPr>
          <a:lstStyle/>
          <a:p>
            <a:pPr>
              <a:lnSpc>
                <a:spcPct val="150000"/>
              </a:lnSpc>
            </a:pPr>
            <a:br>
              <a:rPr lang="fr-FR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fr-FR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fr-FR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fr-FR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fr-FR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fr-FR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fr-FR" sz="49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 PSYCHOLOGIE </a:t>
            </a:r>
            <a:br>
              <a:rPr lang="fr-FR" sz="49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fr-FR" sz="49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AU SERVICE</a:t>
            </a:r>
            <a:br>
              <a:rPr lang="fr-FR" sz="49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fr-FR" sz="49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DU BIEN ÊTRE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775535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u="sng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PSYCHOLOGIE: SENS GENERAL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669768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fr-F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Elle est le </a:t>
            </a:r>
            <a:r>
              <a:rPr lang="fr-FR" sz="3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regard analytique </a:t>
            </a:r>
            <a:r>
              <a:rPr lang="fr-F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porté sur les </a:t>
            </a:r>
            <a:r>
              <a:rPr lang="fr-FR" sz="3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processus mentaux et comportementaux </a:t>
            </a:r>
            <a:r>
              <a:rPr lang="fr-F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 tenant compte</a:t>
            </a:r>
            <a:r>
              <a:rPr lang="fr-FR" sz="3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fr-F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Du nombre (groupe/individu)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fr-F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Des situations (observation en continu)  et/ou évènements observation sur un temps donné, précis)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fr-F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Des influences environnementales et/ou biologiques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fr-F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 l’âge de l’individu ou de la génération concernée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fr-F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 la culture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fr-F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 l’histoire personnelle et/ou collective</a:t>
            </a:r>
          </a:p>
          <a:p>
            <a:pPr marL="0" indent="0">
              <a:buNone/>
            </a:pPr>
            <a:r>
              <a:rPr lang="fr-F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Etc…</a:t>
            </a:r>
          </a:p>
          <a:p>
            <a:endParaRPr lang="fr-FR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555604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u="sng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PSYCHOLOGIE: 2 AXES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fr-FR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But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Accueillir la parole de la personne en souffrance/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Faire reconnaître et faire respecter la Personne dans sa dimension        psychique</a:t>
            </a:r>
          </a:p>
          <a:p>
            <a:pPr marL="0" indent="0">
              <a:lnSpc>
                <a:spcPct val="150000"/>
              </a:lnSpc>
              <a:buNone/>
            </a:pPr>
            <a:endParaRPr lang="fr-F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fr-FR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Rôle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améliorer, soulager, conseiller, accompagner, écouter, motiver et aussi évaluer</a:t>
            </a:r>
          </a:p>
          <a:p>
            <a:endParaRPr lang="fr-F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fr-F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fr-F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fr-F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67677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PSYCHOLOGIE: CORPS ET BIEN-ÊTRE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r-FR" i="1" u="sng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Il n’y a pas de pensée sans corps, ni de corps sans pensée</a:t>
            </a:r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Parfaite alliance mettant en évidence une organisation de compromis successifs</a:t>
            </a:r>
          </a:p>
          <a:p>
            <a:pPr marL="0" indent="0">
              <a:buNone/>
            </a:pPr>
            <a:endParaRPr lang="fr-F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Ex: Surpoids et Obésité chez l’enfant </a:t>
            </a:r>
          </a:p>
        </p:txBody>
      </p:sp>
    </p:spTree>
    <p:extLst>
      <p:ext uri="{BB962C8B-B14F-4D97-AF65-F5344CB8AC3E}">
        <p14:creationId xmlns:p14="http://schemas.microsoft.com/office/powerpoint/2010/main" val="23910702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3600" i="1" u="sng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BIEN DANS SON CORPS, BIEN DANS SA TÊTE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 corps comme:</a:t>
            </a:r>
          </a:p>
          <a:p>
            <a:pPr marL="0" indent="0">
              <a:buNone/>
            </a:pP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Expression des valeurs familiales, culturelles et/ou personnelles</a:t>
            </a:r>
          </a:p>
          <a:p>
            <a:pPr marL="0" indent="0">
              <a:buNone/>
            </a:pPr>
            <a:endParaRPr lang="fr-F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 mode de protection </a:t>
            </a:r>
          </a:p>
          <a:p>
            <a:pPr marL="0" indent="0">
              <a:buNone/>
            </a:pPr>
            <a:endParaRPr lang="fr-F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Symptôme de la souffrance psychique: part émotionnelle</a:t>
            </a:r>
          </a:p>
          <a:p>
            <a:pPr marL="0" indent="0">
              <a:buNone/>
            </a:pPr>
            <a:endParaRPr lang="fr-F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Réceptacle du stress</a:t>
            </a:r>
          </a:p>
        </p:txBody>
      </p:sp>
    </p:spTree>
    <p:extLst>
      <p:ext uri="{BB962C8B-B14F-4D97-AF65-F5344CB8AC3E}">
        <p14:creationId xmlns:p14="http://schemas.microsoft.com/office/powerpoint/2010/main" val="28664090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LES REPRESENTATIONS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Expression des valeurs familiales, culturelles et/ou personnelles</a:t>
            </a:r>
          </a:p>
          <a:p>
            <a:pPr marL="0" indent="0">
              <a:buNone/>
            </a:pPr>
            <a:r>
              <a:rPr lang="fr-FR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 enfant bien potelé, est un enfant dont on s’occupe correctement! Il est bien nourri!</a:t>
            </a:r>
          </a:p>
          <a:p>
            <a:pPr marL="0" indent="0">
              <a:buNone/>
            </a:pPr>
            <a:r>
              <a:rPr lang="fr-FR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(Que signifie, dans cette famille, ou dans cette culture, ou pour cet(te) enfant, « être potelé (e) »?)</a:t>
            </a:r>
          </a:p>
          <a:p>
            <a:pPr marL="0" indent="0">
              <a:buNone/>
            </a:pPr>
            <a:r>
              <a:rPr lang="fr-FR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 enfant potelé, est plus résistant! Il tombe moins souvent malade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</a:p>
          <a:p>
            <a:pPr marL="0" indent="0">
              <a:buNone/>
            </a:pPr>
            <a:r>
              <a:rPr lang="fr-FR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(Dans cette famille, dans cette culture, dans l’esprit de cet(te) enfant, existe-t-il une différence entre un enfant « potelé », un enfant en « surpoids », un enfant « obèse »?)</a:t>
            </a:r>
          </a:p>
        </p:txBody>
      </p:sp>
    </p:spTree>
    <p:extLst>
      <p:ext uri="{BB962C8B-B14F-4D97-AF65-F5344CB8AC3E}">
        <p14:creationId xmlns:p14="http://schemas.microsoft.com/office/powerpoint/2010/main" val="6855279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8200" y="217980"/>
            <a:ext cx="10515600" cy="1325563"/>
          </a:xfrm>
        </p:spPr>
        <p:txBody>
          <a:bodyPr/>
          <a:lstStyle/>
          <a:p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L’ANALYSE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Expression des valeurs familiales, culturelles et/ou personnelles</a:t>
            </a:r>
          </a:p>
          <a:p>
            <a:pPr marL="0" indent="0">
              <a:buNone/>
            </a:pP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Relation fusionnelle </a:t>
            </a:r>
          </a:p>
          <a:p>
            <a:pPr marL="0" indent="0">
              <a:buNone/>
            </a:pP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Absence d’individuation ( registre de l’appartenance)</a:t>
            </a:r>
          </a:p>
          <a:p>
            <a:pPr marL="0" indent="0">
              <a:buNone/>
            </a:pP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Atteinte de l’estime de soi </a:t>
            </a:r>
            <a:r>
              <a:rPr lang="fr-FR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(Comment est-ce que je me sens avec l’image que j’ai de moi-même?)</a:t>
            </a:r>
          </a:p>
          <a:p>
            <a:pPr marL="0" indent="0">
              <a:buNone/>
            </a:pPr>
            <a:endParaRPr lang="fr-FR" i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Plus l’enfant est estimé par sa famille, plus il fait l’expérience de ce ressenti et plus il lui sera facile de l’appliquer pour lui-même et d’explorer son environnement </a:t>
            </a:r>
          </a:p>
          <a:p>
            <a:pPr>
              <a:buFont typeface="Wingdings" panose="05000000000000000000" pitchFamily="2" charset="2"/>
              <a:buChar char="Ø"/>
            </a:pPr>
            <a:endParaRPr lang="fr-F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fr-FR" i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fr-F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5855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" name="Espace réservé du contenu 4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-2" t="14863" r="-20846" b="14863"/>
          <a:stretch/>
        </p:blipFill>
        <p:spPr>
          <a:xfrm>
            <a:off x="754380" y="1690688"/>
            <a:ext cx="10789920" cy="5373051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0" h="0"/>
          </a:sp3d>
        </p:spPr>
      </p:pic>
    </p:spTree>
    <p:extLst>
      <p:ext uri="{BB962C8B-B14F-4D97-AF65-F5344CB8AC3E}">
        <p14:creationId xmlns:p14="http://schemas.microsoft.com/office/powerpoint/2010/main" val="5179807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LES REPRESENTATIONS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 mode de protection</a:t>
            </a:r>
          </a:p>
          <a:p>
            <a:pPr marL="0" indent="0">
              <a:buNone/>
            </a:pPr>
            <a:endParaRPr lang="fr-F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fr-FR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Il/elle est gros(se):</a:t>
            </a:r>
          </a:p>
          <a:p>
            <a:pPr marL="0" indent="0">
              <a:buNone/>
            </a:pPr>
            <a:r>
              <a:rPr lang="fr-FR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Parce qu’il/elle mange trop!   </a:t>
            </a:r>
            <a:endParaRPr lang="fr-FR" i="1" dirty="0"/>
          </a:p>
          <a:p>
            <a:pPr marL="0" indent="0">
              <a:buNone/>
            </a:pPr>
            <a:r>
              <a:rPr lang="fr-FR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Parce qu’on le nourrit mal! Il a des parents irresponsables.</a:t>
            </a:r>
          </a:p>
          <a:p>
            <a:pPr marL="0" indent="0">
              <a:buNone/>
            </a:pPr>
            <a:r>
              <a:rPr lang="fr-FR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Parce qu’il/elle refuse de faire du sport! </a:t>
            </a:r>
          </a:p>
          <a:p>
            <a:pPr marL="0" indent="0">
              <a:buNone/>
            </a:pPr>
            <a:endParaRPr lang="fr-FR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fr-FR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(Contre qui/quoi s’agit-il de se protéger?)</a:t>
            </a:r>
          </a:p>
          <a:p>
            <a:pPr marL="0" indent="0">
              <a:buNone/>
            </a:pPr>
            <a:endParaRPr lang="fr-F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04085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L’ANALYSE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 mode de protection</a:t>
            </a:r>
          </a:p>
          <a:p>
            <a:pPr marL="0" indent="0">
              <a:buNone/>
            </a:pP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Contre un environnement </a:t>
            </a:r>
          </a:p>
          <a:p>
            <a:pPr marL="0" indent="0">
              <a:buNone/>
            </a:pP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Contre le </a:t>
            </a:r>
            <a:r>
              <a:rPr lang="fr-FR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regard des autres 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au sein de cet environnement </a:t>
            </a:r>
          </a:p>
          <a:p>
            <a:pPr marL="0" indent="0">
              <a:buNone/>
            </a:pP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L’enveloppe corporelle peut devenir une enveloppe protectrice contre les attaques, moqueries, maladresse, ignorance et la méchanceté environnantes.</a:t>
            </a:r>
          </a:p>
          <a:p>
            <a:pPr marL="0" indent="0">
              <a:buNone/>
            </a:pP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Besoin de se rassurer et de nourrir en soi un </a:t>
            </a:r>
            <a:r>
              <a:rPr lang="fr-FR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sentiment de sécurité</a:t>
            </a:r>
          </a:p>
          <a:p>
            <a:pPr marL="0" indent="0">
              <a:buNone/>
            </a:pPr>
            <a:endParaRPr lang="fr-FR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fr-FR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Qui sont « les autres »?</a:t>
            </a:r>
          </a:p>
          <a:p>
            <a:pPr marL="0" indent="0">
              <a:buNone/>
            </a:pP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camarades de classe, membres de la famille, enseignants…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987239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45325" y="1690688"/>
            <a:ext cx="8586952" cy="5167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45049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23697" y="1690688"/>
            <a:ext cx="8198069" cy="5740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44030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ESTIME ET CONFIANCE EN SOI</a:t>
            </a:r>
            <a:r>
              <a:rPr lang="fr-FR" dirty="0"/>
              <a:t>	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r-FR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Confiance en soi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Elle est l’</a:t>
            </a:r>
            <a:r>
              <a:rPr lang="fr-F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expression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le </a:t>
            </a:r>
            <a:r>
              <a:rPr lang="fr-F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reflet de l’estime de soi 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à travers les actions que l’enfant mène, les actes qu’il pose.</a:t>
            </a:r>
          </a:p>
          <a:p>
            <a:pPr marL="0" indent="0">
              <a:buNone/>
            </a:pPr>
            <a:endParaRPr lang="fr-F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Elle permet de </a:t>
            </a:r>
            <a:r>
              <a:rPr lang="fr-F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préserver son image même face à l’échec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(absence d’autodénigrement, de dévalorisation de soi-même)</a:t>
            </a:r>
          </a:p>
          <a:p>
            <a:pPr>
              <a:buFont typeface="Wingdings" panose="05000000000000000000" pitchFamily="2" charset="2"/>
              <a:buChar char="Ø"/>
            </a:pPr>
            <a:endParaRPr lang="fr-F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Elle facilite </a:t>
            </a:r>
            <a:r>
              <a:rPr lang="fr-F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l’éloignement des bras parentaux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4012555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SUPPORTS DE CONFIANCE ET D’ESTIME DE SOI</a:t>
            </a:r>
          </a:p>
        </p:txBody>
      </p:sp>
      <p:graphicFrame>
        <p:nvGraphicFramePr>
          <p:cNvPr id="4" name="Espace réservé du conten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04081259"/>
              </p:ext>
            </p:extLst>
          </p:nvPr>
        </p:nvGraphicFramePr>
        <p:xfrm>
          <a:off x="838200" y="1825625"/>
          <a:ext cx="10515600" cy="3952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57800">
                  <a:extLst>
                    <a:ext uri="{9D8B030D-6E8A-4147-A177-3AD203B41FA5}">
                      <a16:colId xmlns:a16="http://schemas.microsoft.com/office/drawing/2014/main" val="3428366961"/>
                    </a:ext>
                  </a:extLst>
                </a:gridCol>
                <a:gridCol w="5257800">
                  <a:extLst>
                    <a:ext uri="{9D8B030D-6E8A-4147-A177-3AD203B41FA5}">
                      <a16:colId xmlns:a16="http://schemas.microsoft.com/office/drawing/2014/main" val="42121445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fr-FR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AUTONOMIE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RESPONSABILISATION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14268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CAPACITE</a:t>
                      </a:r>
                      <a:r>
                        <a:rPr lang="fr-FR" baseline="0" dirty="0"/>
                        <a:t> DE SE GOUVERNER SOI-MÊME EN SE SENTANT LIBRE DE POUVOIR AGIR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GAGNER EN INDEPENDANCE,</a:t>
                      </a:r>
                      <a:r>
                        <a:rPr lang="fr-FR" baseline="0" dirty="0"/>
                        <a:t> DEFUSIONNER</a:t>
                      </a:r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09492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27602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S’AFFIRMER TEL QUE L’ON EST AVEC SES EXPERIENCES</a:t>
                      </a:r>
                      <a:r>
                        <a:rPr lang="fr-FR" baseline="0" dirty="0"/>
                        <a:t> PROPRES, SES BESOINS, SES EMOTIONS, SES VALEURS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S’ENGAGER A ASSUMER SES ACTES JUSQU4AU BOUT EN PREVISION</a:t>
                      </a:r>
                      <a:r>
                        <a:rPr lang="fr-FR" baseline="0" dirty="0"/>
                        <a:t> DES EFFETS DE SES ACTES SUR SOI ET SUR LES AUTRES</a:t>
                      </a:r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87498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74400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OBEIR A SA PROPRE VOLONTE</a:t>
                      </a:r>
                      <a:r>
                        <a:rPr lang="fr-FR" baseline="0" dirty="0"/>
                        <a:t> PLUTÔT QU’A CELLE DES AUTRES ( NOURRIR SON PROPRE REGARD SUR SOI, POSITIVEMENT)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ACCEPTER DE GRANDIR</a:t>
                      </a:r>
                      <a:r>
                        <a:rPr lang="fr-FR" baseline="0" dirty="0"/>
                        <a:t> DU COTE DE L’ENFANT LUI-MÊME ET DU COTE DE SON ENTOURAGE</a:t>
                      </a:r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90122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36741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0828668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RECOURS HUMAINS 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 parler…A qui?</a:t>
            </a:r>
          </a:p>
          <a:p>
            <a:pPr marL="0" indent="0">
              <a:buNone/>
            </a:pPr>
            <a:r>
              <a:rPr lang="fr-FR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Aux professionnels de santé 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(médecin, psychologue, infirmière scolaire)</a:t>
            </a:r>
          </a:p>
          <a:p>
            <a:pPr marL="0" indent="0">
              <a:buNone/>
            </a:pPr>
            <a:endParaRPr lang="fr-F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fr-FR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l’école 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(l’enseignant, le professeur, le surveillant, le CPE…)</a:t>
            </a:r>
          </a:p>
          <a:p>
            <a:pPr marL="0" indent="0">
              <a:buNone/>
            </a:pPr>
            <a:endParaRPr lang="fr-F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fr-FR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Aux proches 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( ses parents, ses frères et sœurs, ses meilleur(e)s ami(e)s…)</a:t>
            </a:r>
          </a:p>
          <a:p>
            <a:pPr marL="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259599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TOUS ENSEMBLE</a:t>
            </a:r>
            <a:r>
              <a:rPr lang="fr-FR" dirty="0"/>
              <a:t>….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fr-FR" u="sng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fr-FR" u="sng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fr-FR" u="sng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fr-FR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</a:t>
            </a:r>
            <a:r>
              <a:rPr lang="fr-FR" sz="4400" u="sng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 FIERTE A ÊTRE ET A AGIR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54556554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143</TotalTime>
  <Words>730</Words>
  <Application>Microsoft Office PowerPoint</Application>
  <PresentationFormat>Grand écran</PresentationFormat>
  <Paragraphs>92</Paragraphs>
  <Slides>16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16</vt:i4>
      </vt:variant>
    </vt:vector>
  </HeadingPairs>
  <TitlesOfParts>
    <vt:vector size="22" baseType="lpstr">
      <vt:lpstr>Arial</vt:lpstr>
      <vt:lpstr>Calibri</vt:lpstr>
      <vt:lpstr>Calibri Light</vt:lpstr>
      <vt:lpstr>Times New Roman</vt:lpstr>
      <vt:lpstr>Wingdings</vt:lpstr>
      <vt:lpstr>Thème Office</vt:lpstr>
      <vt:lpstr>      LA PSYCHOLOGIE  AU SERVICE  DU BIEN ÊTRE</vt:lpstr>
      <vt:lpstr>PSYCHOLOGIE: SENS GENERAL</vt:lpstr>
      <vt:lpstr>PSYCHOLOGIE: 2 AXES</vt:lpstr>
      <vt:lpstr>PSYCHOLOGIE: CORPS ET BIEN-ÊTRE</vt:lpstr>
      <vt:lpstr>BIEN DANS SON CORPS, BIEN DANS SA TÊTE</vt:lpstr>
      <vt:lpstr>LES REPRESENTATIONS</vt:lpstr>
      <vt:lpstr>L’ANALYSE</vt:lpstr>
      <vt:lpstr>Présentation PowerPoint</vt:lpstr>
      <vt:lpstr>LES REPRESENTATIONS</vt:lpstr>
      <vt:lpstr>L’ANALYSE</vt:lpstr>
      <vt:lpstr>Présentation PowerPoint</vt:lpstr>
      <vt:lpstr>Présentation PowerPoint</vt:lpstr>
      <vt:lpstr>ESTIME ET CONFIANCE EN SOI </vt:lpstr>
      <vt:lpstr>SUPPORTS DE CONFIANCE ET D’ESTIME DE SOI</vt:lpstr>
      <vt:lpstr>RECOURS HUMAINS </vt:lpstr>
      <vt:lpstr>TOUS ENSEMBLE….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PSYCHOLOGIE  AU SERVICE  DU BIEN ÊTRE</dc:title>
  <dc:creator>Priscilla</dc:creator>
  <cp:lastModifiedBy>Angele Andre</cp:lastModifiedBy>
  <cp:revision>17</cp:revision>
  <dcterms:created xsi:type="dcterms:W3CDTF">2023-06-27T02:39:29Z</dcterms:created>
  <dcterms:modified xsi:type="dcterms:W3CDTF">2023-06-30T17:38:35Z</dcterms:modified>
</cp:coreProperties>
</file>