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3"/>
    <p:sldMasterId id="2147483665" r:id="rId4"/>
  </p:sldMasterIdLst>
  <p:notesMasterIdLst>
    <p:notesMasterId r:id="rId10"/>
  </p:notesMasterIdLst>
  <p:sldIdLst>
    <p:sldId id="256" r:id="rId5"/>
    <p:sldId id="257" r:id="rId6"/>
    <p:sldId id="258" r:id="rId7"/>
    <p:sldId id="259" r:id="rId8"/>
    <p:sldId id="269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7E8E18-814F-A3A3-69F2-322B88DF4BD8}" name="MARCILLAUD-AUTHIER Sandrine" initials="SM" userId="S::sandrine.marcillaud-authier@onisep.fr::46dfd9b8-e5c2-4340-84c0-39ae0b49145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062D21-6E0F-4076-9D03-A2739DDAEDDE}" v="2" dt="2024-10-08T15:23:50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93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75741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ec37db45c1_0_68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2ec37db45c1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1618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ec37db45c1_0_364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ec37db45c1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7659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ec37db45c1_0_317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2ec37db45c1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1622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ec37db45c1_0_329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2ec37db45c1_0_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4859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>
  <p:cSld name="Diapositive de titr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1627799" y="0"/>
            <a:ext cx="7509300" cy="51435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1920970" y="3012326"/>
            <a:ext cx="68580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80"/>
              <a:buFont typeface="Arial"/>
              <a:buNone/>
              <a:defRPr sz="338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1920970" y="3566539"/>
            <a:ext cx="68580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2"/>
              </a:buClr>
              <a:buSzPts val="1950"/>
              <a:buNone/>
              <a:defRPr sz="195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350"/>
              <a:buNone/>
              <a:defRPr sz="1350"/>
            </a:lvl3pPr>
            <a:lvl4pPr lvl="3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0551" y="371747"/>
            <a:ext cx="992817" cy="87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4140" y="368778"/>
            <a:ext cx="2247543" cy="87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7180" y="-1"/>
            <a:ext cx="1168703" cy="51435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" name="Google Shape;60;p14"/>
          <p:cNvCxnSpPr/>
          <p:nvPr/>
        </p:nvCxnSpPr>
        <p:spPr>
          <a:xfrm>
            <a:off x="1627799" y="3010584"/>
            <a:ext cx="0" cy="795900"/>
          </a:xfrm>
          <a:prstGeom prst="straightConnector1">
            <a:avLst/>
          </a:prstGeom>
          <a:noFill/>
          <a:ln w="76200" cap="rnd" cmpd="sng">
            <a:solidFill>
              <a:srgbClr val="E3000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>
            <a:off x="894735" y="1"/>
            <a:ext cx="8242200" cy="38445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1"/>
          </p:nvPr>
        </p:nvSpPr>
        <p:spPr>
          <a:xfrm>
            <a:off x="2137401" y="2745725"/>
            <a:ext cx="6858000" cy="13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2"/>
              </a:buClr>
              <a:buSzPts val="1950"/>
              <a:buNone/>
              <a:defRPr sz="195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350"/>
              <a:buNone/>
              <a:defRPr sz="1350"/>
            </a:lvl3pPr>
            <a:lvl4pPr lvl="3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64" name="Google Shape;64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0551" y="174771"/>
            <a:ext cx="409116" cy="358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895" y="175180"/>
            <a:ext cx="899170" cy="350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64770" y="-1"/>
            <a:ext cx="871387" cy="38350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" name="Google Shape;67;p15"/>
          <p:cNvCxnSpPr/>
          <p:nvPr/>
        </p:nvCxnSpPr>
        <p:spPr>
          <a:xfrm>
            <a:off x="1949265" y="2800380"/>
            <a:ext cx="0" cy="1377000"/>
          </a:xfrm>
          <a:prstGeom prst="straightConnector1">
            <a:avLst/>
          </a:prstGeom>
          <a:noFill/>
          <a:ln w="76200" cap="rnd" cmpd="sng">
            <a:solidFill>
              <a:srgbClr val="E3000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">
  <p:cSld name="2_Titre et contenu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/>
          <p:nvPr/>
        </p:nvSpPr>
        <p:spPr>
          <a:xfrm>
            <a:off x="901773" y="0"/>
            <a:ext cx="8242200" cy="7158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" name="Google Shape;70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0551" y="174771"/>
            <a:ext cx="409116" cy="358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895" y="175180"/>
            <a:ext cx="899170" cy="350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74210" y="0"/>
            <a:ext cx="162602" cy="715618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809624" y="944613"/>
            <a:ext cx="8013600" cy="3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FFD500"/>
              </a:buClr>
              <a:buSzPts val="1400"/>
              <a:buFont typeface="Noto Sans Symbols"/>
              <a:buNone/>
              <a:defRPr sz="1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048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D500"/>
              </a:buClr>
              <a:buSzPts val="1200"/>
              <a:buFont typeface="Noto Sans Symbols"/>
              <a:buChar char="▪"/>
              <a:defRPr sz="12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921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D500"/>
              </a:buClr>
              <a:buSzPts val="1000"/>
              <a:buFont typeface="Noto Sans Symbols"/>
              <a:buChar char="▪"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D500"/>
              </a:buClr>
              <a:buSzPts val="1400"/>
              <a:buFont typeface="Noto Sans Symbols"/>
              <a:buChar char="▪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D500"/>
              </a:buClr>
              <a:buSzPts val="1400"/>
              <a:buFont typeface="Noto Sans Symbols"/>
              <a:buChar char="▪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4" name="Google Shape;74;p16"/>
          <p:cNvCxnSpPr/>
          <p:nvPr/>
        </p:nvCxnSpPr>
        <p:spPr>
          <a:xfrm>
            <a:off x="320551" y="4899984"/>
            <a:ext cx="0" cy="141300"/>
          </a:xfrm>
          <a:prstGeom prst="straightConnector1">
            <a:avLst/>
          </a:prstGeom>
          <a:noFill/>
          <a:ln w="15875" cap="rnd" cmpd="sng">
            <a:solidFill>
              <a:srgbClr val="E3000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354106" y="4836624"/>
            <a:ext cx="2376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2476501" y="218529"/>
            <a:ext cx="6346800" cy="1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74210" y="0"/>
            <a:ext cx="162602" cy="71561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body" idx="2"/>
          </p:nvPr>
        </p:nvSpPr>
        <p:spPr>
          <a:xfrm>
            <a:off x="2474176" y="416266"/>
            <a:ext cx="6354000" cy="1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2"/>
              </a:buClr>
              <a:buSzPts val="1000"/>
              <a:buNone/>
              <a:defRPr sz="1000" b="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" name="Google Shape;80;p17"/>
          <p:cNvCxnSpPr/>
          <p:nvPr/>
        </p:nvCxnSpPr>
        <p:spPr>
          <a:xfrm>
            <a:off x="320551" y="4899984"/>
            <a:ext cx="0" cy="141300"/>
          </a:xfrm>
          <a:prstGeom prst="straightConnector1">
            <a:avLst/>
          </a:prstGeom>
          <a:noFill/>
          <a:ln w="15875" cap="rnd" cmpd="sng">
            <a:solidFill>
              <a:srgbClr val="E3000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" name="Google Shape;81;p17"/>
          <p:cNvSpPr/>
          <p:nvPr/>
        </p:nvSpPr>
        <p:spPr>
          <a:xfrm>
            <a:off x="901773" y="0"/>
            <a:ext cx="8242200" cy="7158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2476501" y="218529"/>
            <a:ext cx="6346800" cy="1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0551" y="174771"/>
            <a:ext cx="409116" cy="358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895" y="175180"/>
            <a:ext cx="899170" cy="350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74210" y="0"/>
            <a:ext cx="162602" cy="71561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2474176" y="416266"/>
            <a:ext cx="6354000" cy="1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2"/>
              </a:buClr>
              <a:buSzPts val="1000"/>
              <a:buNone/>
              <a:defRPr sz="1000" b="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sldNum" idx="12"/>
          </p:nvPr>
        </p:nvSpPr>
        <p:spPr>
          <a:xfrm>
            <a:off x="354106" y="4836624"/>
            <a:ext cx="2376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809623" y="944613"/>
            <a:ext cx="3780000" cy="3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000"/>
              <a:buNone/>
              <a:defRPr sz="10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 b="1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 b="1"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6pPr>
            <a:lvl7pPr marL="3200400" lvl="6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000"/>
              <a:buNone/>
              <a:defRPr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2"/>
          </p:nvPr>
        </p:nvSpPr>
        <p:spPr>
          <a:xfrm>
            <a:off x="5043224" y="944613"/>
            <a:ext cx="3780000" cy="3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None/>
              <a:defRPr sz="15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900"/>
              <a:buNone/>
              <a:defRPr sz="900" b="1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sz="800" b="1"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000"/>
              <a:buNone/>
              <a:defRPr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Arial"/>
              <a:buNone/>
              <a:defRPr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2921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FFD500"/>
              </a:buClr>
              <a:buSzPts val="1000"/>
              <a:buFont typeface="Noto Sans Symbols"/>
              <a:buChar char="▪"/>
              <a:defRPr sz="1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1" name="Google Shape;91;p18"/>
          <p:cNvCxnSpPr/>
          <p:nvPr/>
        </p:nvCxnSpPr>
        <p:spPr>
          <a:xfrm>
            <a:off x="320551" y="4899984"/>
            <a:ext cx="0" cy="141300"/>
          </a:xfrm>
          <a:prstGeom prst="straightConnector1">
            <a:avLst/>
          </a:prstGeom>
          <a:noFill/>
          <a:ln w="15875" cap="rnd" cmpd="sng">
            <a:solidFill>
              <a:srgbClr val="E3000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2" name="Google Shape;92;p18"/>
          <p:cNvSpPr/>
          <p:nvPr/>
        </p:nvSpPr>
        <p:spPr>
          <a:xfrm>
            <a:off x="901773" y="0"/>
            <a:ext cx="8242200" cy="7158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2476501" y="218529"/>
            <a:ext cx="6346800" cy="1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0551" y="174771"/>
            <a:ext cx="409116" cy="358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895" y="175180"/>
            <a:ext cx="899170" cy="350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74210" y="0"/>
            <a:ext cx="162602" cy="71561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>
            <a:spLocks noGrp="1"/>
          </p:cNvSpPr>
          <p:nvPr>
            <p:ph type="body" idx="3"/>
          </p:nvPr>
        </p:nvSpPr>
        <p:spPr>
          <a:xfrm>
            <a:off x="2474176" y="416266"/>
            <a:ext cx="6354000" cy="1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2"/>
              </a:buClr>
              <a:buSzPts val="1000"/>
              <a:buNone/>
              <a:defRPr sz="1000" b="0" i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354106" y="4836624"/>
            <a:ext cx="2376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80"/>
              <a:buFont typeface="Arial"/>
              <a:buNone/>
              <a:defRPr sz="6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4">
            <a:extLst>
              <a:ext uri="{FF2B5EF4-FFF2-40B4-BE49-F238E27FC236}">
                <a16:creationId xmlns:a16="http://schemas.microsoft.com/office/drawing/2014/main" xmlns="" id="{063AE389-6BCD-45B0-A6BD-652617EB747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49447" y="4835567"/>
            <a:ext cx="2496993" cy="273843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algn="l">
              <a:defRPr sz="674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Réf. : présentation programme AVENIR(s) - OS - avril 24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xmlns="" id="{C3324C75-5541-4ACB-AC2B-11F7A2AA6E60}"/>
              </a:ext>
            </a:extLst>
          </p:cNvPr>
          <p:cNvCxnSpPr/>
          <p:nvPr userDrawn="1"/>
        </p:nvCxnSpPr>
        <p:spPr>
          <a:xfrm>
            <a:off x="627036" y="4899972"/>
            <a:ext cx="0" cy="141135"/>
          </a:xfrm>
          <a:prstGeom prst="line">
            <a:avLst/>
          </a:prstGeom>
          <a:ln w="15875" cap="rnd">
            <a:solidFill>
              <a:srgbClr val="E3000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xmlns="" id="{DC81F7EF-7B41-499B-9170-0D645DFC7513}"/>
              </a:ext>
            </a:extLst>
          </p:cNvPr>
          <p:cNvCxnSpPr/>
          <p:nvPr userDrawn="1"/>
        </p:nvCxnSpPr>
        <p:spPr>
          <a:xfrm>
            <a:off x="320551" y="4899972"/>
            <a:ext cx="0" cy="141135"/>
          </a:xfrm>
          <a:prstGeom prst="line">
            <a:avLst/>
          </a:prstGeom>
          <a:ln w="15875" cap="rnd">
            <a:solidFill>
              <a:srgbClr val="E3000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9F630811-D15E-43BB-A25E-EA5B8D921831}"/>
              </a:ext>
            </a:extLst>
          </p:cNvPr>
          <p:cNvSpPr/>
          <p:nvPr userDrawn="1"/>
        </p:nvSpPr>
        <p:spPr>
          <a:xfrm>
            <a:off x="901774" y="1"/>
            <a:ext cx="8242227" cy="715616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99">
              <a:latin typeface="Marianne" panose="02000000000000000000" pitchFamily="50" charset="0"/>
            </a:endParaRPr>
          </a:p>
        </p:txBody>
      </p:sp>
      <p:sp>
        <p:nvSpPr>
          <p:cNvPr id="31" name="Titre 1">
            <a:extLst>
              <a:ext uri="{FF2B5EF4-FFF2-40B4-BE49-F238E27FC236}">
                <a16:creationId xmlns:a16="http://schemas.microsoft.com/office/drawing/2014/main" xmlns="" id="{46A73B02-5174-4DB9-9BDD-2867058506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501" y="218529"/>
            <a:ext cx="6346948" cy="197817"/>
          </a:xfrm>
          <a:prstGeom prst="rect">
            <a:avLst/>
          </a:prstGeom>
        </p:spPr>
        <p:txBody>
          <a:bodyPr lIns="36000" tIns="36000" rIns="36000" bIns="36000" anchor="ctr" anchorCtr="0">
            <a:noAutofit/>
          </a:bodyPr>
          <a:lstStyle>
            <a:lvl1pPr>
              <a:defRPr sz="1399" b="1">
                <a:latin typeface="Marianne" panose="020000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xmlns="" id="{15437DC7-A76C-4A1F-B540-E32FCB5420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51" y="174770"/>
            <a:ext cx="409494" cy="35891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xmlns="" id="{7AF92EBB-56B0-4E5B-A04A-07F64C3534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" y="175180"/>
            <a:ext cx="900000" cy="35089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xmlns="" id="{908F8F51-CB53-435F-BC3F-D7BCE16EB5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210" y="1"/>
            <a:ext cx="162752" cy="715616"/>
          </a:xfrm>
          <a:prstGeom prst="rect">
            <a:avLst/>
          </a:prstGeom>
        </p:spPr>
      </p:pic>
      <p:sp>
        <p:nvSpPr>
          <p:cNvPr id="35" name="Espace réservé du texte 43">
            <a:extLst>
              <a:ext uri="{FF2B5EF4-FFF2-40B4-BE49-F238E27FC236}">
                <a16:creationId xmlns:a16="http://schemas.microsoft.com/office/drawing/2014/main" xmlns="" id="{67162678-3E53-4266-B346-04BB08846E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4176" y="416264"/>
            <a:ext cx="6353986" cy="197817"/>
          </a:xfrm>
          <a:prstGeom prst="rect">
            <a:avLst/>
          </a:prstGeo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lang="fr-FR" sz="999" b="0" i="1" kern="1200" baseline="0" dirty="0">
                <a:solidFill>
                  <a:schemeClr val="bg2"/>
                </a:solidFill>
                <a:latin typeface="Marianne" panose="02000000000000000000" pitchFamily="50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Sous titre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xmlns="" id="{7863680A-8C1A-42E5-9C45-34BAF9553C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106" y="4836612"/>
            <a:ext cx="237600" cy="272797"/>
          </a:xfrm>
          <a:prstGeom prst="rect">
            <a:avLst/>
          </a:prstGeom>
        </p:spPr>
        <p:txBody>
          <a:bodyPr vert="horz" lIns="36000" tIns="36000" rIns="36000" bIns="36000" rtlCol="0" anchor="ctr" anchorCtr="0">
            <a:noAutofit/>
          </a:bodyPr>
          <a:lstStyle>
            <a:lvl1pPr>
              <a:defRPr lang="fr-FR" sz="679" smtClean="0">
                <a:latin typeface="Marianne" panose="02000000000000000000" pitchFamily="50" charset="0"/>
                <a:cs typeface="Arial" panose="020B0604020202020204" pitchFamily="34" charset="0"/>
              </a:defRPr>
            </a:lvl1pPr>
          </a:lstStyle>
          <a:p>
            <a:pPr defTabSz="685183">
              <a:lnSpc>
                <a:spcPct val="90000"/>
              </a:lnSpc>
              <a:spcBef>
                <a:spcPts val="749"/>
              </a:spcBef>
            </a:pPr>
            <a:fld id="{A5052DC5-C85C-404A-8C4C-AA819F32C966}" type="slidenum">
              <a:rPr lang="fr-FR" smtClean="0"/>
              <a:pPr defTabSz="685183">
                <a:lnSpc>
                  <a:spcPct val="90000"/>
                </a:lnSpc>
                <a:spcBef>
                  <a:spcPts val="749"/>
                </a:spcBef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846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22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avenirs.onisep.fr/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ctrTitle"/>
          </p:nvPr>
        </p:nvSpPr>
        <p:spPr>
          <a:xfrm>
            <a:off x="1920975" y="3012325"/>
            <a:ext cx="6858000" cy="8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latin typeface="Marianne" panose="02000000000000000000" pitchFamily="2" charset="0"/>
              </a:rPr>
              <a:t>AVENIR(s), la plateforme numérique socle </a:t>
            </a:r>
            <a:endParaRPr sz="2000" dirty="0">
              <a:latin typeface="Marianne" panose="020000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latin typeface="Marianne" panose="02000000000000000000" pitchFamily="2" charset="0"/>
              </a:rPr>
              <a:t>de l’accompagnement à l’orientation </a:t>
            </a:r>
            <a:endParaRPr sz="2000" dirty="0">
              <a:latin typeface="Marianne" panose="020000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latin typeface="Marianne" panose="02000000000000000000" pitchFamily="2" charset="0"/>
              </a:rPr>
              <a:t>au service des élèves et des équipes éducatives</a:t>
            </a:r>
            <a:endParaRPr sz="2000" dirty="0">
              <a:latin typeface="Marianne" panose="02000000000000000000" pitchFamily="2" charset="0"/>
            </a:endParaRPr>
          </a:p>
        </p:txBody>
      </p:sp>
      <p:sp>
        <p:nvSpPr>
          <p:cNvPr id="104" name="Google Shape;104;p19"/>
          <p:cNvSpPr txBox="1">
            <a:spLocks noGrp="1"/>
          </p:cNvSpPr>
          <p:nvPr>
            <p:ph type="subTitle" idx="1"/>
          </p:nvPr>
        </p:nvSpPr>
        <p:spPr>
          <a:xfrm>
            <a:off x="1920975" y="4317375"/>
            <a:ext cx="68580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2"/>
              </a:buClr>
              <a:buSzPts val="1900"/>
              <a:buNone/>
            </a:pPr>
            <a:r>
              <a:rPr lang="fr" sz="1400" b="0" dirty="0">
                <a:latin typeface="Marianne" panose="02000000000000000000" pitchFamily="2" charset="0"/>
              </a:rPr>
              <a:t>Version 25 juillet 2024</a:t>
            </a:r>
            <a:endParaRPr sz="1400" b="0" dirty="0">
              <a:latin typeface="Marianne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sldNum" idx="12"/>
          </p:nvPr>
        </p:nvSpPr>
        <p:spPr>
          <a:xfrm>
            <a:off x="354106" y="4832162"/>
            <a:ext cx="2376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2</a:t>
            </a:fld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2162991" y="191110"/>
            <a:ext cx="6105797" cy="33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" sz="1800" dirty="0">
                <a:latin typeface="Marianne" panose="02000000000000000000" pitchFamily="2" charset="0"/>
              </a:rPr>
              <a:t>La plateforme AVENIR(s) ouvre en novembre 2024 !</a:t>
            </a:r>
            <a:endParaRPr sz="1800" dirty="0">
              <a:latin typeface="Marianne" panose="02000000000000000000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F675EE82-3CEE-3A52-10B8-B8F3CB6674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0"/>
          <a:stretch/>
        </p:blipFill>
        <p:spPr>
          <a:xfrm>
            <a:off x="574640" y="781109"/>
            <a:ext cx="7994720" cy="43234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430300" y="1381550"/>
            <a:ext cx="42210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345600" lvl="1" indent="-161925" algn="l" rtl="0">
              <a:spcBef>
                <a:spcPts val="375"/>
              </a:spcBef>
              <a:spcAft>
                <a:spcPts val="0"/>
              </a:spcAft>
              <a:buSzPts val="1050"/>
              <a:buChar char="▪"/>
            </a:pPr>
            <a:r>
              <a:rPr lang="fr" sz="1050" dirty="0">
                <a:latin typeface="Marianne" panose="02000000000000000000" pitchFamily="2" charset="0"/>
              </a:rPr>
              <a:t>Des outils et des ressources pour </a:t>
            </a:r>
            <a:r>
              <a:rPr lang="fr" sz="1050" b="1" dirty="0">
                <a:latin typeface="Marianne" panose="02000000000000000000" pitchFamily="2" charset="0"/>
              </a:rPr>
              <a:t>développer ses compétences à s’orienter </a:t>
            </a:r>
            <a:r>
              <a:rPr lang="fr" sz="1050" dirty="0">
                <a:latin typeface="Marianne" panose="02000000000000000000" pitchFamily="2" charset="0"/>
              </a:rPr>
              <a:t>et la connaissance de soi</a:t>
            </a:r>
            <a:endParaRPr sz="1050" dirty="0">
              <a:latin typeface="Marianne" panose="02000000000000000000" pitchFamily="2" charset="0"/>
            </a:endParaRPr>
          </a:p>
          <a:p>
            <a:pPr marL="345600" lvl="1" indent="-161925" algn="l" rtl="0">
              <a:spcBef>
                <a:spcPts val="375"/>
              </a:spcBef>
              <a:spcAft>
                <a:spcPts val="0"/>
              </a:spcAft>
              <a:buSzPts val="1050"/>
              <a:buChar char="▪"/>
            </a:pPr>
            <a:r>
              <a:rPr lang="fr" sz="1050" dirty="0">
                <a:latin typeface="Marianne" panose="02000000000000000000" pitchFamily="2" charset="0"/>
              </a:rPr>
              <a:t>Des témoignages, des activités, des quizz pour </a:t>
            </a:r>
            <a:r>
              <a:rPr lang="fr" sz="1050" b="1" dirty="0">
                <a:latin typeface="Marianne" panose="02000000000000000000" pitchFamily="2" charset="0"/>
              </a:rPr>
              <a:t>découvrir les formations, les métiers et le monde professionnel</a:t>
            </a:r>
            <a:endParaRPr sz="1050" b="1" dirty="0">
              <a:latin typeface="Marianne" panose="02000000000000000000" pitchFamily="2" charset="0"/>
            </a:endParaRPr>
          </a:p>
          <a:p>
            <a:pPr marL="345600" lvl="1" indent="-161925" algn="l" rtl="0">
              <a:spcBef>
                <a:spcPts val="375"/>
              </a:spcBef>
              <a:spcAft>
                <a:spcPts val="1000"/>
              </a:spcAft>
              <a:buSzPts val="1050"/>
              <a:buChar char="▪"/>
            </a:pPr>
            <a:r>
              <a:rPr lang="fr" sz="1050" dirty="0">
                <a:latin typeface="Marianne" panose="02000000000000000000" pitchFamily="2" charset="0"/>
              </a:rPr>
              <a:t>Des outils de </a:t>
            </a:r>
            <a:r>
              <a:rPr lang="fr" sz="1050" b="1" dirty="0">
                <a:latin typeface="Marianne" panose="02000000000000000000" pitchFamily="2" charset="0"/>
              </a:rPr>
              <a:t>préparation des parcours scolaires, étudiants et professionnels</a:t>
            </a:r>
            <a:r>
              <a:rPr lang="fr" sz="1050" dirty="0">
                <a:latin typeface="Marianne" panose="02000000000000000000" pitchFamily="2" charset="0"/>
              </a:rPr>
              <a:t> : module Découverte des métiers, CV et LM, Mon projet sup...</a:t>
            </a:r>
            <a:endParaRPr sz="1050" b="1" dirty="0">
              <a:latin typeface="Marianne" panose="02000000000000000000" pitchFamily="2" charset="0"/>
            </a:endParaRPr>
          </a:p>
        </p:txBody>
      </p:sp>
      <p:sp>
        <p:nvSpPr>
          <p:cNvPr id="117" name="Google Shape;117;p21"/>
          <p:cNvSpPr txBox="1">
            <a:spLocks noGrp="1"/>
          </p:cNvSpPr>
          <p:nvPr>
            <p:ph type="sldNum" idx="12"/>
          </p:nvPr>
        </p:nvSpPr>
        <p:spPr>
          <a:xfrm>
            <a:off x="354106" y="4832162"/>
            <a:ext cx="2376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3</a:t>
            </a:fld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2270263" y="203275"/>
            <a:ext cx="63468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lvl="0"/>
            <a:r>
              <a:rPr lang="fr" dirty="0">
                <a:latin typeface="Marianne" panose="02000000000000000000" pitchFamily="2" charset="0"/>
              </a:rPr>
              <a:t>Une plateforme unique et personnalisée, </a:t>
            </a:r>
            <a:br>
              <a:rPr lang="fr" dirty="0">
                <a:latin typeface="Marianne" panose="02000000000000000000" pitchFamily="2" charset="0"/>
              </a:rPr>
            </a:br>
            <a:r>
              <a:rPr lang="fr" dirty="0">
                <a:latin typeface="Marianne" panose="02000000000000000000" pitchFamily="2" charset="0"/>
              </a:rPr>
              <a:t>qui favorise le travail de l'élève, en autonomie et en classe…</a:t>
            </a:r>
            <a:endParaRPr dirty="0">
              <a:latin typeface="Marianne" panose="02000000000000000000" pitchFamily="2" charset="0"/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 rotWithShape="1">
          <a:blip r:embed="rId3">
            <a:alphaModFix/>
          </a:blip>
          <a:srcRect l="16526" t="12073" r="9629" b="6565"/>
          <a:stretch/>
        </p:blipFill>
        <p:spPr>
          <a:xfrm>
            <a:off x="4651300" y="1340349"/>
            <a:ext cx="4477199" cy="2774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100" y="2687750"/>
            <a:ext cx="3832327" cy="70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4100" y="715999"/>
            <a:ext cx="3499650" cy="71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 txBox="1"/>
          <p:nvPr/>
        </p:nvSpPr>
        <p:spPr>
          <a:xfrm>
            <a:off x="430300" y="3389450"/>
            <a:ext cx="4221000" cy="17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5600" lvl="1" indent="-1619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050"/>
              <a:buFont typeface="Noto Sans Symbols"/>
              <a:buChar char="▪"/>
            </a:pPr>
            <a:r>
              <a:rPr lang="fr" sz="1050" dirty="0">
                <a:solidFill>
                  <a:schemeClr val="lt2"/>
                </a:solidFill>
                <a:latin typeface="Marianne" panose="02000000000000000000" pitchFamily="2" charset="0"/>
              </a:rPr>
              <a:t>Un </a:t>
            </a:r>
            <a:r>
              <a:rPr lang="fr" sz="1050" b="1" dirty="0">
                <a:solidFill>
                  <a:schemeClr val="lt2"/>
                </a:solidFill>
                <a:latin typeface="Marianne" panose="02000000000000000000" pitchFamily="2" charset="0"/>
              </a:rPr>
              <a:t>portfolio personnalisé</a:t>
            </a:r>
            <a:r>
              <a:rPr lang="fr" sz="1050" dirty="0">
                <a:solidFill>
                  <a:schemeClr val="lt2"/>
                </a:solidFill>
                <a:latin typeface="Marianne" panose="02000000000000000000" pitchFamily="2" charset="0"/>
              </a:rPr>
              <a:t> pour enregistrer ses ressources et suivre la progression de ses objectifs annuels</a:t>
            </a:r>
            <a:endParaRPr sz="1050" dirty="0">
              <a:solidFill>
                <a:schemeClr val="lt2"/>
              </a:solidFill>
              <a:latin typeface="Marianne" panose="02000000000000000000" pitchFamily="2" charset="0"/>
            </a:endParaRPr>
          </a:p>
          <a:p>
            <a:pPr marL="345600" lvl="1" indent="-1619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050"/>
              <a:buFont typeface="Noto Sans Symbols"/>
              <a:buChar char="▪"/>
            </a:pPr>
            <a:r>
              <a:rPr lang="fr" sz="1050" dirty="0">
                <a:solidFill>
                  <a:schemeClr val="lt2"/>
                </a:solidFill>
                <a:latin typeface="Marianne" panose="02000000000000000000" pitchFamily="2" charset="0"/>
              </a:rPr>
              <a:t>Un </a:t>
            </a:r>
            <a:r>
              <a:rPr lang="fr" sz="1050" b="1" dirty="0">
                <a:solidFill>
                  <a:schemeClr val="lt2"/>
                </a:solidFill>
                <a:latin typeface="Marianne" panose="02000000000000000000" pitchFamily="2" charset="0"/>
              </a:rPr>
              <a:t>guide</a:t>
            </a:r>
            <a:r>
              <a:rPr lang="fr" sz="1050" dirty="0">
                <a:solidFill>
                  <a:schemeClr val="lt2"/>
                </a:solidFill>
                <a:latin typeface="Marianne" panose="02000000000000000000" pitchFamily="2" charset="0"/>
              </a:rPr>
              <a:t> proposant des contenus à chaque connexion pour ouvrir ses horizons</a:t>
            </a:r>
            <a:endParaRPr sz="1050" dirty="0">
              <a:solidFill>
                <a:schemeClr val="lt2"/>
              </a:solidFill>
              <a:latin typeface="Marianne" panose="02000000000000000000" pitchFamily="2" charset="0"/>
            </a:endParaRPr>
          </a:p>
          <a:p>
            <a:pPr marL="345600" lvl="1" indent="-1619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050"/>
              <a:buFont typeface="Noto Sans Symbols"/>
              <a:buChar char="▪"/>
            </a:pPr>
            <a:r>
              <a:rPr lang="fr" sz="1050" dirty="0">
                <a:solidFill>
                  <a:schemeClr val="lt2"/>
                </a:solidFill>
                <a:latin typeface="Marianne" panose="02000000000000000000" pitchFamily="2" charset="0"/>
              </a:rPr>
              <a:t>Un </a:t>
            </a:r>
            <a:r>
              <a:rPr lang="fr" sz="1050" b="1" dirty="0">
                <a:solidFill>
                  <a:schemeClr val="lt2"/>
                </a:solidFill>
                <a:latin typeface="Marianne" panose="02000000000000000000" pitchFamily="2" charset="0"/>
              </a:rPr>
              <a:t>agenda</a:t>
            </a:r>
            <a:r>
              <a:rPr lang="fr" sz="1050" dirty="0">
                <a:solidFill>
                  <a:schemeClr val="lt2"/>
                </a:solidFill>
                <a:latin typeface="Marianne" panose="02000000000000000000" pitchFamily="2" charset="0"/>
              </a:rPr>
              <a:t> des évènements et activités proposés et un accès aux</a:t>
            </a:r>
            <a:r>
              <a:rPr lang="fr" sz="1050" b="1" dirty="0">
                <a:solidFill>
                  <a:schemeClr val="lt2"/>
                </a:solidFill>
                <a:latin typeface="Marianne" panose="02000000000000000000" pitchFamily="2" charset="0"/>
              </a:rPr>
              <a:t> banques de stages</a:t>
            </a:r>
            <a:r>
              <a:rPr lang="fr" sz="1050" dirty="0">
                <a:solidFill>
                  <a:schemeClr val="lt2"/>
                </a:solidFill>
                <a:latin typeface="Marianne" panose="02000000000000000000" pitchFamily="2" charset="0"/>
              </a:rPr>
              <a:t> dans son territoire</a:t>
            </a:r>
            <a:endParaRPr sz="1050" dirty="0">
              <a:solidFill>
                <a:schemeClr val="lt2"/>
              </a:solidFill>
              <a:latin typeface="Marianne" panose="02000000000000000000" pitchFamily="2" charset="0"/>
            </a:endParaRPr>
          </a:p>
          <a:p>
            <a:pPr marL="345600" lvl="1" indent="-161925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050"/>
              <a:buFont typeface="Noto Sans Symbols"/>
              <a:buChar char="▪"/>
            </a:pPr>
            <a:r>
              <a:rPr lang="fr" sz="1050" dirty="0">
                <a:solidFill>
                  <a:schemeClr val="lt2"/>
                </a:solidFill>
                <a:latin typeface="Marianne" panose="02000000000000000000" pitchFamily="2" charset="0"/>
              </a:rPr>
              <a:t>Un </a:t>
            </a:r>
            <a:r>
              <a:rPr lang="fr" sz="1050" b="1" dirty="0">
                <a:solidFill>
                  <a:schemeClr val="lt2"/>
                </a:solidFill>
                <a:latin typeface="Marianne" panose="02000000000000000000" pitchFamily="2" charset="0"/>
              </a:rPr>
              <a:t>accompagnement humain</a:t>
            </a:r>
            <a:r>
              <a:rPr lang="fr" sz="1050" dirty="0">
                <a:solidFill>
                  <a:schemeClr val="lt2"/>
                </a:solidFill>
                <a:latin typeface="Marianne" panose="02000000000000000000" pitchFamily="2" charset="0"/>
              </a:rPr>
              <a:t> par les équipes éducatives, de Mon orientation en ligne et les psy-EN</a:t>
            </a:r>
            <a:endParaRPr sz="1050" dirty="0">
              <a:solidFill>
                <a:schemeClr val="lt2"/>
              </a:solidFill>
              <a:latin typeface="Marianne" panose="02000000000000000000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63700" y="3323375"/>
            <a:ext cx="4511400" cy="15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457200" lvl="0" indent="-2984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fr" sz="1100" b="0" dirty="0">
                <a:latin typeface="Marianne" panose="02000000000000000000" pitchFamily="2" charset="0"/>
              </a:rPr>
              <a:t>Un </a:t>
            </a:r>
            <a:r>
              <a:rPr lang="fr" sz="1100" dirty="0">
                <a:latin typeface="Marianne" panose="02000000000000000000" pitchFamily="2" charset="0"/>
              </a:rPr>
              <a:t>tableau de bord personnalisé et des outils </a:t>
            </a:r>
            <a:r>
              <a:rPr lang="fr" sz="1100" b="0" dirty="0">
                <a:latin typeface="Marianne" panose="02000000000000000000" pitchFamily="2" charset="0"/>
              </a:rPr>
              <a:t>adaptés à chaque profil d’accompagnateur, pour suivre au quotidien ses classes et ses élèves</a:t>
            </a:r>
            <a:endParaRPr sz="1100" b="0" dirty="0">
              <a:latin typeface="Marianne" panose="02000000000000000000" pitchFamily="2" charset="0"/>
            </a:endParaRPr>
          </a:p>
          <a:p>
            <a:pPr marL="457200" lvl="0" indent="-2984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fr" sz="1100" b="0" dirty="0">
                <a:latin typeface="Marianne" panose="02000000000000000000" pitchFamily="2" charset="0"/>
              </a:rPr>
              <a:t>Un </a:t>
            </a:r>
            <a:r>
              <a:rPr lang="fr" sz="1100" dirty="0">
                <a:latin typeface="Marianne" panose="02000000000000000000" pitchFamily="2" charset="0"/>
              </a:rPr>
              <a:t>accès personnalisé d’aide au pilotage</a:t>
            </a:r>
            <a:r>
              <a:rPr lang="fr" sz="1100" b="0" dirty="0">
                <a:latin typeface="Marianne" panose="02000000000000000000" pitchFamily="2" charset="0"/>
              </a:rPr>
              <a:t> du volet orientation du projet d’établissement</a:t>
            </a:r>
            <a:endParaRPr sz="1100" b="0" dirty="0">
              <a:latin typeface="Marianne" panose="02000000000000000000" pitchFamily="2" charset="0"/>
            </a:endParaRPr>
          </a:p>
          <a:p>
            <a:pPr marL="457200" lvl="0" indent="-298450" algn="l" rtl="0"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fr" sz="1100" b="0" dirty="0">
                <a:latin typeface="Marianne" panose="02000000000000000000" pitchFamily="2" charset="0"/>
              </a:rPr>
              <a:t>Une </a:t>
            </a:r>
            <a:r>
              <a:rPr lang="fr" sz="1100" dirty="0">
                <a:latin typeface="Marianne" panose="02000000000000000000" pitchFamily="2" charset="0"/>
              </a:rPr>
              <a:t>vue d’ensemble de l’ensemble des actions</a:t>
            </a:r>
            <a:r>
              <a:rPr lang="fr" sz="1100" b="0" dirty="0">
                <a:latin typeface="Marianne" panose="02000000000000000000" pitchFamily="2" charset="0"/>
              </a:rPr>
              <a:t> menées dans l’établissement </a:t>
            </a:r>
            <a:endParaRPr sz="1100" b="0" dirty="0">
              <a:latin typeface="Marianne" panose="02000000000000000000" pitchFamily="2" charset="0"/>
            </a:endParaRPr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354106" y="4832162"/>
            <a:ext cx="237600" cy="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4</a:t>
            </a:fld>
            <a:endParaRPr/>
          </a:p>
        </p:txBody>
      </p:sp>
      <p:pic>
        <p:nvPicPr>
          <p:cNvPr id="129" name="Google Shape;129;p22"/>
          <p:cNvPicPr preferRelativeResize="0"/>
          <p:nvPr/>
        </p:nvPicPr>
        <p:blipFill rotWithShape="1">
          <a:blip r:embed="rId3">
            <a:alphaModFix/>
          </a:blip>
          <a:srcRect b="18026"/>
          <a:stretch/>
        </p:blipFill>
        <p:spPr>
          <a:xfrm>
            <a:off x="4996925" y="3417075"/>
            <a:ext cx="2302698" cy="15525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2262554" y="136497"/>
            <a:ext cx="6551173" cy="5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" dirty="0">
                <a:latin typeface="Marianne" panose="02000000000000000000" pitchFamily="2" charset="0"/>
              </a:rPr>
              <a:t>…adaptée aux besoins des accompagnateurs, </a:t>
            </a:r>
            <a:br>
              <a:rPr lang="fr" dirty="0">
                <a:latin typeface="Marianne" panose="02000000000000000000" pitchFamily="2" charset="0"/>
              </a:rPr>
            </a:br>
            <a:r>
              <a:rPr lang="fr" dirty="0">
                <a:latin typeface="Marianne" panose="02000000000000000000" pitchFamily="2" charset="0"/>
              </a:rPr>
              <a:t>et des personnels de direction des établissements scolaires</a:t>
            </a:r>
            <a:endParaRPr dirty="0">
              <a:latin typeface="Marianne" panose="02000000000000000000" pitchFamily="2" charset="0"/>
            </a:endParaRPr>
          </a:p>
        </p:txBody>
      </p:sp>
      <p:pic>
        <p:nvPicPr>
          <p:cNvPr id="131" name="Google Shape;131;p22"/>
          <p:cNvPicPr preferRelativeResize="0"/>
          <p:nvPr/>
        </p:nvPicPr>
        <p:blipFill rotWithShape="1">
          <a:blip r:embed="rId4">
            <a:alphaModFix/>
          </a:blip>
          <a:srcRect l="17310" t="22243" r="13941" b="16679"/>
          <a:stretch/>
        </p:blipFill>
        <p:spPr>
          <a:xfrm>
            <a:off x="4699300" y="823175"/>
            <a:ext cx="4114427" cy="2486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2"/>
          <p:cNvPicPr preferRelativeResize="0"/>
          <p:nvPr/>
        </p:nvPicPr>
        <p:blipFill rotWithShape="1">
          <a:blip r:embed="rId5">
            <a:alphaModFix/>
          </a:blip>
          <a:srcRect l="20973" t="23070" r="23526" b="19766"/>
          <a:stretch/>
        </p:blipFill>
        <p:spPr>
          <a:xfrm>
            <a:off x="6841300" y="2215900"/>
            <a:ext cx="2302700" cy="1613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900" y="823175"/>
            <a:ext cx="4395076" cy="675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/>
          <p:cNvPicPr preferRelativeResize="0"/>
          <p:nvPr/>
        </p:nvPicPr>
        <p:blipFill rotWithShape="1">
          <a:blip r:embed="rId7">
            <a:alphaModFix/>
          </a:blip>
          <a:srcRect l="-570" r="569"/>
          <a:stretch/>
        </p:blipFill>
        <p:spPr>
          <a:xfrm>
            <a:off x="351360" y="2610561"/>
            <a:ext cx="2266142" cy="67513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2"/>
          <p:cNvSpPr txBox="1"/>
          <p:nvPr/>
        </p:nvSpPr>
        <p:spPr>
          <a:xfrm>
            <a:off x="354100" y="1549575"/>
            <a:ext cx="4511400" cy="1202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98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fr" sz="1100" dirty="0">
                <a:solidFill>
                  <a:schemeClr val="lt2"/>
                </a:solidFill>
                <a:latin typeface="Marianne" panose="02000000000000000000" pitchFamily="2" charset="0"/>
              </a:rPr>
              <a:t>Des modules d'</a:t>
            </a:r>
            <a:r>
              <a:rPr lang="fr" sz="1100" b="1" dirty="0">
                <a:solidFill>
                  <a:schemeClr val="lt2"/>
                </a:solidFill>
                <a:latin typeface="Marianne" panose="02000000000000000000" pitchFamily="2" charset="0"/>
              </a:rPr>
              <a:t>autoformation</a:t>
            </a:r>
            <a:r>
              <a:rPr lang="fr" sz="1100" dirty="0">
                <a:solidFill>
                  <a:schemeClr val="lt2"/>
                </a:solidFill>
                <a:latin typeface="Marianne" panose="02000000000000000000" pitchFamily="2" charset="0"/>
              </a:rPr>
              <a:t> et une banque de</a:t>
            </a:r>
            <a:r>
              <a:rPr lang="fr" sz="1100" b="1" dirty="0">
                <a:solidFill>
                  <a:schemeClr val="lt2"/>
                </a:solidFill>
                <a:latin typeface="Marianne" panose="02000000000000000000" pitchFamily="2" charset="0"/>
              </a:rPr>
              <a:t> ressources pédagogiques</a:t>
            </a:r>
            <a:r>
              <a:rPr lang="fr" sz="1100" dirty="0">
                <a:solidFill>
                  <a:schemeClr val="lt2"/>
                </a:solidFill>
                <a:latin typeface="Marianne" panose="02000000000000000000" pitchFamily="2" charset="0"/>
              </a:rPr>
              <a:t> et d’</a:t>
            </a:r>
            <a:r>
              <a:rPr lang="fr" sz="1100" b="1" dirty="0">
                <a:solidFill>
                  <a:schemeClr val="lt2"/>
                </a:solidFill>
                <a:latin typeface="Marianne" panose="02000000000000000000" pitchFamily="2" charset="0"/>
              </a:rPr>
              <a:t>événements</a:t>
            </a:r>
            <a:endParaRPr sz="1100" b="1" dirty="0">
              <a:solidFill>
                <a:schemeClr val="lt2"/>
              </a:solidFill>
              <a:latin typeface="Marianne" panose="02000000000000000000" pitchFamily="2" charset="0"/>
            </a:endParaRPr>
          </a:p>
          <a:p>
            <a:pPr marL="457200" lvl="0" indent="-29845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100"/>
              <a:buChar char="●"/>
            </a:pPr>
            <a:r>
              <a:rPr lang="fr" sz="1100" dirty="0">
                <a:solidFill>
                  <a:schemeClr val="lt2"/>
                </a:solidFill>
                <a:latin typeface="Marianne" panose="02000000000000000000" pitchFamily="2" charset="0"/>
              </a:rPr>
              <a:t>Des propositions de </a:t>
            </a:r>
            <a:r>
              <a:rPr lang="fr" sz="1100" b="1" dirty="0">
                <a:solidFill>
                  <a:schemeClr val="lt2"/>
                </a:solidFill>
                <a:latin typeface="Marianne" panose="02000000000000000000" pitchFamily="2" charset="0"/>
              </a:rPr>
              <a:t>progressions pédagogiques annuelles personnalisables</a:t>
            </a:r>
            <a:r>
              <a:rPr lang="fr" sz="1100" dirty="0">
                <a:solidFill>
                  <a:schemeClr val="lt2"/>
                </a:solidFill>
                <a:latin typeface="Marianne" panose="02000000000000000000" pitchFamily="2" charset="0"/>
              </a:rPr>
              <a:t>, avec des activités et évènements se traduisant dans l’agenda des élèves </a:t>
            </a:r>
            <a:endParaRPr sz="1100" dirty="0">
              <a:latin typeface="Marianne" panose="02000000000000000000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phique 22" descr="Groupe avec un remplissage uni">
            <a:extLst>
              <a:ext uri="{FF2B5EF4-FFF2-40B4-BE49-F238E27FC236}">
                <a16:creationId xmlns:a16="http://schemas.microsoft.com/office/drawing/2014/main" xmlns="" id="{93CDE8A7-911A-C271-80FC-EE838DC9D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61074" y="833400"/>
            <a:ext cx="611434" cy="611434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xmlns="" id="{FB7681B3-EFE8-8F20-839B-424379FAFD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Connexions et chemins d’accès - Prez - màj 240925</a:t>
            </a: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xmlns="" id="{B75F1A7B-5729-AA66-86A5-C93646B2C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Connexions et chemins d’accès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05F1848-5597-1179-BB19-144EB5211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Schéma d’accès MEN/SGEC</a:t>
            </a:r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CE2547D1-F377-E325-C396-7B5304D6D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2111" y="4836613"/>
            <a:ext cx="181754" cy="272797"/>
          </a:xfrm>
        </p:spPr>
        <p:txBody>
          <a:bodyPr/>
          <a:lstStyle/>
          <a:p>
            <a:pPr defTabSz="685183">
              <a:lnSpc>
                <a:spcPct val="90000"/>
              </a:lnSpc>
              <a:spcBef>
                <a:spcPts val="749"/>
              </a:spcBef>
            </a:pPr>
            <a:r>
              <a:rPr lang="fr-FR" dirty="0"/>
              <a:t>15</a:t>
            </a:r>
          </a:p>
        </p:txBody>
      </p:sp>
      <p:pic>
        <p:nvPicPr>
          <p:cNvPr id="9" name="Image 8" descr="Une image contenant Police, Graphique, logo, typographie">
            <a:extLst>
              <a:ext uri="{FF2B5EF4-FFF2-40B4-BE49-F238E27FC236}">
                <a16:creationId xmlns:a16="http://schemas.microsoft.com/office/drawing/2014/main" xmlns="" id="{07120E37-7327-968F-BBBB-96992A493A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707" y="3861577"/>
            <a:ext cx="1978168" cy="527217"/>
          </a:xfrm>
          <a:prstGeom prst="rect">
            <a:avLst/>
          </a:prstGeom>
        </p:spPr>
      </p:pic>
      <p:cxnSp>
        <p:nvCxnSpPr>
          <p:cNvPr id="41" name="Connecteur : en angle 40">
            <a:extLst>
              <a:ext uri="{FF2B5EF4-FFF2-40B4-BE49-F238E27FC236}">
                <a16:creationId xmlns:a16="http://schemas.microsoft.com/office/drawing/2014/main" xmlns="" id="{3CDC4B79-4E3E-2A80-2487-C83055EE9AC2}"/>
              </a:ext>
            </a:extLst>
          </p:cNvPr>
          <p:cNvCxnSpPr>
            <a:cxnSpLocks/>
            <a:stCxn id="70" idx="2"/>
            <a:endCxn id="9" idx="1"/>
          </p:cNvCxnSpPr>
          <p:nvPr/>
        </p:nvCxnSpPr>
        <p:spPr>
          <a:xfrm rot="16200000" flipH="1">
            <a:off x="2144516" y="2791994"/>
            <a:ext cx="828438" cy="1837945"/>
          </a:xfrm>
          <a:prstGeom prst="bentConnector2">
            <a:avLst/>
          </a:prstGeom>
          <a:ln w="31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50208E39-11E3-4CDE-1419-CBE5F065CE5C}"/>
              </a:ext>
            </a:extLst>
          </p:cNvPr>
          <p:cNvSpPr/>
          <p:nvPr/>
        </p:nvSpPr>
        <p:spPr>
          <a:xfrm>
            <a:off x="5391049" y="2968576"/>
            <a:ext cx="3369014" cy="647401"/>
          </a:xfrm>
          <a:prstGeom prst="rect">
            <a:avLst/>
          </a:prstGeom>
          <a:solidFill>
            <a:schemeClr val="bg1"/>
          </a:solidFill>
          <a:ln>
            <a:solidFill>
              <a:srgbClr val="E3000B"/>
            </a:solidFill>
            <a:prstDash val="sysDot"/>
          </a:ln>
        </p:spPr>
        <p:txBody>
          <a:bodyPr wrap="square" lIns="35967" tIns="35967" rIns="35967" bIns="35967" rtlCol="0" anchor="b">
            <a:noAutofit/>
          </a:bodyPr>
          <a:lstStyle/>
          <a:p>
            <a:pPr algn="ctr">
              <a:spcAft>
                <a:spcPts val="599"/>
              </a:spcAft>
            </a:pPr>
            <a:r>
              <a:rPr lang="fr-FR" sz="899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Mire de connexion AVENIR(s) - </a:t>
            </a:r>
            <a:r>
              <a:rPr lang="fr-FR" sz="799" i="1" u="sng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connecter</a:t>
            </a:r>
            <a:r>
              <a:rPr lang="fr-FR" sz="799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9036" indent="-171296">
              <a:buFont typeface="Wingdings" panose="05000000000000000000" pitchFamily="2" charset="2"/>
              <a:buChar char="§"/>
            </a:pPr>
            <a:r>
              <a:rPr lang="fr-FR" sz="799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tant qu’élève via EDUCONNECT ou </a:t>
            </a:r>
            <a:r>
              <a:rPr lang="fr-FR" sz="799" dirty="0">
                <a:solidFill>
                  <a:srgbClr val="2DBB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EDUCAGRI</a:t>
            </a:r>
          </a:p>
          <a:p>
            <a:pPr marL="459036" indent="-171296">
              <a:buFont typeface="Wingdings" panose="05000000000000000000" pitchFamily="2" charset="2"/>
              <a:buChar char="§"/>
            </a:pPr>
            <a:r>
              <a:rPr lang="fr-FR" sz="799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tant que personnel via le PORTAIL AGENT ou </a:t>
            </a:r>
            <a:r>
              <a:rPr lang="fr-FR" sz="799" dirty="0">
                <a:solidFill>
                  <a:srgbClr val="2DBB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EDUCAGRI </a:t>
            </a:r>
            <a:endParaRPr lang="fr-FR" sz="799" dirty="0">
              <a:solidFill>
                <a:srgbClr val="E300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9036" indent="-171296">
              <a:buFont typeface="Wingdings" panose="05000000000000000000" pitchFamily="2" charset="2"/>
              <a:buChar char="§"/>
            </a:pPr>
            <a:r>
              <a:rPr lang="fr-FR" sz="799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 un autre profil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xmlns="" id="{14BCC94D-52C9-D6F0-D025-259B0ADA4D01}"/>
              </a:ext>
            </a:extLst>
          </p:cNvPr>
          <p:cNvSpPr txBox="1"/>
          <p:nvPr/>
        </p:nvSpPr>
        <p:spPr>
          <a:xfrm>
            <a:off x="6206427" y="1542629"/>
            <a:ext cx="1618501" cy="21179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  <a:prstDash val="sysDot"/>
          </a:ln>
        </p:spPr>
        <p:txBody>
          <a:bodyPr wrap="square" lIns="35967" tIns="35967" rIns="35967" bIns="35967" rtlCol="0" anchor="ctr">
            <a:noAutofit/>
          </a:bodyPr>
          <a:lstStyle>
            <a:defPPr>
              <a:defRPr lang="en-US"/>
            </a:defPPr>
            <a:lvl1pPr algn="r">
              <a:defRPr sz="1050"/>
            </a:lvl1pPr>
          </a:lstStyle>
          <a:p>
            <a:pPr lvl="0" algn="ctr">
              <a:defRPr/>
            </a:pPr>
            <a:r>
              <a:rPr lang="fr-FR" sz="599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Connexion directe : </a:t>
            </a:r>
            <a:r>
              <a:rPr lang="fr-FR" sz="599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https://avenirs.onisep.fr</a:t>
            </a:r>
            <a:endParaRPr lang="fr-FR" sz="599"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D227AB5D-7374-A11E-8A67-F6FD0BA976E4}"/>
              </a:ext>
            </a:extLst>
          </p:cNvPr>
          <p:cNvSpPr/>
          <p:nvPr/>
        </p:nvSpPr>
        <p:spPr>
          <a:xfrm>
            <a:off x="362944" y="2649347"/>
            <a:ext cx="2553636" cy="64740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lIns="35967" tIns="35967" rIns="35967" bIns="35967" rtlCol="0" anchor="ctr">
            <a:noAutofit/>
          </a:bodyPr>
          <a:lstStyle/>
          <a:p>
            <a:pPr algn="ctr"/>
            <a:r>
              <a:rPr lang="fr-FR" sz="799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br>
              <a:rPr lang="fr-FR" sz="799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799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sz="799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OUTILS DE VIE SCOLAIRE </a:t>
            </a:r>
          </a:p>
          <a:p>
            <a:pPr algn="ctr"/>
            <a:r>
              <a:rPr lang="fr-FR" sz="799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authentification </a:t>
            </a:r>
          </a:p>
          <a:p>
            <a:pPr algn="ctr"/>
            <a:r>
              <a:rPr lang="fr-FR" sz="799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conforme aux normes DNE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B17BAC22-AFE8-DF14-9C6F-6F1F768C558C}"/>
              </a:ext>
            </a:extLst>
          </p:cNvPr>
          <p:cNvSpPr/>
          <p:nvPr/>
        </p:nvSpPr>
        <p:spPr>
          <a:xfrm>
            <a:off x="3700555" y="1451325"/>
            <a:ext cx="1485971" cy="395634"/>
          </a:xfrm>
          <a:prstGeom prst="rect">
            <a:avLst/>
          </a:prstGeom>
          <a:solidFill>
            <a:schemeClr val="bg1"/>
          </a:solidFill>
          <a:ln>
            <a:solidFill>
              <a:srgbClr val="E3000B"/>
            </a:solidFill>
            <a:prstDash val="sysDot"/>
          </a:ln>
        </p:spPr>
        <p:txBody>
          <a:bodyPr wrap="square" lIns="35967" tIns="35967" rIns="35967" bIns="35967" rtlCol="0" anchor="ctr">
            <a:noAutofit/>
          </a:bodyPr>
          <a:lstStyle/>
          <a:p>
            <a:pPr algn="ctr"/>
            <a:r>
              <a:rPr lang="fr-FR" sz="799" b="1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Equipes éducatives </a:t>
            </a:r>
          </a:p>
          <a:p>
            <a:pPr algn="ctr"/>
            <a:r>
              <a:rPr lang="fr-FR" sz="799" b="1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élèves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7B43AF9-2556-B7D8-26C0-D4F0EC532B5D}"/>
              </a:ext>
            </a:extLst>
          </p:cNvPr>
          <p:cNvSpPr/>
          <p:nvPr/>
        </p:nvSpPr>
        <p:spPr>
          <a:xfrm>
            <a:off x="357674" y="1954589"/>
            <a:ext cx="1258834" cy="3956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lIns="35967" tIns="35967" rIns="35967" bIns="35967" rtlCol="0" anchor="ctr">
            <a:noAutofit/>
          </a:bodyPr>
          <a:lstStyle/>
          <a:p>
            <a:pPr algn="ctr"/>
            <a:endParaRPr lang="fr-FR" sz="7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799" dirty="0">
                <a:latin typeface="Arial" panose="020B0604020202020204" pitchFamily="34" charset="0"/>
                <a:cs typeface="Arial" panose="020B0604020202020204" pitchFamily="34" charset="0"/>
              </a:rPr>
              <a:t>Via PORTAIL AGENT</a:t>
            </a:r>
          </a:p>
          <a:p>
            <a:pPr algn="ctr"/>
            <a:r>
              <a:rPr lang="fr-FR" sz="799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Professionnels</a:t>
            </a:r>
          </a:p>
          <a:p>
            <a:pPr algn="ctr"/>
            <a:r>
              <a:rPr lang="fr-FR" sz="799" dirty="0">
                <a:solidFill>
                  <a:srgbClr val="2DBB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 EDUCAGRI</a:t>
            </a:r>
            <a:r>
              <a:rPr lang="fr-FR" sz="799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799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799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66B6EE7-7BC0-97E4-5EBF-4EEECAD3F30E}"/>
              </a:ext>
            </a:extLst>
          </p:cNvPr>
          <p:cNvSpPr/>
          <p:nvPr/>
        </p:nvSpPr>
        <p:spPr>
          <a:xfrm>
            <a:off x="1657745" y="1954588"/>
            <a:ext cx="1485971" cy="395634"/>
          </a:xfrm>
          <a:prstGeom prst="rect">
            <a:avLst/>
          </a:prstGeom>
          <a:solidFill>
            <a:schemeClr val="bg1"/>
          </a:solidFill>
          <a:ln>
            <a:solidFill>
              <a:srgbClr val="E3000B"/>
            </a:solidFill>
            <a:prstDash val="sysDot"/>
          </a:ln>
        </p:spPr>
        <p:txBody>
          <a:bodyPr wrap="square" lIns="35967" tIns="35967" rIns="35967" bIns="35967" rtlCol="0" anchor="ctr">
            <a:noAutofit/>
          </a:bodyPr>
          <a:lstStyle/>
          <a:p>
            <a:pPr algn="ctr"/>
            <a:r>
              <a:rPr lang="fr-FR" sz="799" dirty="0">
                <a:solidFill>
                  <a:srgbClr val="E300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 EDUCONNECT élèves </a:t>
            </a:r>
          </a:p>
          <a:p>
            <a:pPr algn="ctr"/>
            <a:r>
              <a:rPr lang="fr-FR" sz="799" dirty="0">
                <a:solidFill>
                  <a:srgbClr val="2DBB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 EDUCAGRI</a:t>
            </a:r>
          </a:p>
        </p:txBody>
      </p:sp>
      <p:cxnSp>
        <p:nvCxnSpPr>
          <p:cNvPr id="7" name="Connecteur : en angle 6">
            <a:extLst>
              <a:ext uri="{FF2B5EF4-FFF2-40B4-BE49-F238E27FC236}">
                <a16:creationId xmlns:a16="http://schemas.microsoft.com/office/drawing/2014/main" xmlns="" id="{A6A08875-4D39-4015-C00D-CCBBD00949BE}"/>
              </a:ext>
            </a:extLst>
          </p:cNvPr>
          <p:cNvCxnSpPr>
            <a:cxnSpLocks/>
            <a:stCxn id="71" idx="1"/>
            <a:endCxn id="14" idx="0"/>
          </p:cNvCxnSpPr>
          <p:nvPr/>
        </p:nvCxnSpPr>
        <p:spPr>
          <a:xfrm rot="10800000" flipV="1">
            <a:off x="987091" y="1649142"/>
            <a:ext cx="2713464" cy="305447"/>
          </a:xfrm>
          <a:prstGeom prst="bentConnector2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E250425-C0B8-99F2-7CC1-D1F41C76669B}"/>
              </a:ext>
            </a:extLst>
          </p:cNvPr>
          <p:cNvSpPr/>
          <p:nvPr/>
        </p:nvSpPr>
        <p:spPr>
          <a:xfrm>
            <a:off x="5391049" y="2325647"/>
            <a:ext cx="3369014" cy="64740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lIns="35967" tIns="35967" rIns="35967" bIns="35967" rtlCol="0" anchor="ctr">
            <a:noAutofit/>
          </a:bodyPr>
          <a:lstStyle/>
          <a:p>
            <a:pPr algn="ctr"/>
            <a:r>
              <a:rPr lang="fr-FR" sz="799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 DIRECT</a:t>
            </a:r>
          </a:p>
        </p:txBody>
      </p:sp>
      <p:cxnSp>
        <p:nvCxnSpPr>
          <p:cNvPr id="10" name="Connecteur : en angle 9">
            <a:extLst>
              <a:ext uri="{FF2B5EF4-FFF2-40B4-BE49-F238E27FC236}">
                <a16:creationId xmlns:a16="http://schemas.microsoft.com/office/drawing/2014/main" xmlns="" id="{2FDD0FB4-5FF6-DB50-F847-A441A4957287}"/>
              </a:ext>
            </a:extLst>
          </p:cNvPr>
          <p:cNvCxnSpPr>
            <a:cxnSpLocks/>
            <a:stCxn id="71" idx="1"/>
            <a:endCxn id="13" idx="0"/>
          </p:cNvCxnSpPr>
          <p:nvPr/>
        </p:nvCxnSpPr>
        <p:spPr>
          <a:xfrm rot="10800000" flipV="1">
            <a:off x="2400731" y="1649142"/>
            <a:ext cx="1299824" cy="305446"/>
          </a:xfrm>
          <a:prstGeom prst="bentConnector2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 : en angle 24">
            <a:extLst>
              <a:ext uri="{FF2B5EF4-FFF2-40B4-BE49-F238E27FC236}">
                <a16:creationId xmlns:a16="http://schemas.microsoft.com/office/drawing/2014/main" xmlns="" id="{92D8DE9E-C849-D745-F117-8836290E660F}"/>
              </a:ext>
            </a:extLst>
          </p:cNvPr>
          <p:cNvCxnSpPr>
            <a:cxnSpLocks/>
            <a:stCxn id="14" idx="2"/>
            <a:endCxn id="70" idx="0"/>
          </p:cNvCxnSpPr>
          <p:nvPr/>
        </p:nvCxnSpPr>
        <p:spPr>
          <a:xfrm rot="16200000" flipH="1">
            <a:off x="1163865" y="2173449"/>
            <a:ext cx="299124" cy="652671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 : en angle 28">
            <a:extLst>
              <a:ext uri="{FF2B5EF4-FFF2-40B4-BE49-F238E27FC236}">
                <a16:creationId xmlns:a16="http://schemas.microsoft.com/office/drawing/2014/main" xmlns="" id="{E18AC342-CE0F-A3ED-D639-D68DC37700C1}"/>
              </a:ext>
            </a:extLst>
          </p:cNvPr>
          <p:cNvCxnSpPr>
            <a:cxnSpLocks/>
            <a:stCxn id="70" idx="0"/>
            <a:endCxn id="13" idx="2"/>
          </p:cNvCxnSpPr>
          <p:nvPr/>
        </p:nvCxnSpPr>
        <p:spPr>
          <a:xfrm rot="5400000" flipH="1" flipV="1">
            <a:off x="1870683" y="2119302"/>
            <a:ext cx="299125" cy="760968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 : en angle 33">
            <a:extLst>
              <a:ext uri="{FF2B5EF4-FFF2-40B4-BE49-F238E27FC236}">
                <a16:creationId xmlns:a16="http://schemas.microsoft.com/office/drawing/2014/main" xmlns="" id="{41EBC703-FD18-44D4-D5EF-511FD975C238}"/>
              </a:ext>
            </a:extLst>
          </p:cNvPr>
          <p:cNvCxnSpPr>
            <a:cxnSpLocks/>
            <a:stCxn id="22" idx="2"/>
            <a:endCxn id="9" idx="3"/>
          </p:cNvCxnSpPr>
          <p:nvPr/>
        </p:nvCxnSpPr>
        <p:spPr>
          <a:xfrm rot="5400000">
            <a:off x="6011111" y="3060741"/>
            <a:ext cx="509209" cy="1619680"/>
          </a:xfrm>
          <a:prstGeom prst="bentConnector2">
            <a:avLst/>
          </a:prstGeom>
          <a:ln w="31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xmlns="" id="{F9F9EA8D-10A5-34A5-1081-9E22FD3904E4}"/>
              </a:ext>
            </a:extLst>
          </p:cNvPr>
          <p:cNvCxnSpPr>
            <a:cxnSpLocks/>
            <a:stCxn id="71" idx="3"/>
            <a:endCxn id="53" idx="1"/>
          </p:cNvCxnSpPr>
          <p:nvPr/>
        </p:nvCxnSpPr>
        <p:spPr>
          <a:xfrm flipV="1">
            <a:off x="5186526" y="1648525"/>
            <a:ext cx="1019901" cy="618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 : en angle 31">
            <a:extLst>
              <a:ext uri="{FF2B5EF4-FFF2-40B4-BE49-F238E27FC236}">
                <a16:creationId xmlns:a16="http://schemas.microsoft.com/office/drawing/2014/main" xmlns="" id="{CB8685C7-853D-4E37-AE75-3B9ACB243AAC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03315" y="1766781"/>
            <a:ext cx="560771" cy="536046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83005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AVENIR(s)">
      <a:dk1>
        <a:srgbClr val="E3000B"/>
      </a:dk1>
      <a:lt1>
        <a:srgbClr val="FFFFFF"/>
      </a:lt1>
      <a:dk2>
        <a:srgbClr val="FFD500"/>
      </a:dk2>
      <a:lt2>
        <a:srgbClr val="0E181C"/>
      </a:lt2>
      <a:accent1>
        <a:srgbClr val="E3000B"/>
      </a:accent1>
      <a:accent2>
        <a:srgbClr val="FF555D"/>
      </a:accent2>
      <a:accent3>
        <a:srgbClr val="FF8D93"/>
      </a:accent3>
      <a:accent4>
        <a:srgbClr val="FFD500"/>
      </a:accent4>
      <a:accent5>
        <a:srgbClr val="FBE97E"/>
      </a:accent5>
      <a:accent6>
        <a:srgbClr val="FEFAE5"/>
      </a:accent6>
      <a:hlink>
        <a:srgbClr val="E3000B"/>
      </a:hlink>
      <a:folHlink>
        <a:srgbClr val="FF555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C578FD3DB0E24C87988F36D892ACC2" ma:contentTypeVersion="15" ma:contentTypeDescription="Crée un document." ma:contentTypeScope="" ma:versionID="87f87be4e75f8132f9064ea571b93031">
  <xsd:schema xmlns:xsd="http://www.w3.org/2001/XMLSchema" xmlns:xs="http://www.w3.org/2001/XMLSchema" xmlns:p="http://schemas.microsoft.com/office/2006/metadata/properties" xmlns:ns2="db3649c6-894f-45d0-9fd1-62c5770479c5" xmlns:ns3="359afa94-cc97-41d5-81bb-19c7bb1ff57e" targetNamespace="http://schemas.microsoft.com/office/2006/metadata/properties" ma:root="true" ma:fieldsID="548cdb1452fe281b8a6fdda3d7b8b6d1" ns2:_="" ns3:_="">
    <xsd:import namespace="db3649c6-894f-45d0-9fd1-62c5770479c5"/>
    <xsd:import namespace="359afa94-cc97-41d5-81bb-19c7bb1ff5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3649c6-894f-45d0-9fd1-62c5770479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af704385-abc5-46de-aa88-6df51c0987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9afa94-cc97-41d5-81bb-19c7bb1ff57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076c894a-25e4-41c0-bc98-0bed9bf00f03}" ma:internalName="TaxCatchAll" ma:showField="CatchAllData" ma:web="359afa94-cc97-41d5-81bb-19c7bb1ff5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451D92-2DC5-4111-B6B1-38AA46D43F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3649c6-894f-45d0-9fd1-62c5770479c5"/>
    <ds:schemaRef ds:uri="359afa94-cc97-41d5-81bb-19c7bb1ff5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2CBA98-E909-41F6-88A0-2715091255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313</Words>
  <Application>Microsoft Office PowerPoint</Application>
  <PresentationFormat>Affichage à l'écran (16:9)</PresentationFormat>
  <Paragraphs>43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Marianne</vt:lpstr>
      <vt:lpstr>Noto Sans Symbols</vt:lpstr>
      <vt:lpstr>Wingdings</vt:lpstr>
      <vt:lpstr>Simple Light</vt:lpstr>
      <vt:lpstr>Thème Office</vt:lpstr>
      <vt:lpstr>AVENIR(s), la plateforme numérique socle  de l’accompagnement à l’orientation  au service des élèves et des équipes éducatives</vt:lpstr>
      <vt:lpstr>La plateforme AVENIR(s) ouvre en novembre 2024 !</vt:lpstr>
      <vt:lpstr>Une plateforme unique et personnalisée,  qui favorise le travail de l'élève, en autonomie et en classe…</vt:lpstr>
      <vt:lpstr>…adaptée aux besoins des accompagnateurs,  et des personnels de direction des établissements scolaires</vt:lpstr>
      <vt:lpstr>Connexions et chemins d’accès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AVENIR(s), la plateforme numérique socle  de l’accompagnement à l’orientation  au service des élèves et des équipes éducatives</dc:title>
  <dc:creator>MARCILLAUD-AUTHIER Sandrine</dc:creator>
  <cp:lastModifiedBy>User</cp:lastModifiedBy>
  <cp:revision>6</cp:revision>
  <dcterms:modified xsi:type="dcterms:W3CDTF">2025-06-11T14:40:48Z</dcterms:modified>
</cp:coreProperties>
</file>