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60" r:id="rId4"/>
    <p:sldId id="258" r:id="rId5"/>
    <p:sldId id="261" r:id="rId6"/>
    <p:sldId id="259" r:id="rId7"/>
    <p:sldId id="264" r:id="rId8"/>
    <p:sldId id="262" r:id="rId9"/>
    <p:sldId id="267" r:id="rId1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8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AC1AF2-5FB3-472F-B52E-C5DCBCAD83FE}" type="datetimeFigureOut">
              <a:rPr lang="fr-FR" smtClean="0"/>
              <a:t>28/04/2021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3CD6A1-C8FF-45DB-A802-CFF9800560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17984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601CE-1124-420A-AD72-F724D370C1A4}" type="datetime1">
              <a:rPr lang="fr-FR" smtClean="0"/>
              <a:t>28/04/2021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Formation Salon des directeurs "INTERVENANTS EXTERIEURS - Mission EPS1 - 28 avril 2021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D3676-ECD5-4A1D-B53C-4403CEB1CF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2979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3CFFB-BFA7-491F-A43C-77EE0939593F}" type="datetime1">
              <a:rPr lang="fr-FR" smtClean="0"/>
              <a:t>28/04/2021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Formation Salon des directeurs "INTERVENANTS EXTERIEURS - Mission EPS1 - 28 avril 2021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D3676-ECD5-4A1D-B53C-4403CEB1CF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59409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C2A2A-D8C2-47E6-A6FB-EE58780BEA08}" type="datetime1">
              <a:rPr lang="fr-FR" smtClean="0"/>
              <a:t>28/04/2021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Formation Salon des directeurs "INTERVENANTS EXTERIEURS - Mission EPS1 - 28 avril 2021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D3676-ECD5-4A1D-B53C-4403CEB1CF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4717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EF76B-1FF1-4C12-A936-517682F7AAE7}" type="datetime1">
              <a:rPr lang="fr-FR" smtClean="0"/>
              <a:t>28/04/2021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Formation Salon des directeurs "INTERVENANTS EXTERIEURS - Mission EPS1 - 28 avril 2021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D3676-ECD5-4A1D-B53C-4403CEB1CF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5224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587E6-EC0A-40CE-8EE7-C4D144950DBD}" type="datetime1">
              <a:rPr lang="fr-FR" smtClean="0"/>
              <a:t>28/04/2021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Formation Salon des directeurs "INTERVENANTS EXTERIEURS - Mission EPS1 - 28 avril 2021</a:t>
            </a: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D3676-ECD5-4A1D-B53C-4403CEB1CF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6179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FDAB1-C0BA-4171-84BD-6A743024E670}" type="datetime1">
              <a:rPr lang="fr-FR" smtClean="0"/>
              <a:t>28/04/2021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Formation Salon des directeurs "INTERVENANTS EXTERIEURS - Mission EPS1 - 28 avril 2021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D3676-ECD5-4A1D-B53C-4403CEB1CF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64627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9F873-853E-49FE-AE5F-A45C5EC2E5E6}" type="datetime1">
              <a:rPr lang="fr-FR" smtClean="0"/>
              <a:t>28/04/2021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Formation Salon des directeurs "INTERVENANTS EXTERIEURS - Mission EPS1 - 28 avril 2021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D3676-ECD5-4A1D-B53C-4403CEB1CF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3551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6C8A8-B520-478E-9A1E-5BAA401B97CE}" type="datetime1">
              <a:rPr lang="fr-FR" smtClean="0"/>
              <a:t>28/04/2021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Formation Salon des directeurs "INTERVENANTS EXTERIEURS - Mission EPS1 - 28 avril 2021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D3676-ECD5-4A1D-B53C-4403CEB1CF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35859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AF011-254A-4605-AE4B-31F5BC167177}" type="datetime1">
              <a:rPr lang="fr-FR" smtClean="0"/>
              <a:t>28/04/2021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Formation Salon des directeurs "INTERVENANTS EXTERIEURS - Mission EPS1 - 28 avril 2021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D3676-ECD5-4A1D-B53C-4403CEB1CF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0878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0779C-0162-47A6-B910-BEAD81E9B95D}" type="datetime1">
              <a:rPr lang="fr-FR" smtClean="0"/>
              <a:t>28/04/2021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Formation Salon des directeurs "INTERVENANTS EXTERIEURS - Mission EPS1 - 28 avril 2021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D3676-ECD5-4A1D-B53C-4403CEB1CF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3634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F68A3-44DB-4999-B2AC-82F23F30C1AA}" type="datetime1">
              <a:rPr lang="fr-FR" smtClean="0"/>
              <a:t>28/04/2021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Formation Salon des directeurs "INTERVENANTS EXTERIEURS - Mission EPS1 - 28 avril 2021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D3676-ECD5-4A1D-B53C-4403CEB1CF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7351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27A246-2B07-46C4-B852-D82E0378D2D1}" type="datetime1">
              <a:rPr lang="fr-FR" smtClean="0"/>
              <a:t>28/04/2021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Formation Salon des directeurs "INTERVENANTS EXTERIEURS - Mission EPS1 - 28 avril 2021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3D3676-ECD5-4A1D-B53C-4403CEB1CF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1819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b="1" dirty="0"/>
              <a:t>Salon des </a:t>
            </a:r>
            <a:r>
              <a:rPr lang="fr-FR" b="1" dirty="0" smtClean="0"/>
              <a:t>directeurs</a:t>
            </a:r>
            <a:br>
              <a:rPr lang="fr-FR" b="1" dirty="0" smtClean="0"/>
            </a:br>
            <a:r>
              <a:rPr lang="fr-FR" b="1" dirty="0" smtClean="0"/>
              <a:t>Intervenants extérieurs</a:t>
            </a:r>
            <a:endParaRPr lang="fr-FR" b="1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47472" y="3794761"/>
            <a:ext cx="11109960" cy="1097280"/>
          </a:xfrm>
        </p:spPr>
        <p:txBody>
          <a:bodyPr>
            <a:normAutofit lnSpcReduction="10000"/>
          </a:bodyPr>
          <a:lstStyle/>
          <a:p>
            <a:r>
              <a:rPr lang="fr-FR" sz="3600" dirty="0"/>
              <a:t>Mission </a:t>
            </a:r>
            <a:r>
              <a:rPr lang="fr-FR" sz="3600" dirty="0" smtClean="0"/>
              <a:t>académique en EPS au premier degré</a:t>
            </a:r>
          </a:p>
          <a:p>
            <a:r>
              <a:rPr lang="fr-FR" sz="3600" dirty="0" err="1" smtClean="0"/>
              <a:t>Canopé</a:t>
            </a:r>
            <a:r>
              <a:rPr lang="fr-FR" sz="3600" dirty="0" smtClean="0"/>
              <a:t> 28 avril 2021</a:t>
            </a:r>
            <a:endParaRPr lang="fr-FR" sz="3600" dirty="0"/>
          </a:p>
        </p:txBody>
      </p:sp>
      <p:pic>
        <p:nvPicPr>
          <p:cNvPr id="4" name="Picture 2" descr="07_logo_REGIONS%20ACA_GUADELOU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06753" cy="993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138749" y="6262255"/>
            <a:ext cx="8419523" cy="459220"/>
          </a:xfrm>
        </p:spPr>
        <p:txBody>
          <a:bodyPr/>
          <a:lstStyle/>
          <a:p>
            <a:r>
              <a:rPr lang="fr-FR" dirty="0" smtClean="0">
                <a:solidFill>
                  <a:schemeClr val="tx1"/>
                </a:solidFill>
              </a:rPr>
              <a:t>Formation Salon des directeurs "INTERVENANTS EXTERIEURS - Mission EPS1 - 28 avril 2021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D3676-ECD5-4A1D-B53C-4403CEB1CF17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2802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14201" y="302981"/>
            <a:ext cx="10991275" cy="474536"/>
          </a:xfrm>
        </p:spPr>
        <p:txBody>
          <a:bodyPr>
            <a:normAutofit fontScale="90000"/>
          </a:bodyPr>
          <a:lstStyle/>
          <a:p>
            <a:r>
              <a:rPr lang="fr-FR" b="1" dirty="0"/>
              <a:t>1)     Quand, pour quoi et pourquoi un intervenant?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0979" y="1080498"/>
            <a:ext cx="11933383" cy="5640977"/>
          </a:xfrm>
        </p:spPr>
        <p:txBody>
          <a:bodyPr>
            <a:normAutofit fontScale="55000" lnSpcReduction="20000"/>
          </a:bodyPr>
          <a:lstStyle/>
          <a:p>
            <a:r>
              <a:rPr lang="fr-FR" sz="4000" b="1" dirty="0"/>
              <a:t>Temporalité: </a:t>
            </a:r>
            <a:r>
              <a:rPr lang="fr-FR" sz="4000" dirty="0"/>
              <a:t>Dès la rédaction du </a:t>
            </a:r>
            <a:r>
              <a:rPr lang="fr-FR" sz="4000" b="1" dirty="0"/>
              <a:t>projet d’école </a:t>
            </a:r>
            <a:r>
              <a:rPr lang="fr-FR" sz="4000" dirty="0"/>
              <a:t>ou de classe / Après avoir contacté l’intervenant pour solliciter sa participation son expertise / Après le bilan (évaluation sommative)du projet d’école ou de classe précédent/ Après l’évaluation diagnostique du projet d’école ou de classe / </a:t>
            </a:r>
            <a:r>
              <a:rPr lang="fr-FR" sz="4000" dirty="0" smtClean="0"/>
              <a:t>1 année scolaire avant</a:t>
            </a:r>
          </a:p>
          <a:p>
            <a:pPr marL="0" indent="0">
              <a:buNone/>
            </a:pPr>
            <a:r>
              <a:rPr lang="fr-FR" sz="4000" b="1" i="1" dirty="0" smtClean="0"/>
              <a:t>Projet EPS et Projet associatif sont partie intégrante du projet d’école</a:t>
            </a:r>
          </a:p>
          <a:p>
            <a:r>
              <a:rPr lang="fr-FR" sz="4000" b="1" dirty="0" smtClean="0"/>
              <a:t>Besoins</a:t>
            </a:r>
            <a:endParaRPr lang="fr-FR" sz="4000" b="1" dirty="0"/>
          </a:p>
          <a:p>
            <a:pPr marL="0" indent="0">
              <a:buNone/>
            </a:pPr>
            <a:r>
              <a:rPr lang="fr-FR" sz="4000" dirty="0"/>
              <a:t>=&gt; pour des activités spécifiques / pour répondre à un besoin </a:t>
            </a:r>
            <a:r>
              <a:rPr lang="fr-FR" sz="4000" dirty="0" smtClean="0"/>
              <a:t>technique/ </a:t>
            </a:r>
            <a:r>
              <a:rPr lang="fr-FR" sz="4000" dirty="0"/>
              <a:t>pour participer à un </a:t>
            </a:r>
            <a:r>
              <a:rPr lang="fr-FR" sz="4000" dirty="0" smtClean="0"/>
              <a:t>projet sportif éducatif</a:t>
            </a:r>
            <a:endParaRPr lang="fr-FR" sz="4000" dirty="0"/>
          </a:p>
          <a:p>
            <a:r>
              <a:rPr lang="fr-FR" sz="4000" b="1" dirty="0" smtClean="0"/>
              <a:t>Raisons</a:t>
            </a:r>
          </a:p>
          <a:p>
            <a:pPr marL="0" indent="0">
              <a:buNone/>
            </a:pPr>
            <a:r>
              <a:rPr lang="fr-FR" sz="4000" b="1" i="1" dirty="0" smtClean="0"/>
              <a:t>« Un projet sportif pédagogique rédigé par l’équipe d’école fixant les objectifs du projet (liens IO) et le cadre d’intervention  qui met en évidence les besoins».</a:t>
            </a:r>
          </a:p>
          <a:p>
            <a:pPr marL="0" indent="0">
              <a:buNone/>
            </a:pPr>
            <a:r>
              <a:rPr lang="fr-FR" sz="4000" dirty="0" smtClean="0"/>
              <a:t>=&gt; </a:t>
            </a:r>
            <a:r>
              <a:rPr lang="fr-FR" sz="4000" dirty="0"/>
              <a:t>parce que certaines activités autorisées nécessitent un taux d’encadrement renforcé (natation, activités nautiques avec embarcation, VTT, Tir à l’arc, …)</a:t>
            </a:r>
          </a:p>
          <a:p>
            <a:pPr marL="0" indent="0">
              <a:buNone/>
            </a:pPr>
            <a:r>
              <a:rPr lang="fr-FR" sz="4000" dirty="0"/>
              <a:t>=&gt; Pour l’apport d’une expertise, de compétences techniques / pour former et s’auto- former / </a:t>
            </a:r>
          </a:p>
          <a:p>
            <a:r>
              <a:rPr lang="fr-FR" sz="4000" b="1" dirty="0"/>
              <a:t>Convention et agrément </a:t>
            </a:r>
            <a:r>
              <a:rPr lang="fr-FR" sz="4000" b="1" dirty="0" smtClean="0"/>
              <a:t>délivré </a:t>
            </a:r>
            <a:r>
              <a:rPr lang="fr-FR" sz="4000" b="1" dirty="0"/>
              <a:t>par l’IA-DASEN </a:t>
            </a:r>
            <a:r>
              <a:rPr lang="fr-FR" sz="4000" dirty="0"/>
              <a:t>avec extrait de casier judiciaire ou carte professionnelle ou réputé agréé (organisme accueillant du public et employant l’intervenant qualifié est en charge de l’agrément) pour valider l’honorabilité de ses employés</a:t>
            </a:r>
            <a:endParaRPr lang="fr-FR" dirty="0"/>
          </a:p>
        </p:txBody>
      </p:sp>
      <p:pic>
        <p:nvPicPr>
          <p:cNvPr id="4" name="Picture 2" descr="07_logo_REGIONS%20ACA_GUADELOU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14201" cy="777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395728" y="6356350"/>
            <a:ext cx="7031736" cy="501650"/>
          </a:xfrm>
        </p:spPr>
        <p:txBody>
          <a:bodyPr/>
          <a:lstStyle/>
          <a:p>
            <a:r>
              <a:rPr lang="fr-FR" smtClean="0">
                <a:solidFill>
                  <a:schemeClr val="tx1"/>
                </a:solidFill>
              </a:rPr>
              <a:t>Formation Salon des directeurs "INTERVENANTS EXTERIEURS - Mission EPS1 - 28 avril 2021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D3676-ECD5-4A1D-B53C-4403CEB1CF17}" type="slidenum">
              <a:rPr lang="fr-FR" smtClean="0"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3837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039058" y="343073"/>
            <a:ext cx="9692640" cy="684848"/>
          </a:xfrm>
        </p:spPr>
        <p:txBody>
          <a:bodyPr>
            <a:normAutofit fontScale="90000"/>
          </a:bodyPr>
          <a:lstStyle/>
          <a:p>
            <a:r>
              <a:rPr lang="fr-FR" b="1" dirty="0"/>
              <a:t>Quel coût et quel mode de financement 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12782" y="1027921"/>
            <a:ext cx="11535756" cy="5376294"/>
          </a:xfrm>
        </p:spPr>
        <p:txBody>
          <a:bodyPr>
            <a:noAutofit/>
          </a:bodyPr>
          <a:lstStyle/>
          <a:p>
            <a:r>
              <a:rPr lang="fr-FR" sz="2000" b="1" u="sng" dirty="0"/>
              <a:t>Pas de financement</a:t>
            </a:r>
            <a:r>
              <a:rPr lang="fr-FR" sz="2000" b="1" dirty="0"/>
              <a:t> </a:t>
            </a:r>
            <a:r>
              <a:rPr lang="fr-FR" sz="2000" dirty="0"/>
              <a:t>en EPS: </a:t>
            </a:r>
            <a:endParaRPr lang="fr-FR" sz="2000" dirty="0" smtClean="0"/>
          </a:p>
          <a:p>
            <a:pPr marL="0" indent="0">
              <a:buNone/>
            </a:pPr>
            <a:r>
              <a:rPr lang="fr-FR" sz="2000" dirty="0" smtClean="0"/>
              <a:t>- école </a:t>
            </a:r>
            <a:r>
              <a:rPr lang="fr-FR" sz="2000" dirty="0"/>
              <a:t>publique = </a:t>
            </a:r>
            <a:r>
              <a:rPr lang="fr-FR" sz="2000" b="1" dirty="0"/>
              <a:t>enseignement gratuit</a:t>
            </a:r>
          </a:p>
          <a:p>
            <a:pPr marL="0" indent="0">
              <a:buNone/>
            </a:pPr>
            <a:r>
              <a:rPr lang="fr-FR" sz="2000" dirty="0" smtClean="0"/>
              <a:t>	</a:t>
            </a:r>
            <a:r>
              <a:rPr lang="fr-FR" sz="2000" b="1" dirty="0" smtClean="0"/>
              <a:t>Adultes</a:t>
            </a:r>
            <a:r>
              <a:rPr lang="fr-FR" sz="2000" dirty="0" smtClean="0"/>
              <a:t> </a:t>
            </a:r>
            <a:r>
              <a:rPr lang="fr-FR" sz="2000" b="1" dirty="0" smtClean="0"/>
              <a:t>Bénévoles</a:t>
            </a:r>
            <a:r>
              <a:rPr lang="fr-FR" sz="2000" dirty="0" smtClean="0"/>
              <a:t> qualifiés ou non qualifiés: </a:t>
            </a:r>
            <a:r>
              <a:rPr lang="fr-FR" sz="2000" dirty="0"/>
              <a:t>pas de financement </a:t>
            </a:r>
            <a:endParaRPr lang="fr-FR" sz="2000" dirty="0" smtClean="0"/>
          </a:p>
          <a:p>
            <a:r>
              <a:rPr lang="fr-FR" sz="2000" b="1" u="sng" dirty="0" smtClean="0"/>
              <a:t>Financement</a:t>
            </a:r>
            <a:r>
              <a:rPr lang="fr-FR" sz="2000" dirty="0" smtClean="0"/>
              <a:t> dans des Cas </a:t>
            </a:r>
            <a:r>
              <a:rPr lang="fr-FR" sz="2000" dirty="0"/>
              <a:t>P</a:t>
            </a:r>
            <a:r>
              <a:rPr lang="fr-FR" sz="2000" dirty="0" smtClean="0"/>
              <a:t>articuliers </a:t>
            </a:r>
            <a:r>
              <a:rPr lang="fr-FR" sz="2000" dirty="0"/>
              <a:t>de projets en EPS </a:t>
            </a:r>
            <a:r>
              <a:rPr lang="fr-FR" sz="2000" dirty="0" smtClean="0"/>
              <a:t>ou sport scolaire (à </a:t>
            </a:r>
            <a:r>
              <a:rPr lang="fr-FR" sz="2000" dirty="0"/>
              <a:t>anticiper ou prévoir à </a:t>
            </a:r>
            <a:r>
              <a:rPr lang="fr-FR" sz="2000" dirty="0" smtClean="0"/>
              <a:t>N-1):</a:t>
            </a:r>
            <a:endParaRPr lang="fr-FR" sz="2000" dirty="0"/>
          </a:p>
          <a:p>
            <a:pPr>
              <a:buFontTx/>
              <a:buChar char="-"/>
            </a:pPr>
            <a:r>
              <a:rPr lang="fr-FR" sz="2000" dirty="0"/>
              <a:t>D</a:t>
            </a:r>
            <a:r>
              <a:rPr lang="fr-FR" sz="2000" dirty="0" smtClean="0"/>
              <a:t>ispositifs </a:t>
            </a:r>
            <a:r>
              <a:rPr lang="fr-FR" sz="2000" dirty="0"/>
              <a:t>spécifiques préconisés par le MEN (AE / Cités </a:t>
            </a:r>
            <a:r>
              <a:rPr lang="fr-FR" sz="2000" dirty="0" smtClean="0"/>
              <a:t>éducatives / Cours le matin EPS et sport l’après-midi …) </a:t>
            </a:r>
          </a:p>
          <a:p>
            <a:pPr>
              <a:buFontTx/>
              <a:buChar char="-"/>
            </a:pPr>
            <a:r>
              <a:rPr lang="fr-FR" sz="2000" dirty="0" smtClean="0"/>
              <a:t>Projets Educatifs Artistiques et Culturels (activités physiques et sportives à visée artistique et culturelle)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fr-FR" sz="2000" dirty="0" smtClean="0"/>
              <a:t>Actions conventionnées en </a:t>
            </a:r>
            <a:r>
              <a:rPr lang="fr-FR" sz="2000" dirty="0"/>
              <a:t>EPS </a:t>
            </a:r>
            <a:r>
              <a:rPr lang="fr-FR" sz="2000" dirty="0" smtClean="0"/>
              <a:t> soit avec: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fr-FR" sz="2000" dirty="0" smtClean="0"/>
              <a:t>	</a:t>
            </a:r>
            <a:r>
              <a:rPr lang="fr-FR" sz="2000" dirty="0"/>
              <a:t> =&gt; </a:t>
            </a:r>
            <a:r>
              <a:rPr lang="fr-FR" sz="2000" dirty="0" smtClean="0"/>
              <a:t>Associations, Ligues sollicitées </a:t>
            </a:r>
            <a:r>
              <a:rPr lang="fr-FR" sz="2000" dirty="0"/>
              <a:t>et/ou concernées </a:t>
            </a:r>
            <a:r>
              <a:rPr lang="fr-FR" sz="2000" dirty="0" smtClean="0"/>
              <a:t>qui font </a:t>
            </a:r>
            <a:r>
              <a:rPr lang="fr-FR" sz="2000" dirty="0"/>
              <a:t>une demande de financement en remplissant leur </a:t>
            </a:r>
            <a:r>
              <a:rPr lang="fr-FR" sz="2000" b="1" dirty="0"/>
              <a:t>CERFA en ligne </a:t>
            </a:r>
            <a:r>
              <a:rPr lang="fr-FR" sz="2000" dirty="0"/>
              <a:t>entre Mars et Mai sur </a:t>
            </a:r>
            <a:r>
              <a:rPr lang="fr-FR" sz="2000" u="sng" dirty="0" smtClean="0"/>
              <a:t>lecompteasso.associations.gouv.fr)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fr-FR" sz="2000" dirty="0"/>
              <a:t>	 =&gt; </a:t>
            </a:r>
            <a:r>
              <a:rPr lang="fr-FR" sz="2000" dirty="0" smtClean="0"/>
              <a:t>Collectivités (ETAPS/ Animateurs rémunérés)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fr-FR" sz="2000" dirty="0" smtClean="0"/>
              <a:t>	</a:t>
            </a:r>
            <a:r>
              <a:rPr lang="fr-FR" sz="2000" b="1" dirty="0" smtClean="0"/>
              <a:t>Adultes Rémunérés </a:t>
            </a:r>
            <a:r>
              <a:rPr lang="fr-FR" sz="2000" dirty="0" smtClean="0"/>
              <a:t>avec qualifications </a:t>
            </a:r>
            <a:r>
              <a:rPr lang="fr-FR" sz="2000" dirty="0"/>
              <a:t>reconnues par MEN </a:t>
            </a:r>
            <a:r>
              <a:rPr lang="fr-FR" sz="2000" dirty="0" smtClean="0"/>
              <a:t>et le Ministères des Sports (Brevet d’Etat, Diplômés d’état, Brevets Professionnels, Brevets fédéraux de certaines ligues)</a:t>
            </a:r>
            <a:endParaRPr lang="fr-FR" sz="2000" dirty="0"/>
          </a:p>
        </p:txBody>
      </p:sp>
      <p:pic>
        <p:nvPicPr>
          <p:cNvPr id="4" name="Picture 2" descr="07_logo_REGIONS%20ACA_GUADELOU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14201" cy="777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200400" y="6404215"/>
            <a:ext cx="6297168" cy="365125"/>
          </a:xfrm>
        </p:spPr>
        <p:txBody>
          <a:bodyPr/>
          <a:lstStyle/>
          <a:p>
            <a:r>
              <a:rPr lang="fr-FR" smtClean="0">
                <a:solidFill>
                  <a:schemeClr val="tx1"/>
                </a:solidFill>
              </a:rPr>
              <a:t>Formation Salon des directeurs "INTERVENANTS EXTERIEURS - Mission EPS1 - 28 avril 2021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D3676-ECD5-4A1D-B53C-4403CEB1CF17}" type="slidenum">
              <a:rPr lang="fr-FR" smtClean="0"/>
              <a:t>3</a:t>
            </a:fld>
            <a:endParaRPr lang="fr-FR" dirty="0"/>
          </a:p>
        </p:txBody>
      </p:sp>
      <p:sp>
        <p:nvSpPr>
          <p:cNvPr id="7" name="Flèche droite 6"/>
          <p:cNvSpPr/>
          <p:nvPr/>
        </p:nvSpPr>
        <p:spPr>
          <a:xfrm>
            <a:off x="727126" y="1887237"/>
            <a:ext cx="547017" cy="213427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Flèche droite 8"/>
          <p:cNvSpPr/>
          <p:nvPr/>
        </p:nvSpPr>
        <p:spPr>
          <a:xfrm>
            <a:off x="727125" y="5546435"/>
            <a:ext cx="547017" cy="213427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5630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22927" y="693175"/>
            <a:ext cx="11169073" cy="990600"/>
          </a:xfrm>
        </p:spPr>
        <p:txBody>
          <a:bodyPr>
            <a:normAutofit fontScale="90000"/>
          </a:bodyPr>
          <a:lstStyle/>
          <a:p>
            <a:r>
              <a:rPr lang="fr-FR" b="1" dirty="0"/>
              <a:t>2)     Quelles modalités et procédures d'agrément pour les intervenants extérieurs? Quelle mise en œuvre 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36913" y="2025648"/>
            <a:ext cx="11658600" cy="4578351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fr-FR" dirty="0"/>
              <a:t>L’agrément est national et annuel (année scolaire)</a:t>
            </a:r>
          </a:p>
          <a:p>
            <a:pPr marL="0" indent="0" algn="ctr">
              <a:buNone/>
            </a:pPr>
            <a:endParaRPr lang="fr-FR" dirty="0"/>
          </a:p>
          <a:p>
            <a:r>
              <a:rPr lang="fr-FR" b="1" dirty="0"/>
              <a:t>Adultes </a:t>
            </a:r>
            <a:r>
              <a:rPr lang="fr-FR" b="1" dirty="0" smtClean="0"/>
              <a:t>bénévoles qualifiés et non qualifiés </a:t>
            </a:r>
            <a:r>
              <a:rPr lang="fr-FR" dirty="0" smtClean="0"/>
              <a:t>participant </a:t>
            </a:r>
            <a:r>
              <a:rPr lang="fr-FR" dirty="0"/>
              <a:t>au renfort </a:t>
            </a:r>
            <a:r>
              <a:rPr lang="fr-FR" dirty="0" smtClean="0"/>
              <a:t>dans le cadre d’activités à taux d’encadrement renforcé tel </a:t>
            </a:r>
            <a:r>
              <a:rPr lang="fr-FR" dirty="0"/>
              <a:t>que la </a:t>
            </a:r>
            <a:r>
              <a:rPr lang="fr-FR" dirty="0" smtClean="0"/>
              <a:t>natation scolaire, cyclisme scolaire, …:</a:t>
            </a:r>
            <a:endParaRPr lang="fr-FR" dirty="0"/>
          </a:p>
          <a:p>
            <a:pPr marL="0" indent="0">
              <a:buNone/>
            </a:pPr>
            <a:r>
              <a:rPr lang="fr-FR" dirty="0"/>
              <a:t>- Sont sollicités </a:t>
            </a:r>
            <a:r>
              <a:rPr lang="fr-FR" dirty="0" smtClean="0"/>
              <a:t>et autorisés par </a:t>
            </a:r>
            <a:r>
              <a:rPr lang="fr-FR" dirty="0"/>
              <a:t>les directeurs en concertation avec les enseignants des classes </a:t>
            </a:r>
          </a:p>
          <a:p>
            <a:pPr>
              <a:buFont typeface="Symbol" panose="05050102010706020507" pitchFamily="18" charset="2"/>
              <a:buChar char="Þ"/>
            </a:pPr>
            <a:r>
              <a:rPr lang="fr-FR" dirty="0"/>
              <a:t>sessions organisées  par les </a:t>
            </a:r>
            <a:r>
              <a:rPr lang="fr-FR" b="1" dirty="0" smtClean="0"/>
              <a:t>CPD et les CPC </a:t>
            </a:r>
            <a:r>
              <a:rPr lang="fr-FR" b="1" dirty="0"/>
              <a:t>EPS des circonscriptions  </a:t>
            </a:r>
            <a:r>
              <a:rPr lang="fr-FR" dirty="0"/>
              <a:t>comprenant </a:t>
            </a:r>
            <a:r>
              <a:rPr lang="fr-FR" dirty="0" smtClean="0"/>
              <a:t>une partie théorique  précisant la </a:t>
            </a:r>
            <a:r>
              <a:rPr lang="fr-FR" dirty="0"/>
              <a:t>réglementation, </a:t>
            </a:r>
            <a:r>
              <a:rPr lang="fr-FR" dirty="0" smtClean="0"/>
              <a:t>une </a:t>
            </a:r>
            <a:r>
              <a:rPr lang="fr-FR" dirty="0"/>
              <a:t>partie pratique </a:t>
            </a:r>
            <a:r>
              <a:rPr lang="fr-FR" dirty="0" smtClean="0"/>
              <a:t>pour vérifier  les aptitudes physiques et </a:t>
            </a:r>
            <a:r>
              <a:rPr lang="fr-FR" dirty="0"/>
              <a:t>la remise des extraits de casier judiciaire pour vérifier l’honorabilité</a:t>
            </a:r>
          </a:p>
          <a:p>
            <a:pPr>
              <a:buFont typeface="Symbol" panose="05050102010706020507" pitchFamily="18" charset="2"/>
              <a:buChar char="Þ"/>
            </a:pPr>
            <a:r>
              <a:rPr lang="fr-FR" dirty="0"/>
              <a:t> avec avis de </a:t>
            </a:r>
            <a:r>
              <a:rPr lang="fr-FR" b="1" dirty="0"/>
              <a:t>l’IEN de la circonscription </a:t>
            </a:r>
          </a:p>
          <a:p>
            <a:pPr>
              <a:buFont typeface="Symbol" panose="05050102010706020507" pitchFamily="18" charset="2"/>
              <a:buChar char="Þ"/>
            </a:pPr>
            <a:r>
              <a:rPr lang="fr-FR" dirty="0"/>
              <a:t> accordé et validé par I’IENA qui </a:t>
            </a:r>
            <a:r>
              <a:rPr lang="fr-FR" dirty="0" smtClean="0"/>
              <a:t>possède une </a:t>
            </a:r>
            <a:r>
              <a:rPr lang="fr-FR" dirty="0"/>
              <a:t>délégation de signature de la DAASEN dans notre académie</a:t>
            </a:r>
          </a:p>
        </p:txBody>
      </p:sp>
      <p:pic>
        <p:nvPicPr>
          <p:cNvPr id="4" name="Picture 2" descr="07_logo_REGIONS%20ACA_GUADELOU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1260792" cy="693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008376" y="6446520"/>
            <a:ext cx="6492240" cy="319328"/>
          </a:xfrm>
        </p:spPr>
        <p:txBody>
          <a:bodyPr/>
          <a:lstStyle/>
          <a:p>
            <a:r>
              <a:rPr lang="fr-FR" smtClean="0">
                <a:solidFill>
                  <a:schemeClr val="tx1"/>
                </a:solidFill>
              </a:rPr>
              <a:t>Formation Salon des directeurs "INTERVENANTS EXTERIEURS - Mission EPS1 - 28 avril 2021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D3676-ECD5-4A1D-B53C-4403CEB1CF17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5859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21673" y="1002664"/>
            <a:ext cx="11748654" cy="5733415"/>
          </a:xfrm>
        </p:spPr>
        <p:txBody>
          <a:bodyPr>
            <a:normAutofit/>
          </a:bodyPr>
          <a:lstStyle/>
          <a:p>
            <a:r>
              <a:rPr lang="fr-FR" b="1" dirty="0"/>
              <a:t>Adultes qualifiés </a:t>
            </a:r>
            <a:r>
              <a:rPr lang="fr-FR" b="1" dirty="0" smtClean="0"/>
              <a:t>rémunérés </a:t>
            </a:r>
            <a:r>
              <a:rPr lang="fr-FR" dirty="0" smtClean="0"/>
              <a:t>participant </a:t>
            </a:r>
            <a:r>
              <a:rPr lang="fr-FR" dirty="0"/>
              <a:t>au projet </a:t>
            </a:r>
            <a:r>
              <a:rPr lang="fr-FR" dirty="0" smtClean="0"/>
              <a:t>sportif éducatif pour </a:t>
            </a:r>
            <a:r>
              <a:rPr lang="fr-FR" dirty="0"/>
              <a:t>son expertise et ses compétences techniques dans le cadre de l’enseignement de  l’activité:</a:t>
            </a:r>
          </a:p>
          <a:p>
            <a:pPr>
              <a:buFont typeface="Symbol" panose="05050102010706020507" pitchFamily="18" charset="2"/>
              <a:buChar char="Þ"/>
            </a:pPr>
            <a:r>
              <a:rPr lang="fr-FR" dirty="0" smtClean="0"/>
              <a:t> sessions </a:t>
            </a:r>
            <a:r>
              <a:rPr lang="fr-FR" dirty="0"/>
              <a:t>d’agrément organisées par les </a:t>
            </a:r>
            <a:r>
              <a:rPr lang="fr-FR" b="1" dirty="0"/>
              <a:t>CPD EPS</a:t>
            </a:r>
            <a:r>
              <a:rPr lang="fr-FR" dirty="0"/>
              <a:t> comprenant la réglementation, la vérification des compétences </a:t>
            </a:r>
            <a:r>
              <a:rPr lang="fr-FR" dirty="0" smtClean="0"/>
              <a:t>techniques en </a:t>
            </a:r>
            <a:r>
              <a:rPr lang="fr-FR" dirty="0"/>
              <a:t>lien avec les attentes du MEN et </a:t>
            </a:r>
            <a:r>
              <a:rPr lang="fr-FR" dirty="0" smtClean="0"/>
              <a:t>vérification de </a:t>
            </a:r>
            <a:r>
              <a:rPr lang="fr-FR" dirty="0"/>
              <a:t>l’honorabilité</a:t>
            </a:r>
          </a:p>
          <a:p>
            <a:pPr>
              <a:buFont typeface="Symbol" panose="05050102010706020507" pitchFamily="18" charset="2"/>
              <a:buChar char="Þ"/>
            </a:pPr>
            <a:r>
              <a:rPr lang="fr-FR" dirty="0"/>
              <a:t> nécessitant l’avis de </a:t>
            </a:r>
            <a:r>
              <a:rPr lang="fr-FR" b="1" dirty="0"/>
              <a:t>l’IEN en charge de la mission EPS ou l’IENA</a:t>
            </a:r>
          </a:p>
          <a:p>
            <a:pPr>
              <a:buFont typeface="Symbol" panose="05050102010706020507" pitchFamily="18" charset="2"/>
              <a:buChar char="Þ"/>
            </a:pPr>
            <a:r>
              <a:rPr lang="fr-FR" dirty="0"/>
              <a:t> accordé et validé par I’IENA qui </a:t>
            </a:r>
            <a:r>
              <a:rPr lang="fr-FR" dirty="0" smtClean="0"/>
              <a:t>possède une </a:t>
            </a:r>
            <a:r>
              <a:rPr lang="fr-FR" dirty="0"/>
              <a:t>délégation de signature de la DAASEN dans notre académie</a:t>
            </a:r>
          </a:p>
          <a:p>
            <a:pPr>
              <a:buFont typeface="Symbol" panose="05050102010706020507" pitchFamily="18" charset="2"/>
              <a:buChar char="Þ"/>
            </a:pPr>
            <a:endParaRPr lang="fr-FR" dirty="0"/>
          </a:p>
          <a:p>
            <a:pPr marL="0" indent="0">
              <a:buNone/>
            </a:pPr>
            <a:r>
              <a:rPr lang="fr-FR" b="1" i="1" dirty="0"/>
              <a:t>Les adultes agréés obtiennent alors le même statut juridique que les </a:t>
            </a:r>
            <a:r>
              <a:rPr lang="fr-FR" b="1" i="1" dirty="0" smtClean="0"/>
              <a:t>enseignants c’est-à-dire avec les mêmes responsabilités civiles et pénales</a:t>
            </a:r>
            <a:endParaRPr lang="fr-FR" b="1" i="1" dirty="0"/>
          </a:p>
          <a:p>
            <a:endParaRPr lang="fr-FR" dirty="0"/>
          </a:p>
        </p:txBody>
      </p:sp>
      <p:pic>
        <p:nvPicPr>
          <p:cNvPr id="4" name="Picture 2" descr="07_logo_REGIONS%20ACA_GUADELOU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14201" cy="777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>
          <a:xfrm>
            <a:off x="3401568" y="6356350"/>
            <a:ext cx="6208776" cy="379729"/>
          </a:xfrm>
        </p:spPr>
        <p:txBody>
          <a:bodyPr/>
          <a:lstStyle/>
          <a:p>
            <a:r>
              <a:rPr lang="fr-FR" smtClean="0">
                <a:solidFill>
                  <a:schemeClr val="tx1"/>
                </a:solidFill>
              </a:rPr>
              <a:t>Formation Salon des directeurs "INTERVENANTS EXTERIEURS - Mission EPS1 - 28 avril 2021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D3676-ECD5-4A1D-B53C-4403CEB1CF17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0400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87978" y="645099"/>
            <a:ext cx="10582102" cy="1081088"/>
          </a:xfrm>
        </p:spPr>
        <p:txBody>
          <a:bodyPr>
            <a:normAutofit fontScale="90000"/>
          </a:bodyPr>
          <a:lstStyle/>
          <a:p>
            <a:r>
              <a:rPr lang="fr-FR" b="1" dirty="0"/>
              <a:t>3)Quelles sont les responsabilités du directeur dans la mise en place d'une intervention extérieure 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66255" y="2123767"/>
            <a:ext cx="11187545" cy="4185593"/>
          </a:xfrm>
        </p:spPr>
        <p:txBody>
          <a:bodyPr>
            <a:normAutofit fontScale="92500" lnSpcReduction="10000"/>
          </a:bodyPr>
          <a:lstStyle/>
          <a:p>
            <a:r>
              <a:rPr lang="fr-FR" dirty="0"/>
              <a:t>Le directeur:</a:t>
            </a:r>
          </a:p>
          <a:p>
            <a:pPr>
              <a:buFont typeface="Symbol" panose="05050102010706020507" pitchFamily="18" charset="2"/>
              <a:buChar char="Þ"/>
            </a:pPr>
            <a:r>
              <a:rPr lang="fr-FR" dirty="0"/>
              <a:t>Ne signe pas de </a:t>
            </a:r>
            <a:r>
              <a:rPr lang="fr-FR" b="1" dirty="0"/>
              <a:t>convention</a:t>
            </a:r>
            <a:r>
              <a:rPr lang="fr-FR" dirty="0"/>
              <a:t> (n’en a pas les compétences et la responsabilité = compétence de la DAASEN, de l’</a:t>
            </a:r>
            <a:r>
              <a:rPr lang="fr-FR" b="1" dirty="0"/>
              <a:t>IEN</a:t>
            </a:r>
            <a:r>
              <a:rPr lang="fr-FR" dirty="0"/>
              <a:t> qui représentent la Rectrice dans notre académie)</a:t>
            </a:r>
          </a:p>
          <a:p>
            <a:pPr>
              <a:buFont typeface="Symbol" panose="05050102010706020507" pitchFamily="18" charset="2"/>
              <a:buChar char="Þ"/>
            </a:pPr>
            <a:r>
              <a:rPr lang="fr-FR" dirty="0"/>
              <a:t>Ne délivre pas d’agrément aux intervenants extérieurs en </a:t>
            </a:r>
            <a:r>
              <a:rPr lang="fr-FR" dirty="0" smtClean="0"/>
              <a:t>EPS</a:t>
            </a:r>
          </a:p>
          <a:p>
            <a:pPr>
              <a:buFont typeface="Symbol" panose="05050102010706020507" pitchFamily="18" charset="2"/>
              <a:buChar char="Þ"/>
            </a:pPr>
            <a:r>
              <a:rPr lang="fr-FR" dirty="0"/>
              <a:t> </a:t>
            </a:r>
            <a:r>
              <a:rPr lang="fr-FR" dirty="0" smtClean="0"/>
              <a:t>Autorise la présence de l’intervenant extérieur au cours des apprentissages</a:t>
            </a:r>
            <a:endParaRPr lang="fr-FR" dirty="0"/>
          </a:p>
          <a:p>
            <a:pPr>
              <a:buFont typeface="Symbol" panose="05050102010706020507" pitchFamily="18" charset="2"/>
              <a:buChar char="Þ"/>
            </a:pPr>
            <a:r>
              <a:rPr lang="fr-FR" dirty="0"/>
              <a:t> S’assure du contenu de la convention pour l’utilisation des équipements</a:t>
            </a:r>
          </a:p>
          <a:p>
            <a:pPr>
              <a:buFont typeface="Symbol" panose="05050102010706020507" pitchFamily="18" charset="2"/>
              <a:buChar char="Þ"/>
            </a:pPr>
            <a:r>
              <a:rPr lang="fr-FR" dirty="0"/>
              <a:t>S’assure des modalités des </a:t>
            </a:r>
            <a:r>
              <a:rPr lang="fr-FR" b="1" dirty="0"/>
              <a:t>déplacements</a:t>
            </a:r>
            <a:r>
              <a:rPr lang="fr-FR" dirty="0"/>
              <a:t> des élèves</a:t>
            </a:r>
          </a:p>
          <a:p>
            <a:pPr>
              <a:buFont typeface="Symbol" panose="05050102010706020507" pitchFamily="18" charset="2"/>
              <a:buChar char="Þ"/>
            </a:pPr>
            <a:r>
              <a:rPr lang="fr-FR" dirty="0"/>
              <a:t> </a:t>
            </a:r>
            <a:r>
              <a:rPr lang="fr-FR" dirty="0" smtClean="0"/>
              <a:t>Peut </a:t>
            </a:r>
            <a:r>
              <a:rPr lang="fr-FR" dirty="0"/>
              <a:t>engager sa </a:t>
            </a:r>
            <a:r>
              <a:rPr lang="fr-FR" b="1" dirty="0"/>
              <a:t>responsabilité civile et pénale</a:t>
            </a:r>
            <a:r>
              <a:rPr lang="fr-FR" dirty="0"/>
              <a:t> en cas de </a:t>
            </a:r>
            <a:r>
              <a:rPr lang="fr-FR"/>
              <a:t>faits </a:t>
            </a:r>
            <a:r>
              <a:rPr lang="fr-FR" smtClean="0"/>
              <a:t>dommageables </a:t>
            </a:r>
            <a:r>
              <a:rPr lang="fr-FR" dirty="0"/>
              <a:t>commis par les élèves ou au détriment des élèves</a:t>
            </a:r>
          </a:p>
        </p:txBody>
      </p:sp>
      <p:pic>
        <p:nvPicPr>
          <p:cNvPr id="4" name="Picture 2" descr="07_logo_REGIONS%20ACA_GUADELOU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14201" cy="777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5974080" cy="501650"/>
          </a:xfrm>
        </p:spPr>
        <p:txBody>
          <a:bodyPr/>
          <a:lstStyle/>
          <a:p>
            <a:r>
              <a:rPr lang="fr-FR" smtClean="0">
                <a:solidFill>
                  <a:schemeClr val="tx1"/>
                </a:solidFill>
              </a:rPr>
              <a:t>Formation Salon des directeurs "INTERVENANTS EXTERIEURS - Mission EPS1 - 28 avril 2021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D3676-ECD5-4A1D-B53C-4403CEB1CF17}" type="slidenum">
              <a:rPr lang="fr-FR" smtClean="0"/>
              <a:t>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703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273" y="1153949"/>
            <a:ext cx="11187545" cy="520240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sz="2600" dirty="0" smtClean="0"/>
              <a:t>=&gt; Différencie l’intervenant extérieur de l’accompagnateur</a:t>
            </a:r>
            <a:endParaRPr lang="fr-FR" sz="2600" dirty="0"/>
          </a:p>
          <a:p>
            <a:endParaRPr lang="fr-FR" b="1" dirty="0" smtClean="0"/>
          </a:p>
          <a:p>
            <a:endParaRPr lang="fr-FR" b="1" dirty="0"/>
          </a:p>
          <a:p>
            <a:r>
              <a:rPr lang="fr-FR" b="1" dirty="0" smtClean="0"/>
              <a:t>Attention</a:t>
            </a:r>
          </a:p>
          <a:p>
            <a:pPr>
              <a:buFontTx/>
              <a:buChar char="-"/>
            </a:pPr>
            <a:r>
              <a:rPr lang="fr-FR" sz="2600" dirty="0" smtClean="0"/>
              <a:t>L’agrément et l’autorisation peuvent être retirés en cas de non respect du cadre fixé pour le bon déroulement de l’enseignement et en </a:t>
            </a:r>
            <a:r>
              <a:rPr lang="fr-FR" sz="2600" dirty="0" smtClean="0"/>
              <a:t>cas de </a:t>
            </a:r>
            <a:r>
              <a:rPr lang="fr-FR" sz="2600" dirty="0" smtClean="0"/>
              <a:t>remise en question de son honorabilité</a:t>
            </a:r>
          </a:p>
          <a:p>
            <a:pPr>
              <a:buFontTx/>
              <a:buChar char="-"/>
            </a:pPr>
            <a:r>
              <a:rPr lang="fr-FR" sz="2600" dirty="0" smtClean="0"/>
              <a:t>La </a:t>
            </a:r>
            <a:r>
              <a:rPr lang="fr-FR" sz="2600" dirty="0"/>
              <a:t>délivrance de l’agrément n’emporte pas autorisation à intervenir sur le temps </a:t>
            </a:r>
            <a:r>
              <a:rPr lang="fr-FR" sz="2600" dirty="0" smtClean="0"/>
              <a:t>scolaire</a:t>
            </a:r>
          </a:p>
          <a:p>
            <a:pPr>
              <a:buFontTx/>
              <a:buChar char="-"/>
            </a:pPr>
            <a:r>
              <a:rPr lang="fr-FR" sz="2600" dirty="0" smtClean="0"/>
              <a:t>Nul </a:t>
            </a:r>
            <a:r>
              <a:rPr lang="fr-FR" sz="2600" dirty="0"/>
              <a:t>intervenant agréé ne peut se prévaloir de l’agrément pour demander à </a:t>
            </a:r>
            <a:r>
              <a:rPr lang="fr-FR" sz="2400" dirty="0"/>
              <a:t>intervenir sur le temps scolaire sans l’autorisation préalable du directeur </a:t>
            </a:r>
            <a:r>
              <a:rPr lang="fr-FR" sz="2400" dirty="0" smtClean="0"/>
              <a:t>d’école</a:t>
            </a:r>
          </a:p>
          <a:p>
            <a:pPr>
              <a:buFontTx/>
              <a:buChar char="-"/>
            </a:pPr>
            <a:r>
              <a:rPr lang="fr-FR" sz="2400" dirty="0" smtClean="0"/>
              <a:t>La </a:t>
            </a:r>
            <a:r>
              <a:rPr lang="fr-FR" sz="2400" dirty="0"/>
              <a:t>participation </a:t>
            </a:r>
            <a:r>
              <a:rPr lang="fr-FR" sz="2400" dirty="0" smtClean="0"/>
              <a:t> des accompagnateurs est aussi soumise </a:t>
            </a:r>
            <a:r>
              <a:rPr lang="fr-FR" sz="2400" dirty="0"/>
              <a:t>à l’autorisation préalable du directeur </a:t>
            </a:r>
            <a:r>
              <a:rPr lang="fr-FR" sz="2400" dirty="0" smtClean="0"/>
              <a:t>d’école</a:t>
            </a:r>
            <a:endParaRPr lang="fr-FR" sz="2400" dirty="0"/>
          </a:p>
        </p:txBody>
      </p:sp>
      <p:pic>
        <p:nvPicPr>
          <p:cNvPr id="4" name="Picture 2" descr="07_logo_REGIONS%20ACA_GUADELOU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14201" cy="777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5974080" cy="501650"/>
          </a:xfrm>
        </p:spPr>
        <p:txBody>
          <a:bodyPr/>
          <a:lstStyle/>
          <a:p>
            <a:r>
              <a:rPr lang="fr-FR" smtClean="0">
                <a:solidFill>
                  <a:schemeClr val="tx1"/>
                </a:solidFill>
              </a:rPr>
              <a:t>Formation Salon des directeurs "INTERVENANTS EXTERIEURS - Mission EPS1 - 28 avril 2021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D3676-ECD5-4A1D-B53C-4403CEB1CF17}" type="slidenum">
              <a:rPr lang="fr-FR" smtClean="0"/>
              <a:t>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66927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606040" y="273685"/>
            <a:ext cx="8747760" cy="838835"/>
          </a:xfrm>
        </p:spPr>
        <p:txBody>
          <a:bodyPr/>
          <a:lstStyle/>
          <a:p>
            <a:pPr algn="ctr"/>
            <a:r>
              <a:rPr lang="fr-FR" dirty="0" smtClean="0">
                <a:solidFill>
                  <a:srgbClr val="FF0000"/>
                </a:solidFill>
              </a:rPr>
              <a:t>Points de vigilance 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9609" y="1371600"/>
            <a:ext cx="11632019" cy="5166360"/>
          </a:xfrm>
        </p:spPr>
        <p:txBody>
          <a:bodyPr>
            <a:normAutofit lnSpcReduction="10000"/>
          </a:bodyPr>
          <a:lstStyle/>
          <a:p>
            <a:pPr>
              <a:buFontTx/>
              <a:buChar char="-"/>
            </a:pPr>
            <a:r>
              <a:rPr lang="fr-FR" dirty="0" smtClean="0"/>
              <a:t>Homologation </a:t>
            </a:r>
            <a:r>
              <a:rPr lang="fr-FR" dirty="0"/>
              <a:t>par l’Education nationale des espaces fréquentés</a:t>
            </a:r>
          </a:p>
          <a:p>
            <a:pPr>
              <a:buFontTx/>
              <a:buChar char="-"/>
            </a:pPr>
            <a:r>
              <a:rPr lang="fr-FR" dirty="0"/>
              <a:t>Autorisation </a:t>
            </a:r>
            <a:r>
              <a:rPr lang="fr-FR" dirty="0" smtClean="0"/>
              <a:t>par conventionnement de fréquenter des </a:t>
            </a:r>
            <a:r>
              <a:rPr lang="fr-FR" dirty="0"/>
              <a:t>espaces de </a:t>
            </a:r>
            <a:r>
              <a:rPr lang="fr-FR" dirty="0" smtClean="0"/>
              <a:t>pratique </a:t>
            </a:r>
            <a:r>
              <a:rPr lang="fr-FR" dirty="0"/>
              <a:t>(infrastructures, </a:t>
            </a:r>
            <a:r>
              <a:rPr lang="fr-FR" dirty="0" smtClean="0"/>
              <a:t>structures hors école) par le propriétaire</a:t>
            </a:r>
            <a:endParaRPr lang="fr-FR" dirty="0"/>
          </a:p>
          <a:p>
            <a:pPr>
              <a:buFontTx/>
              <a:buChar char="-"/>
            </a:pPr>
            <a:r>
              <a:rPr lang="fr-FR" dirty="0"/>
              <a:t>Autorisation de sortie de l’école</a:t>
            </a:r>
          </a:p>
          <a:p>
            <a:pPr>
              <a:buFontTx/>
              <a:buChar char="-"/>
            </a:pPr>
            <a:r>
              <a:rPr lang="fr-FR" dirty="0"/>
              <a:t>Autorisation parentale et droit à l’image</a:t>
            </a:r>
          </a:p>
          <a:p>
            <a:pPr>
              <a:buFontTx/>
              <a:buChar char="-"/>
            </a:pPr>
            <a:r>
              <a:rPr lang="fr-FR" dirty="0"/>
              <a:t>Organisation de rencontres sportives scolaires (temps scolaires/ Hors temps scolaires / </a:t>
            </a:r>
            <a:r>
              <a:rPr lang="fr-FR" dirty="0" smtClean="0"/>
              <a:t>avec et sans  nuitée / cadre USEP)</a:t>
            </a:r>
            <a:endParaRPr lang="fr-FR" dirty="0"/>
          </a:p>
          <a:p>
            <a:pPr>
              <a:buFontTx/>
              <a:buChar char="-"/>
            </a:pPr>
            <a:r>
              <a:rPr lang="fr-FR" dirty="0"/>
              <a:t>Communication de données à caractère </a:t>
            </a:r>
            <a:r>
              <a:rPr lang="fr-FR" dirty="0" smtClean="0"/>
              <a:t>personnel/ Règlement Général sur la Protection des Données(RGPD)</a:t>
            </a:r>
            <a:endParaRPr lang="fr-FR" dirty="0"/>
          </a:p>
          <a:p>
            <a:pPr>
              <a:buFontTx/>
              <a:buChar char="-"/>
            </a:pPr>
            <a:r>
              <a:rPr lang="fr-FR" dirty="0"/>
              <a:t>Neutralité commerciale / Sponsoring / Code de bonne conduite</a:t>
            </a:r>
          </a:p>
          <a:p>
            <a:pPr>
              <a:buFontTx/>
              <a:buChar char="-"/>
            </a:pPr>
            <a:r>
              <a:rPr lang="fr-FR" dirty="0"/>
              <a:t>Récompenses numéraires </a:t>
            </a:r>
            <a:r>
              <a:rPr lang="fr-FR" dirty="0" smtClean="0"/>
              <a:t>et </a:t>
            </a:r>
            <a:r>
              <a:rPr lang="fr-FR" dirty="0"/>
              <a:t>non équitables</a:t>
            </a:r>
          </a:p>
          <a:p>
            <a:pPr>
              <a:buFontTx/>
              <a:buChar char="-"/>
            </a:pPr>
            <a:endParaRPr lang="fr-FR" dirty="0"/>
          </a:p>
        </p:txBody>
      </p:sp>
      <p:pic>
        <p:nvPicPr>
          <p:cNvPr id="4" name="Picture 2" descr="07_logo_REGIONS%20ACA_GUADELOU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14201" cy="777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666744" y="6464808"/>
            <a:ext cx="5797296" cy="256667"/>
          </a:xfrm>
        </p:spPr>
        <p:txBody>
          <a:bodyPr/>
          <a:lstStyle/>
          <a:p>
            <a:r>
              <a:rPr lang="fr-FR" smtClean="0">
                <a:solidFill>
                  <a:schemeClr val="tx1"/>
                </a:solidFill>
              </a:rPr>
              <a:t>Formation Salon des directeurs "INTERVENANTS EXTERIEURS - Mission EPS1 - 28 avril 2021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D3676-ECD5-4A1D-B53C-4403CEB1CF17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706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3265054"/>
            <a:ext cx="11632019" cy="128847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5400" b="1" dirty="0" smtClean="0"/>
              <a:t>Merci de votre attention</a:t>
            </a:r>
            <a:endParaRPr lang="fr-FR" sz="5400" b="1" dirty="0"/>
          </a:p>
          <a:p>
            <a:pPr>
              <a:buFontTx/>
              <a:buChar char="-"/>
            </a:pPr>
            <a:endParaRPr lang="fr-FR" dirty="0"/>
          </a:p>
        </p:txBody>
      </p:sp>
      <p:pic>
        <p:nvPicPr>
          <p:cNvPr id="4" name="Picture 2" descr="07_logo_REGIONS%20ACA_GUADELOU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14201" cy="777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666744" y="6464808"/>
            <a:ext cx="5797296" cy="256667"/>
          </a:xfrm>
        </p:spPr>
        <p:txBody>
          <a:bodyPr/>
          <a:lstStyle/>
          <a:p>
            <a:r>
              <a:rPr lang="fr-FR" smtClean="0">
                <a:solidFill>
                  <a:schemeClr val="tx1"/>
                </a:solidFill>
              </a:rPr>
              <a:t>Formation Salon des directeurs "INTERVENANTS EXTERIEURS - Mission EPS1 - 28 avril 2021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D3676-ECD5-4A1D-B53C-4403CEB1CF17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88745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523</TotalTime>
  <Words>762</Words>
  <Application>Microsoft Office PowerPoint</Application>
  <PresentationFormat>Grand écran</PresentationFormat>
  <Paragraphs>82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Symbol</vt:lpstr>
      <vt:lpstr>Thème Office</vt:lpstr>
      <vt:lpstr>Salon des directeurs Intervenants extérieurs</vt:lpstr>
      <vt:lpstr>1)     Quand, pour quoi et pourquoi un intervenant? </vt:lpstr>
      <vt:lpstr>Quel coût et quel mode de financement ?</vt:lpstr>
      <vt:lpstr>2)     Quelles modalités et procédures d'agrément pour les intervenants extérieurs? Quelle mise en œuvre ?</vt:lpstr>
      <vt:lpstr>Présentation PowerPoint</vt:lpstr>
      <vt:lpstr>3)Quelles sont les responsabilités du directeur dans la mise en place d'une intervention extérieure ?</vt:lpstr>
      <vt:lpstr>Présentation PowerPoint</vt:lpstr>
      <vt:lpstr>Points de vigilance </vt:lpstr>
      <vt:lpstr>Présentation PowerPoint</vt:lpstr>
    </vt:vector>
  </TitlesOfParts>
  <Company>RECTORAT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Christophe Chicot</dc:creator>
  <cp:lastModifiedBy>Claudine Romney</cp:lastModifiedBy>
  <cp:revision>34</cp:revision>
  <dcterms:created xsi:type="dcterms:W3CDTF">2021-04-27T16:00:26Z</dcterms:created>
  <dcterms:modified xsi:type="dcterms:W3CDTF">2021-04-28T15:32:49Z</dcterms:modified>
</cp:coreProperties>
</file>