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handoutMasterIdLst>
    <p:handoutMasterId r:id="rId20"/>
  </p:handoutMasterIdLst>
  <p:sldIdLst>
    <p:sldId id="256" r:id="rId2"/>
    <p:sldId id="310" r:id="rId3"/>
    <p:sldId id="311" r:id="rId4"/>
    <p:sldId id="312" r:id="rId5"/>
    <p:sldId id="313" r:id="rId6"/>
    <p:sldId id="314" r:id="rId7"/>
    <p:sldId id="315" r:id="rId8"/>
    <p:sldId id="316" r:id="rId9"/>
    <p:sldId id="317" r:id="rId10"/>
    <p:sldId id="318" r:id="rId11"/>
    <p:sldId id="321" r:id="rId12"/>
    <p:sldId id="322" r:id="rId13"/>
    <p:sldId id="323" r:id="rId14"/>
    <p:sldId id="324" r:id="rId15"/>
    <p:sldId id="276" r:id="rId16"/>
    <p:sldId id="295" r:id="rId17"/>
    <p:sldId id="266" r:id="rId18"/>
  </p:sldIdLst>
  <p:sldSz cx="12192000" cy="6858000"/>
  <p:notesSz cx="6670675" cy="992981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25" autoAdjust="0"/>
    <p:restoredTop sz="94364" autoAdjust="0"/>
  </p:normalViewPr>
  <p:slideViewPr>
    <p:cSldViewPr snapToGrid="0">
      <p:cViewPr varScale="1">
        <p:scale>
          <a:sx n="66" d="100"/>
          <a:sy n="66" d="100"/>
        </p:scale>
        <p:origin x="102"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80"/>
    </p:cViewPr>
  </p:sorterViewPr>
  <p:notesViewPr>
    <p:cSldViewPr snapToGrid="0">
      <p:cViewPr>
        <p:scale>
          <a:sx n="130" d="100"/>
          <a:sy n="130" d="100"/>
        </p:scale>
        <p:origin x="1332" y="-31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90626" cy="498216"/>
          </a:xfrm>
          <a:prstGeom prst="rect">
            <a:avLst/>
          </a:prstGeom>
        </p:spPr>
        <p:txBody>
          <a:bodyPr vert="horz" lIns="94848" tIns="47424" rIns="94848" bIns="47424" rtlCol="0"/>
          <a:lstStyle>
            <a:lvl1pPr algn="l">
              <a:defRPr sz="1300"/>
            </a:lvl1pPr>
          </a:lstStyle>
          <a:p>
            <a:endParaRPr lang="fr-FR"/>
          </a:p>
        </p:txBody>
      </p:sp>
      <p:sp>
        <p:nvSpPr>
          <p:cNvPr id="3" name="Espace réservé de la date 2"/>
          <p:cNvSpPr>
            <a:spLocks noGrp="1"/>
          </p:cNvSpPr>
          <p:nvPr>
            <p:ph type="dt" sz="quarter" idx="1"/>
          </p:nvPr>
        </p:nvSpPr>
        <p:spPr>
          <a:xfrm>
            <a:off x="3778505" y="0"/>
            <a:ext cx="2890626" cy="498216"/>
          </a:xfrm>
          <a:prstGeom prst="rect">
            <a:avLst/>
          </a:prstGeom>
        </p:spPr>
        <p:txBody>
          <a:bodyPr vert="horz" lIns="94848" tIns="47424" rIns="94848" bIns="47424" rtlCol="0"/>
          <a:lstStyle>
            <a:lvl1pPr algn="r">
              <a:defRPr sz="1300"/>
            </a:lvl1pPr>
          </a:lstStyle>
          <a:p>
            <a:fld id="{C2B28E20-3AFC-4D3A-84A0-3CE85EB22663}" type="datetimeFigureOut">
              <a:rPr lang="fr-FR" smtClean="0"/>
              <a:pPr/>
              <a:t>24/03/2021</a:t>
            </a:fld>
            <a:endParaRPr lang="fr-FR"/>
          </a:p>
        </p:txBody>
      </p:sp>
      <p:sp>
        <p:nvSpPr>
          <p:cNvPr id="4" name="Espace réservé du pied de page 3"/>
          <p:cNvSpPr>
            <a:spLocks noGrp="1"/>
          </p:cNvSpPr>
          <p:nvPr>
            <p:ph type="ftr" sz="quarter" idx="2"/>
          </p:nvPr>
        </p:nvSpPr>
        <p:spPr>
          <a:xfrm>
            <a:off x="0" y="9431599"/>
            <a:ext cx="2890626" cy="498214"/>
          </a:xfrm>
          <a:prstGeom prst="rect">
            <a:avLst/>
          </a:prstGeom>
        </p:spPr>
        <p:txBody>
          <a:bodyPr vert="horz" lIns="94848" tIns="47424" rIns="94848" bIns="474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778505" y="9431599"/>
            <a:ext cx="2890626" cy="498214"/>
          </a:xfrm>
          <a:prstGeom prst="rect">
            <a:avLst/>
          </a:prstGeom>
        </p:spPr>
        <p:txBody>
          <a:bodyPr vert="horz" lIns="94848" tIns="47424" rIns="94848" bIns="47424" rtlCol="0" anchor="b"/>
          <a:lstStyle>
            <a:lvl1pPr algn="r">
              <a:defRPr sz="1300"/>
            </a:lvl1pPr>
          </a:lstStyle>
          <a:p>
            <a:fld id="{0F4FC630-3895-4DFB-9996-97192FD17022}" type="slidenum">
              <a:rPr lang="fr-FR" smtClean="0"/>
              <a:pPr/>
              <a:t>‹N°›</a:t>
            </a:fld>
            <a:endParaRPr lang="fr-FR"/>
          </a:p>
        </p:txBody>
      </p:sp>
    </p:spTree>
    <p:extLst>
      <p:ext uri="{BB962C8B-B14F-4D97-AF65-F5344CB8AC3E}">
        <p14:creationId xmlns:p14="http://schemas.microsoft.com/office/powerpoint/2010/main" val="3618183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54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67068" y="4716662"/>
            <a:ext cx="5336540" cy="4468416"/>
          </a:xfrm>
          <a:prstGeom prst="rect">
            <a:avLst/>
          </a:prstGeom>
          <a:noFill/>
          <a:ln>
            <a:noFill/>
          </a:ln>
        </p:spPr>
        <p:txBody>
          <a:bodyPr wrap="square" lIns="94832" tIns="94832" rIns="94832" bIns="94832" anchor="t" anchorCtr="0"/>
          <a:lstStyle>
            <a:lvl1pPr lvl="0">
              <a:spcBef>
                <a:spcPts val="0"/>
              </a:spcBef>
              <a:buSzPts val="1100"/>
              <a:buChar char="●"/>
              <a:defRPr sz="1100"/>
            </a:lvl1pPr>
            <a:lvl2pPr lvl="1">
              <a:spcBef>
                <a:spcPts val="0"/>
              </a:spcBef>
              <a:buSzPts val="1100"/>
              <a:buChar char="○"/>
              <a:defRPr sz="1100"/>
            </a:lvl2pPr>
            <a:lvl3pPr lvl="2">
              <a:spcBef>
                <a:spcPts val="0"/>
              </a:spcBef>
              <a:buSzPts val="1100"/>
              <a:buChar char="■"/>
              <a:defRPr sz="1100"/>
            </a:lvl3pPr>
            <a:lvl4pPr lvl="3">
              <a:spcBef>
                <a:spcPts val="0"/>
              </a:spcBef>
              <a:buSzPts val="1100"/>
              <a:buChar char="●"/>
              <a:defRPr sz="1100"/>
            </a:lvl4pPr>
            <a:lvl5pPr lvl="4">
              <a:spcBef>
                <a:spcPts val="0"/>
              </a:spcBef>
              <a:buSzPts val="1100"/>
              <a:buChar char="○"/>
              <a:defRPr sz="1100"/>
            </a:lvl5pPr>
            <a:lvl6pPr lvl="5">
              <a:spcBef>
                <a:spcPts val="0"/>
              </a:spcBef>
              <a:buSzPts val="1100"/>
              <a:buChar char="■"/>
              <a:defRPr sz="1100"/>
            </a:lvl6pPr>
            <a:lvl7pPr lvl="6">
              <a:spcBef>
                <a:spcPts val="0"/>
              </a:spcBef>
              <a:buSzPts val="1100"/>
              <a:buChar char="●"/>
              <a:defRPr sz="1100"/>
            </a:lvl7pPr>
            <a:lvl8pPr lvl="7">
              <a:spcBef>
                <a:spcPts val="0"/>
              </a:spcBef>
              <a:buSzPts val="1100"/>
              <a:buChar char="○"/>
              <a:defRPr sz="1100"/>
            </a:lvl8pPr>
            <a:lvl9pPr lvl="8">
              <a:spcBef>
                <a:spcPts val="0"/>
              </a:spcBef>
              <a:buSzPts val="1100"/>
              <a:buChar char="■"/>
              <a:defRPr sz="1100"/>
            </a:lvl9pPr>
          </a:lstStyle>
          <a:p>
            <a:endParaRPr/>
          </a:p>
        </p:txBody>
      </p:sp>
    </p:spTree>
    <p:extLst>
      <p:ext uri="{BB962C8B-B14F-4D97-AF65-F5344CB8AC3E}">
        <p14:creationId xmlns:p14="http://schemas.microsoft.com/office/powerpoint/2010/main" val="337662273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67068" y="4716662"/>
            <a:ext cx="5336540" cy="4468416"/>
          </a:xfrm>
          <a:prstGeom prst="rect">
            <a:avLst/>
          </a:prstGeom>
          <a:noFill/>
          <a:ln>
            <a:noFill/>
          </a:ln>
        </p:spPr>
        <p:txBody>
          <a:bodyPr wrap="square" lIns="94832" tIns="94832" rIns="94832" bIns="94832" anchor="ctr" anchorCtr="0">
            <a:noAutofit/>
          </a:bodyPr>
          <a:lstStyle/>
          <a:p>
            <a:pPr>
              <a:buNone/>
            </a:pPr>
            <a:endParaRPr/>
          </a:p>
        </p:txBody>
      </p:sp>
      <p:sp>
        <p:nvSpPr>
          <p:cNvPr id="82" name="Shape 82"/>
          <p:cNvSpPr>
            <a:spLocks noGrp="1" noRot="1" noChangeAspect="1"/>
          </p:cNvSpPr>
          <p:nvPr>
            <p:ph type="sldImg" idx="2"/>
          </p:nvPr>
        </p:nvSpPr>
        <p:spPr>
          <a:xfrm>
            <a:off x="254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4782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19105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5105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453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2363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582694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544635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450885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497395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78362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67068" y="4716662"/>
            <a:ext cx="5336540" cy="4468416"/>
          </a:xfrm>
          <a:prstGeom prst="rect">
            <a:avLst/>
          </a:prstGeom>
          <a:noFill/>
          <a:ln>
            <a:noFill/>
          </a:ln>
        </p:spPr>
        <p:txBody>
          <a:bodyPr wrap="square" lIns="94832" tIns="94832" rIns="94832" bIns="94832" anchor="ctr" anchorCtr="0">
            <a:noAutofit/>
          </a:bodyPr>
          <a:lstStyle/>
          <a:p>
            <a:pPr>
              <a:buNone/>
            </a:pPr>
            <a:endParaRPr dirty="0"/>
          </a:p>
        </p:txBody>
      </p:sp>
      <p:sp>
        <p:nvSpPr>
          <p:cNvPr id="93" name="Shape 93"/>
          <p:cNvSpPr>
            <a:spLocks noGrp="1" noRot="1" noChangeAspect="1"/>
          </p:cNvSpPr>
          <p:nvPr>
            <p:ph type="sldImg" idx="2"/>
          </p:nvPr>
        </p:nvSpPr>
        <p:spPr>
          <a:xfrm>
            <a:off x="254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2013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3994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7238" indent="-288925">
              <a:defRPr>
                <a:solidFill>
                  <a:schemeClr val="tx1"/>
                </a:solidFill>
                <a:latin typeface="Arial" panose="020B0604020202020204" pitchFamily="34" charset="0"/>
              </a:defRPr>
            </a:lvl2pPr>
            <a:lvl3pPr marL="1165225" indent="-231775">
              <a:defRPr>
                <a:solidFill>
                  <a:schemeClr val="tx1"/>
                </a:solidFill>
                <a:latin typeface="Arial" panose="020B0604020202020204" pitchFamily="34" charset="0"/>
              </a:defRPr>
            </a:lvl3pPr>
            <a:lvl4pPr marL="1633538" indent="-231775">
              <a:defRPr>
                <a:solidFill>
                  <a:schemeClr val="tx1"/>
                </a:solidFill>
                <a:latin typeface="Arial" panose="020B0604020202020204" pitchFamily="34" charset="0"/>
              </a:defRPr>
            </a:lvl4pPr>
            <a:lvl5pPr marL="2100263" indent="-231775">
              <a:defRPr>
                <a:solidFill>
                  <a:schemeClr val="tx1"/>
                </a:solidFill>
                <a:latin typeface="Arial" panose="020B0604020202020204" pitchFamily="34" charset="0"/>
              </a:defRPr>
            </a:lvl5pPr>
            <a:lvl6pPr marL="2557463" indent="-231775" eaLnBrk="0" fontAlgn="base" hangingPunct="0">
              <a:spcBef>
                <a:spcPct val="0"/>
              </a:spcBef>
              <a:spcAft>
                <a:spcPct val="0"/>
              </a:spcAft>
              <a:defRPr>
                <a:solidFill>
                  <a:schemeClr val="tx1"/>
                </a:solidFill>
                <a:latin typeface="Arial" panose="020B0604020202020204" pitchFamily="34" charset="0"/>
              </a:defRPr>
            </a:lvl6pPr>
            <a:lvl7pPr marL="3014663" indent="-231775" eaLnBrk="0" fontAlgn="base" hangingPunct="0">
              <a:spcBef>
                <a:spcPct val="0"/>
              </a:spcBef>
              <a:spcAft>
                <a:spcPct val="0"/>
              </a:spcAft>
              <a:defRPr>
                <a:solidFill>
                  <a:schemeClr val="tx1"/>
                </a:solidFill>
                <a:latin typeface="Arial" panose="020B0604020202020204" pitchFamily="34" charset="0"/>
              </a:defRPr>
            </a:lvl7pPr>
            <a:lvl8pPr marL="3471863" indent="-231775" eaLnBrk="0" fontAlgn="base" hangingPunct="0">
              <a:spcBef>
                <a:spcPct val="0"/>
              </a:spcBef>
              <a:spcAft>
                <a:spcPct val="0"/>
              </a:spcAft>
              <a:defRPr>
                <a:solidFill>
                  <a:schemeClr val="tx1"/>
                </a:solidFill>
                <a:latin typeface="Arial" panose="020B0604020202020204" pitchFamily="34" charset="0"/>
              </a:defRPr>
            </a:lvl8pPr>
            <a:lvl9pPr marL="3929063" indent="-231775" eaLnBrk="0" fontAlgn="base" hangingPunct="0">
              <a:spcBef>
                <a:spcPct val="0"/>
              </a:spcBef>
              <a:spcAft>
                <a:spcPct val="0"/>
              </a:spcAft>
              <a:defRPr>
                <a:solidFill>
                  <a:schemeClr val="tx1"/>
                </a:solidFill>
                <a:latin typeface="Arial" panose="020B0604020202020204" pitchFamily="34" charset="0"/>
              </a:defRPr>
            </a:lvl9pPr>
          </a:lstStyle>
          <a:p>
            <a:fld id="{36939F77-B687-4D4E-A3A0-8E6B63EFB1C1}" type="slidenum">
              <a:rPr lang="fr-FR" altLang="fr-FR" smtClean="0"/>
              <a:pPr/>
              <a:t>16</a:t>
            </a:fld>
            <a:endParaRPr lang="fr-FR" altLang="fr-FR"/>
          </a:p>
        </p:txBody>
      </p:sp>
    </p:spTree>
    <p:extLst>
      <p:ext uri="{BB962C8B-B14F-4D97-AF65-F5344CB8AC3E}">
        <p14:creationId xmlns:p14="http://schemas.microsoft.com/office/powerpoint/2010/main" val="1757406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667068" y="4716662"/>
            <a:ext cx="5336540" cy="4468416"/>
          </a:xfrm>
          <a:prstGeom prst="rect">
            <a:avLst/>
          </a:prstGeom>
          <a:noFill/>
          <a:ln>
            <a:noFill/>
          </a:ln>
        </p:spPr>
        <p:txBody>
          <a:bodyPr wrap="square" lIns="94832" tIns="94832" rIns="94832" bIns="94832" anchor="ctr" anchorCtr="0">
            <a:noAutofit/>
          </a:bodyPr>
          <a:lstStyle/>
          <a:p>
            <a:pPr>
              <a:buNone/>
            </a:pPr>
            <a:endParaRPr dirty="0"/>
          </a:p>
        </p:txBody>
      </p:sp>
      <p:sp>
        <p:nvSpPr>
          <p:cNvPr id="156" name="Shape 156"/>
          <p:cNvSpPr>
            <a:spLocks noGrp="1" noRot="1" noChangeAspect="1"/>
          </p:cNvSpPr>
          <p:nvPr>
            <p:ph type="sldImg" idx="2"/>
          </p:nvPr>
        </p:nvSpPr>
        <p:spPr>
          <a:xfrm>
            <a:off x="25400" y="744538"/>
            <a:ext cx="6619875" cy="37242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7094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13" name="Shape 13"/>
          <p:cNvSpPr txBox="1">
            <a:spLocks noGrp="1"/>
          </p:cNvSpPr>
          <p:nvPr>
            <p:ph type="body" idx="1"/>
          </p:nvPr>
        </p:nvSpPr>
        <p:spPr>
          <a:xfrm>
            <a:off x="838200" y="1825625"/>
            <a:ext cx="5181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body" idx="2"/>
          </p:nvPr>
        </p:nvSpPr>
        <p:spPr>
          <a:xfrm>
            <a:off x="6172200" y="1825625"/>
            <a:ext cx="5181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831850" y="1709738"/>
            <a:ext cx="10515600" cy="2852737"/>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20" name="Shape 20"/>
          <p:cNvSpPr txBox="1">
            <a:spLocks noGrp="1"/>
          </p:cNvSpPr>
          <p:nvPr>
            <p:ph type="body" idx="1"/>
          </p:nvPr>
        </p:nvSpPr>
        <p:spPr>
          <a:xfrm>
            <a:off x="831850" y="4589463"/>
            <a:ext cx="10515600" cy="1500187"/>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1" name="Shape 2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4"/>
        <p:cNvGrpSpPr/>
        <p:nvPr/>
      </p:nvGrpSpPr>
      <p:grpSpPr>
        <a:xfrm>
          <a:off x="0" y="0"/>
          <a:ext cx="0" cy="0"/>
          <a:chOff x="0" y="0"/>
          <a:chExt cx="0" cy="0"/>
        </a:xfrm>
      </p:grpSpPr>
      <p:sp>
        <p:nvSpPr>
          <p:cNvPr id="25" name="Shape 25"/>
          <p:cNvSpPr txBox="1">
            <a:spLocks noGrp="1"/>
          </p:cNvSpPr>
          <p:nvPr>
            <p:ph type="ctrTitle"/>
          </p:nvPr>
        </p:nvSpPr>
        <p:spPr>
          <a:xfrm>
            <a:off x="1524000" y="1122363"/>
            <a:ext cx="9144000" cy="2387600"/>
          </a:xfrm>
          <a:prstGeom prst="rect">
            <a:avLst/>
          </a:prstGeom>
          <a:noFill/>
          <a:ln>
            <a:noFill/>
          </a:ln>
        </p:spPr>
        <p:txBody>
          <a:bodyPr wrap="square" lIns="91425" tIns="91425" rIns="91425" bIns="91425" anchor="b" anchorCtr="0"/>
          <a:lstStyle>
            <a:lvl1pPr marL="0" marR="0" lvl="0" indent="0" algn="ctr" rtl="0">
              <a:lnSpc>
                <a:spcPct val="90000"/>
              </a:lnSpc>
              <a:spcBef>
                <a:spcPts val="0"/>
              </a:spcBef>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26" name="Shape 26"/>
          <p:cNvSpPr txBox="1">
            <a:spLocks noGrp="1"/>
          </p:cNvSpPr>
          <p:nvPr>
            <p:ph type="subTitle" idx="1"/>
          </p:nvPr>
        </p:nvSpPr>
        <p:spPr>
          <a:xfrm>
            <a:off x="1524000" y="3602038"/>
            <a:ext cx="9144000" cy="1655762"/>
          </a:xfrm>
          <a:prstGeom prst="rect">
            <a:avLst/>
          </a:prstGeom>
          <a:noFill/>
          <a:ln>
            <a:noFill/>
          </a:ln>
        </p:spPr>
        <p:txBody>
          <a:bodyPr wrap="square" lIns="91425" tIns="91425" rIns="91425" bIns="91425" anchor="t" anchorCtr="0"/>
          <a:lstStyle>
            <a:lvl1pPr marL="0" marR="0" lvl="0" indent="0" algn="ctr" rtl="0">
              <a:lnSpc>
                <a:spcPct val="90000"/>
              </a:lnSpc>
              <a:spcBef>
                <a:spcPts val="1000"/>
              </a:spcBef>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32" name="Shape 32"/>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39788"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38" name="Shape 38"/>
          <p:cNvSpPr txBox="1">
            <a:spLocks noGrp="1"/>
          </p:cNvSpPr>
          <p:nvPr>
            <p:ph type="body" idx="1"/>
          </p:nvPr>
        </p:nvSpPr>
        <p:spPr>
          <a:xfrm>
            <a:off x="839788" y="1681163"/>
            <a:ext cx="5157787"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839788" y="2505075"/>
            <a:ext cx="5157787"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6172200" y="1681163"/>
            <a:ext cx="5183188"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6172200" y="2505075"/>
            <a:ext cx="5183188"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47" name="Shape 47"/>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56" name="Shape 56"/>
          <p:cNvSpPr txBox="1">
            <a:spLocks noGrp="1"/>
          </p:cNvSpPr>
          <p:nvPr>
            <p:ph type="body" idx="1"/>
          </p:nvPr>
        </p:nvSpPr>
        <p:spPr>
          <a:xfrm>
            <a:off x="5183188" y="987425"/>
            <a:ext cx="6172200" cy="4873625"/>
          </a:xfrm>
          <a:prstGeom prst="rect">
            <a:avLst/>
          </a:prstGeom>
          <a:noFill/>
          <a:ln>
            <a:noFill/>
          </a:ln>
        </p:spPr>
        <p:txBody>
          <a:bodyPr wrap="square" lIns="91425" tIns="91425" rIns="91425" bIns="91425" anchor="t" anchorCtr="0"/>
          <a:lstStyle>
            <a:lvl1pPr marL="228600" marR="0" lvl="0" indent="-25400" algn="l" rtl="0">
              <a:lnSpc>
                <a:spcPct val="90000"/>
              </a:lnSpc>
              <a:spcBef>
                <a:spcPts val="1000"/>
              </a:spcBef>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63" name="Shape 63"/>
          <p:cNvSpPr>
            <a:spLocks noGrp="1"/>
          </p:cNvSpPr>
          <p:nvPr>
            <p:ph type="pic" idx="2"/>
          </p:nvPr>
        </p:nvSpPr>
        <p:spPr>
          <a:xfrm>
            <a:off x="5183188" y="987425"/>
            <a:ext cx="6172200" cy="4873625"/>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70" name="Shape 70"/>
          <p:cNvSpPr txBox="1">
            <a:spLocks noGrp="1"/>
          </p:cNvSpPr>
          <p:nvPr>
            <p:ph type="body" idx="1"/>
          </p:nvPr>
        </p:nvSpPr>
        <p:spPr>
          <a:xfrm rot="5400000">
            <a:off x="3920331" y="-1256506"/>
            <a:ext cx="4351338" cy="105156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7133431" y="1956594"/>
            <a:ext cx="5811838" cy="2628900"/>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76" name="Shape 76"/>
          <p:cNvSpPr txBox="1">
            <a:spLocks noGrp="1"/>
          </p:cNvSpPr>
          <p:nvPr>
            <p:ph type="body" idx="1"/>
          </p:nvPr>
        </p:nvSpPr>
        <p:spPr>
          <a:xfrm rot="5400000">
            <a:off x="1799431" y="-596106"/>
            <a:ext cx="5811838" cy="77343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7" name="Shape 7"/>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fr-FR" sz="1200" b="0" i="0" u="none" strike="noStrike" cap="none">
                <a:solidFill>
                  <a:srgbClr val="888888"/>
                </a:solidFill>
                <a:latin typeface="Calibri"/>
                <a:ea typeface="Calibri"/>
                <a:cs typeface="Calibri"/>
                <a:sym typeface="Calibri"/>
              </a:rPr>
              <a:pPr marL="0" marR="0" lvl="0" indent="0" algn="r" rtl="0">
                <a:spcBef>
                  <a:spcPts val="0"/>
                </a:spcBef>
                <a:buNone/>
              </a:pPr>
              <a:t>‹N°›</a:t>
            </a:fld>
            <a:endParaRPr lang="fr-FR"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Shape 84"/>
          <p:cNvPicPr preferRelativeResize="0"/>
          <p:nvPr/>
        </p:nvPicPr>
        <p:blipFill rotWithShape="1">
          <a:blip r:embed="rId3">
            <a:alphaModFix/>
          </a:blip>
          <a:srcRect/>
          <a:stretch/>
        </p:blipFill>
        <p:spPr>
          <a:xfrm>
            <a:off x="0" y="-1215639"/>
            <a:ext cx="12192000" cy="8073639"/>
          </a:xfrm>
          <a:prstGeom prst="rect">
            <a:avLst/>
          </a:prstGeom>
          <a:noFill/>
          <a:ln>
            <a:noFill/>
          </a:ln>
        </p:spPr>
      </p:pic>
      <p:pic>
        <p:nvPicPr>
          <p:cNvPr id="85" name="Shape 85"/>
          <p:cNvPicPr preferRelativeResize="0"/>
          <p:nvPr/>
        </p:nvPicPr>
        <p:blipFill rotWithShape="1">
          <a:blip r:embed="rId4">
            <a:alphaModFix/>
          </a:blip>
          <a:srcRect/>
          <a:stretch/>
        </p:blipFill>
        <p:spPr>
          <a:xfrm>
            <a:off x="0" y="4523875"/>
            <a:ext cx="12264052" cy="2334126"/>
          </a:xfrm>
          <a:prstGeom prst="rect">
            <a:avLst/>
          </a:prstGeom>
          <a:noFill/>
          <a:ln>
            <a:noFill/>
          </a:ln>
        </p:spPr>
      </p:pic>
      <p:pic>
        <p:nvPicPr>
          <p:cNvPr id="86" name="Shape 86"/>
          <p:cNvPicPr preferRelativeResize="0"/>
          <p:nvPr/>
        </p:nvPicPr>
        <p:blipFill rotWithShape="1">
          <a:blip r:embed="rId5">
            <a:alphaModFix/>
          </a:blip>
          <a:srcRect/>
          <a:stretch/>
        </p:blipFill>
        <p:spPr>
          <a:xfrm>
            <a:off x="0" y="4523875"/>
            <a:ext cx="12264045" cy="2334125"/>
          </a:xfrm>
          <a:prstGeom prst="rect">
            <a:avLst/>
          </a:prstGeom>
          <a:noFill/>
          <a:ln>
            <a:noFill/>
          </a:ln>
        </p:spPr>
      </p:pic>
      <p:sp>
        <p:nvSpPr>
          <p:cNvPr id="87" name="Shape 87"/>
          <p:cNvSpPr txBox="1">
            <a:spLocks noGrp="1"/>
          </p:cNvSpPr>
          <p:nvPr>
            <p:ph type="title"/>
          </p:nvPr>
        </p:nvSpPr>
        <p:spPr>
          <a:xfrm>
            <a:off x="332400" y="1260400"/>
            <a:ext cx="11616600" cy="1766100"/>
          </a:xfrm>
          <a:prstGeom prst="rect">
            <a:avLst/>
          </a:prstGeom>
          <a:solidFill>
            <a:schemeClr val="dk1">
              <a:alpha val="38823"/>
            </a:schemeClr>
          </a:solidFill>
          <a:ln>
            <a:noFill/>
          </a:ln>
          <a:effectLst>
            <a:outerShdw blurRad="50800" dist="50800" algn="ctr" rotWithShape="0">
              <a:srgbClr val="000000">
                <a:alpha val="42745"/>
              </a:srgbClr>
            </a:outerShdw>
          </a:effectLst>
        </p:spPr>
        <p:txBody>
          <a:bodyPr wrap="square" lIns="91425" tIns="45700" rIns="91425" bIns="45700" anchor="ctr" anchorCtr="0">
            <a:noAutofit/>
          </a:bodyPr>
          <a:lstStyle/>
          <a:p>
            <a:pPr marL="0" marR="0" lvl="0" indent="-565150" algn="ctr" rtl="0">
              <a:lnSpc>
                <a:spcPct val="90000"/>
              </a:lnSpc>
              <a:spcBef>
                <a:spcPts val="0"/>
              </a:spcBef>
              <a:buClr>
                <a:schemeClr val="lt1"/>
              </a:buClr>
              <a:buSzPts val="8900"/>
              <a:buFont typeface="Calibri"/>
              <a:buNone/>
            </a:pPr>
            <a:br>
              <a:rPr lang="fr-FR" sz="8900" b="1" i="0" u="none" strike="noStrike" cap="none">
                <a:solidFill>
                  <a:schemeClr val="lt1"/>
                </a:solidFill>
                <a:latin typeface="Calibri"/>
                <a:ea typeface="Calibri"/>
                <a:cs typeface="Calibri"/>
                <a:sym typeface="Calibri"/>
              </a:rPr>
            </a:br>
            <a:br>
              <a:rPr lang="fr-FR" sz="4400" b="1" i="0" u="none" strike="noStrike" cap="none">
                <a:solidFill>
                  <a:schemeClr val="lt1"/>
                </a:solidFill>
                <a:latin typeface="Calibri"/>
                <a:ea typeface="Calibri"/>
                <a:cs typeface="Calibri"/>
                <a:sym typeface="Calibri"/>
              </a:rPr>
            </a:br>
            <a:endParaRPr lang="fr-FR" sz="4400" b="1" i="0" u="none" strike="noStrike" cap="none">
              <a:solidFill>
                <a:schemeClr val="lt1"/>
              </a:solidFill>
              <a:latin typeface="Calibri"/>
              <a:ea typeface="Calibri"/>
              <a:cs typeface="Calibri"/>
              <a:sym typeface="Calibri"/>
            </a:endParaRPr>
          </a:p>
        </p:txBody>
      </p:sp>
      <p:sp>
        <p:nvSpPr>
          <p:cNvPr id="89" name="Shape 89"/>
          <p:cNvSpPr txBox="1">
            <a:spLocks noGrp="1"/>
          </p:cNvSpPr>
          <p:nvPr>
            <p:ph type="body" idx="2"/>
          </p:nvPr>
        </p:nvSpPr>
        <p:spPr>
          <a:xfrm>
            <a:off x="2153652" y="605145"/>
            <a:ext cx="9575670" cy="2716312"/>
          </a:xfrm>
          <a:prstGeom prst="rect">
            <a:avLst/>
          </a:prstGeom>
          <a:noFill/>
          <a:ln>
            <a:noFill/>
          </a:ln>
        </p:spPr>
        <p:txBody>
          <a:bodyPr wrap="square" lIns="91425" tIns="45700" rIns="91425" bIns="45700" anchor="t" anchorCtr="0">
            <a:noAutofit/>
          </a:bodyPr>
          <a:lstStyle/>
          <a:p>
            <a:pPr marL="0" marR="0" lvl="0" indent="-228600" algn="ctr" rtl="0">
              <a:lnSpc>
                <a:spcPct val="100000"/>
              </a:lnSpc>
              <a:spcBef>
                <a:spcPts val="0"/>
              </a:spcBef>
              <a:spcAft>
                <a:spcPts val="0"/>
              </a:spcAft>
              <a:buClr>
                <a:schemeClr val="lt1"/>
              </a:buClr>
              <a:buSzPts val="3600"/>
              <a:buFont typeface="Arial"/>
              <a:buNone/>
            </a:pPr>
            <a:r>
              <a:rPr lang="fr-FR" sz="5400" b="1" dirty="0">
                <a:solidFill>
                  <a:schemeClr val="lt1"/>
                </a:solidFill>
              </a:rPr>
              <a:t>Salon des Directeurs</a:t>
            </a:r>
            <a:endParaRPr lang="fr-FR" sz="5400" b="1" i="1" u="none" strike="noStrike" cap="none" dirty="0">
              <a:solidFill>
                <a:schemeClr val="lt1"/>
              </a:solidFill>
              <a:sym typeface="Calibri"/>
            </a:endParaRPr>
          </a:p>
        </p:txBody>
      </p:sp>
      <p:sp>
        <p:nvSpPr>
          <p:cNvPr id="90" name="Shape 90"/>
          <p:cNvSpPr txBox="1"/>
          <p:nvPr/>
        </p:nvSpPr>
        <p:spPr>
          <a:xfrm>
            <a:off x="4620776" y="3048360"/>
            <a:ext cx="6981600" cy="1475514"/>
          </a:xfrm>
          <a:prstGeom prst="rect">
            <a:avLst/>
          </a:prstGeom>
          <a:solidFill>
            <a:schemeClr val="dk1">
              <a:alpha val="38823"/>
            </a:schemeClr>
          </a:solidFill>
          <a:ln>
            <a:noFill/>
          </a:ln>
          <a:effectLst>
            <a:outerShdw blurRad="50800" dist="50800" algn="ctr" rotWithShape="0">
              <a:srgbClr val="000000">
                <a:alpha val="42745"/>
              </a:srgbClr>
            </a:outerShdw>
          </a:effectLst>
        </p:spPr>
        <p:txBody>
          <a:bodyPr wrap="square" lIns="91425" tIns="45700" rIns="91425" bIns="45700" anchor="ctr" anchorCtr="0">
            <a:noAutofit/>
          </a:bodyPr>
          <a:lstStyle/>
          <a:p>
            <a:pPr marL="0" marR="0" lvl="0" indent="-165100" algn="ctr" rtl="0">
              <a:lnSpc>
                <a:spcPct val="100000"/>
              </a:lnSpc>
              <a:spcBef>
                <a:spcPts val="0"/>
              </a:spcBef>
              <a:spcAft>
                <a:spcPts val="0"/>
              </a:spcAft>
              <a:buClr>
                <a:schemeClr val="lt1"/>
              </a:buClr>
              <a:buSzPts val="2600"/>
              <a:buFont typeface="Calibri"/>
              <a:buNone/>
            </a:pPr>
            <a:r>
              <a:rPr lang="fr-FR" sz="3200" b="1" dirty="0">
                <a:solidFill>
                  <a:schemeClr val="lt1"/>
                </a:solidFill>
                <a:latin typeface="Calibri"/>
                <a:ea typeface="Calibri"/>
                <a:cs typeface="Calibri"/>
                <a:sym typeface="Calibri"/>
              </a:rPr>
              <a:t>RECTORAT</a:t>
            </a:r>
            <a:r>
              <a:rPr lang="fr-FR" sz="3200" b="1" i="0" u="none" strike="noStrike" cap="none" dirty="0">
                <a:solidFill>
                  <a:schemeClr val="lt1"/>
                </a:solidFill>
                <a:latin typeface="Calibri"/>
                <a:ea typeface="Calibri"/>
                <a:cs typeface="Calibri"/>
                <a:sym typeface="Calibri"/>
              </a:rPr>
              <a:t>– Les Abymes</a:t>
            </a:r>
          </a:p>
          <a:p>
            <a:pPr marL="0" marR="0" lvl="0" indent="-165100" algn="ctr" rtl="0">
              <a:lnSpc>
                <a:spcPct val="100000"/>
              </a:lnSpc>
              <a:spcBef>
                <a:spcPts val="0"/>
              </a:spcBef>
              <a:spcAft>
                <a:spcPts val="0"/>
              </a:spcAft>
              <a:buClr>
                <a:schemeClr val="lt1"/>
              </a:buClr>
              <a:buSzPts val="2600"/>
              <a:buFont typeface="Calibri"/>
              <a:buNone/>
            </a:pPr>
            <a:r>
              <a:rPr lang="fr-FR" sz="3200" b="1">
                <a:solidFill>
                  <a:schemeClr val="lt1"/>
                </a:solidFill>
                <a:latin typeface="Calibri"/>
                <a:ea typeface="Calibri"/>
                <a:cs typeface="Calibri"/>
                <a:sym typeface="Calibri"/>
              </a:rPr>
              <a:t>Mercredi</a:t>
            </a:r>
            <a:r>
              <a:rPr lang="fr-FR" sz="3200" b="1" i="0" u="none" strike="noStrike" cap="none">
                <a:solidFill>
                  <a:schemeClr val="lt1"/>
                </a:solidFill>
                <a:latin typeface="Calibri"/>
                <a:ea typeface="Calibri"/>
                <a:cs typeface="Calibri"/>
                <a:sym typeface="Calibri"/>
              </a:rPr>
              <a:t> </a:t>
            </a:r>
            <a:r>
              <a:rPr lang="fr-FR" sz="3200" b="1" dirty="0">
                <a:solidFill>
                  <a:schemeClr val="lt1"/>
                </a:solidFill>
                <a:latin typeface="Calibri"/>
                <a:ea typeface="Calibri"/>
                <a:cs typeface="Calibri"/>
                <a:sym typeface="Calibri"/>
              </a:rPr>
              <a:t>24 Mars</a:t>
            </a:r>
            <a:r>
              <a:rPr lang="fr-FR" sz="3200" b="1" i="0" u="none" strike="noStrike" cap="none" dirty="0">
                <a:solidFill>
                  <a:schemeClr val="lt1"/>
                </a:solidFill>
                <a:latin typeface="Calibri"/>
                <a:ea typeface="Calibri"/>
                <a:cs typeface="Calibri"/>
                <a:sym typeface="Calibri"/>
              </a:rPr>
              <a:t> 2020-9h00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accent6"/>
                </a:solidFill>
              </a:rPr>
              <a:t>La définition du Harcèlement</a:t>
            </a:r>
          </a:p>
        </p:txBody>
      </p:sp>
      <p:sp>
        <p:nvSpPr>
          <p:cNvPr id="3" name="Espace réservé du contenu 2"/>
          <p:cNvSpPr>
            <a:spLocks noGrp="1"/>
          </p:cNvSpPr>
          <p:nvPr>
            <p:ph idx="1"/>
          </p:nvPr>
        </p:nvSpPr>
        <p:spPr/>
        <p:txBody>
          <a:bodyPr/>
          <a:lstStyle/>
          <a:p>
            <a:r>
              <a:rPr lang="fr-FR" sz="2400" b="1" dirty="0"/>
              <a:t>Harceler</a:t>
            </a:r>
            <a:r>
              <a:rPr lang="fr-FR" sz="2400" dirty="0"/>
              <a:t> vient de herser = torturer</a:t>
            </a:r>
          </a:p>
          <a:p>
            <a:endParaRPr lang="fr-FR" sz="2400" dirty="0"/>
          </a:p>
          <a:p>
            <a:pPr lvl="1"/>
            <a:r>
              <a:rPr lang="fr-FR" dirty="0"/>
              <a:t>Soumettre quelqu’un, un groupe, à d’incessantes petites attaques (</a:t>
            </a:r>
            <a:r>
              <a:rPr lang="fr-FR" i="1" dirty="0"/>
              <a:t>grand Larousse en 5 volumes</a:t>
            </a:r>
            <a:r>
              <a:rPr lang="fr-FR" dirty="0"/>
              <a:t>)</a:t>
            </a:r>
          </a:p>
          <a:p>
            <a:pPr lvl="1"/>
            <a:r>
              <a:rPr lang="fr-FR" dirty="0"/>
              <a:t>Relation dominant – dominé</a:t>
            </a:r>
          </a:p>
          <a:p>
            <a:pPr>
              <a:buNone/>
            </a:pPr>
            <a:r>
              <a:rPr lang="fr-FR" sz="2400" dirty="0"/>
              <a:t>			- Humiliation</a:t>
            </a:r>
          </a:p>
          <a:p>
            <a:pPr>
              <a:buNone/>
            </a:pPr>
            <a:r>
              <a:rPr lang="fr-FR" sz="2400" dirty="0"/>
              <a:t>			- Répétition : la durée fait la gravité</a:t>
            </a:r>
          </a:p>
          <a:p>
            <a:pPr lvl="1"/>
            <a:r>
              <a:rPr lang="fr-FR" dirty="0"/>
              <a:t>Situation intentionnellement agressive</a:t>
            </a:r>
          </a:p>
        </p:txBody>
      </p:sp>
      <p:pic>
        <p:nvPicPr>
          <p:cNvPr id="4" name="Shape 95"/>
          <p:cNvPicPr preferRelativeResize="0"/>
          <p:nvPr/>
        </p:nvPicPr>
        <p:blipFill rotWithShape="1">
          <a:blip r:embed="rId3">
            <a:alphaModFix/>
          </a:blip>
          <a:srcRect/>
          <a:stretch/>
        </p:blipFill>
        <p:spPr>
          <a:xfrm>
            <a:off x="0" y="4523879"/>
            <a:ext cx="12264045" cy="2334125"/>
          </a:xfrm>
          <a:prstGeom prst="rect">
            <a:avLst/>
          </a:prstGeom>
          <a:noFill/>
          <a:ln>
            <a:noFill/>
          </a:ln>
        </p:spPr>
      </p:pic>
    </p:spTree>
    <p:extLst>
      <p:ext uri="{BB962C8B-B14F-4D97-AF65-F5344CB8AC3E}">
        <p14:creationId xmlns:p14="http://schemas.microsoft.com/office/powerpoint/2010/main" val="220399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accent6"/>
                </a:solidFill>
              </a:rPr>
              <a:t>En résumé…..</a:t>
            </a:r>
          </a:p>
        </p:txBody>
      </p:sp>
      <p:sp>
        <p:nvSpPr>
          <p:cNvPr id="3" name="Espace réservé du contenu 2"/>
          <p:cNvSpPr>
            <a:spLocks noGrp="1"/>
          </p:cNvSpPr>
          <p:nvPr>
            <p:ph idx="1"/>
          </p:nvPr>
        </p:nvSpPr>
        <p:spPr>
          <a:xfrm>
            <a:off x="838200" y="1780674"/>
            <a:ext cx="10515600" cy="4396289"/>
          </a:xfrm>
        </p:spPr>
        <p:txBody>
          <a:bodyPr>
            <a:noAutofit/>
          </a:bodyPr>
          <a:lstStyle/>
          <a:p>
            <a:r>
              <a:rPr lang="fr-FR" b="1" i="1" dirty="0"/>
              <a:t>«</a:t>
            </a:r>
            <a:r>
              <a:rPr lang="fr-FR" dirty="0"/>
              <a:t> Un élève est victime de harcèlement lorsqu’il est soumis de </a:t>
            </a:r>
            <a:r>
              <a:rPr lang="fr-FR" u="sng" dirty="0"/>
              <a:t>façon répétée </a:t>
            </a:r>
            <a:r>
              <a:rPr lang="fr-FR" dirty="0"/>
              <a:t>et à </a:t>
            </a:r>
            <a:r>
              <a:rPr lang="fr-FR" u="sng" dirty="0"/>
              <a:t>long terme </a:t>
            </a:r>
            <a:r>
              <a:rPr lang="fr-FR" dirty="0"/>
              <a:t>à des </a:t>
            </a:r>
            <a:r>
              <a:rPr lang="fr-FR" u="sng" dirty="0"/>
              <a:t>comportements agressifs </a:t>
            </a:r>
            <a:r>
              <a:rPr lang="fr-FR" dirty="0"/>
              <a:t>visant à lui porter préjudice, le blesser ou le mettre en difficulté de la part d’un ou plusieurs élèves. Il s’agit d’une situation intentionnellement agressive, induisant une relation d’asservissement psychologique, qui se répète régulièrement » </a:t>
            </a:r>
          </a:p>
        </p:txBody>
      </p:sp>
      <p:pic>
        <p:nvPicPr>
          <p:cNvPr id="4" name="Shape 95"/>
          <p:cNvPicPr preferRelativeResize="0"/>
          <p:nvPr/>
        </p:nvPicPr>
        <p:blipFill rotWithShape="1">
          <a:blip r:embed="rId3">
            <a:alphaModFix/>
          </a:blip>
          <a:srcRect/>
          <a:stretch/>
        </p:blipFill>
        <p:spPr>
          <a:xfrm>
            <a:off x="0" y="4523879"/>
            <a:ext cx="12264045" cy="2334125"/>
          </a:xfrm>
          <a:prstGeom prst="rect">
            <a:avLst/>
          </a:prstGeom>
          <a:noFill/>
          <a:ln>
            <a:noFill/>
          </a:ln>
        </p:spPr>
      </p:pic>
    </p:spTree>
    <p:extLst>
      <p:ext uri="{BB962C8B-B14F-4D97-AF65-F5344CB8AC3E}">
        <p14:creationId xmlns:p14="http://schemas.microsoft.com/office/powerpoint/2010/main" val="1626372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accent6"/>
                </a:solidFill>
              </a:rPr>
              <a:t>Le cyber harcèlement :</a:t>
            </a:r>
          </a:p>
        </p:txBody>
      </p:sp>
      <p:sp>
        <p:nvSpPr>
          <p:cNvPr id="3" name="Espace réservé du contenu 2"/>
          <p:cNvSpPr>
            <a:spLocks noGrp="1"/>
          </p:cNvSpPr>
          <p:nvPr>
            <p:ph idx="1"/>
          </p:nvPr>
        </p:nvSpPr>
        <p:spPr>
          <a:xfrm>
            <a:off x="324853" y="1340768"/>
            <a:ext cx="9358699" cy="4800600"/>
          </a:xfrm>
        </p:spPr>
        <p:txBody>
          <a:bodyPr/>
          <a:lstStyle/>
          <a:p>
            <a:pPr marL="177800" indent="0">
              <a:lnSpc>
                <a:spcPct val="150000"/>
              </a:lnSpc>
              <a:buNone/>
            </a:pPr>
            <a:r>
              <a:rPr lang="fr-FR" sz="2000" dirty="0"/>
              <a:t>C’est l’utilisation de technologies d’information et de communication (tel portable, messageries instantanées, forums, chats, jeux, courriels, réseaux sociaux) pour porter délibérément atteinte à un individu, de manière répétée dans le temps: </a:t>
            </a:r>
            <a:r>
              <a:rPr lang="fr-FR" sz="2000" b="1" dirty="0"/>
              <a:t>humiliation, moqueries, injures, diffamation, discrédit, intimidation, usurpation d’identité, menaces physiques, prises de contact insistantes….</a:t>
            </a:r>
          </a:p>
          <a:p>
            <a:endParaRPr lang="fr-FR" dirty="0"/>
          </a:p>
        </p:txBody>
      </p:sp>
      <p:pic>
        <p:nvPicPr>
          <p:cNvPr id="4" name="Espace réservé du contenu 4" descr="Résultat de recherche d'images pour &quot;photo téléphone portable&quot;"/>
          <p:cNvPicPr>
            <a:picLocks/>
          </p:cNvPicPr>
          <p:nvPr/>
        </p:nvPicPr>
        <p:blipFill>
          <a:blip r:embed="rId3" cstate="print"/>
          <a:srcRect l="6561" r="6561"/>
          <a:stretch>
            <a:fillRect/>
          </a:stretch>
        </p:blipFill>
        <p:spPr bwMode="auto">
          <a:xfrm rot="420000">
            <a:off x="5229265" y="4046020"/>
            <a:ext cx="4414454" cy="2459159"/>
          </a:xfrm>
          <a:prstGeom prst="rect">
            <a:avLst/>
          </a:prstGeom>
          <a:noFill/>
          <a:ln w="9525" cap="rnd">
            <a:noFill/>
            <a:miter lim="800000"/>
            <a:headEnd/>
            <a:tailEnd/>
          </a:ln>
          <a:effectLst/>
        </p:spPr>
      </p:pic>
      <p:pic>
        <p:nvPicPr>
          <p:cNvPr id="5" name="Shape 95"/>
          <p:cNvPicPr preferRelativeResize="0"/>
          <p:nvPr/>
        </p:nvPicPr>
        <p:blipFill rotWithShape="1">
          <a:blip r:embed="rId4">
            <a:alphaModFix/>
          </a:blip>
          <a:srcRect/>
          <a:stretch/>
        </p:blipFill>
        <p:spPr>
          <a:xfrm>
            <a:off x="0" y="4523879"/>
            <a:ext cx="12264045" cy="2334125"/>
          </a:xfrm>
          <a:prstGeom prst="rect">
            <a:avLst/>
          </a:prstGeom>
          <a:noFill/>
          <a:ln>
            <a:noFill/>
          </a:ln>
        </p:spPr>
      </p:pic>
    </p:spTree>
    <p:extLst>
      <p:ext uri="{BB962C8B-B14F-4D97-AF65-F5344CB8AC3E}">
        <p14:creationId xmlns:p14="http://schemas.microsoft.com/office/powerpoint/2010/main" val="261579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b="1" dirty="0">
                <a:solidFill>
                  <a:schemeClr val="accent6"/>
                </a:solidFill>
              </a:rPr>
              <a:t>Identifier le harcèlement</a:t>
            </a:r>
            <a:endParaRPr lang="fr-FR" dirty="0">
              <a:solidFill>
                <a:schemeClr val="accent6"/>
              </a:solidFill>
            </a:endParaRPr>
          </a:p>
        </p:txBody>
      </p:sp>
      <p:sp>
        <p:nvSpPr>
          <p:cNvPr id="3" name="Espace réservé du contenu 2"/>
          <p:cNvSpPr>
            <a:spLocks noGrp="1"/>
          </p:cNvSpPr>
          <p:nvPr>
            <p:ph idx="1"/>
          </p:nvPr>
        </p:nvSpPr>
        <p:spPr>
          <a:xfrm>
            <a:off x="874222" y="1339603"/>
            <a:ext cx="10515600" cy="4351338"/>
          </a:xfrm>
        </p:spPr>
        <p:txBody>
          <a:bodyPr/>
          <a:lstStyle/>
          <a:p>
            <a:pPr>
              <a:lnSpc>
                <a:spcPct val="90000"/>
              </a:lnSpc>
              <a:buNone/>
            </a:pPr>
            <a:r>
              <a:rPr lang="fr-FR" sz="2000" b="1" dirty="0"/>
              <a:t>Indices et pratiques…</a:t>
            </a:r>
          </a:p>
          <a:p>
            <a:pPr>
              <a:lnSpc>
                <a:spcPct val="90000"/>
              </a:lnSpc>
              <a:buNone/>
            </a:pPr>
            <a:r>
              <a:rPr lang="fr-FR" sz="2000" dirty="0"/>
              <a:t>. Tout changement brutal de</a:t>
            </a:r>
          </a:p>
          <a:p>
            <a:pPr>
              <a:lnSpc>
                <a:spcPct val="90000"/>
              </a:lnSpc>
              <a:buNone/>
            </a:pPr>
            <a:r>
              <a:rPr lang="fr-FR" sz="2000" dirty="0"/>
              <a:t>  comportement doit alerter</a:t>
            </a:r>
          </a:p>
          <a:p>
            <a:pPr>
              <a:lnSpc>
                <a:spcPct val="90000"/>
              </a:lnSpc>
              <a:buNone/>
            </a:pPr>
            <a:r>
              <a:rPr lang="fr-FR" sz="2000" dirty="0"/>
              <a:t>. Observer les interactions : en classe,</a:t>
            </a:r>
          </a:p>
          <a:p>
            <a:pPr>
              <a:lnSpc>
                <a:spcPct val="90000"/>
              </a:lnSpc>
              <a:buNone/>
            </a:pPr>
            <a:r>
              <a:rPr lang="fr-FR" sz="2000" dirty="0"/>
              <a:t>  dans les lieux partagés</a:t>
            </a:r>
          </a:p>
          <a:p>
            <a:pPr>
              <a:lnSpc>
                <a:spcPct val="90000"/>
              </a:lnSpc>
              <a:buNone/>
            </a:pPr>
            <a:r>
              <a:rPr lang="fr-FR" sz="2000" dirty="0"/>
              <a:t>. Croiser les observations</a:t>
            </a:r>
          </a:p>
          <a:p>
            <a:pPr>
              <a:lnSpc>
                <a:spcPct val="90000"/>
              </a:lnSpc>
              <a:buNone/>
            </a:pPr>
            <a:r>
              <a:rPr lang="fr-FR" sz="2000" dirty="0"/>
              <a:t>. Repérer les enfants isolés</a:t>
            </a:r>
          </a:p>
          <a:p>
            <a:pPr>
              <a:lnSpc>
                <a:spcPct val="90000"/>
              </a:lnSpc>
              <a:buNone/>
            </a:pPr>
            <a:r>
              <a:rPr lang="fr-FR" sz="2000" dirty="0"/>
              <a:t>Tous les espaces doivent être sous surveillance</a:t>
            </a:r>
          </a:p>
          <a:p>
            <a:pPr>
              <a:lnSpc>
                <a:spcPct val="90000"/>
              </a:lnSpc>
              <a:buNone/>
            </a:pPr>
            <a:r>
              <a:rPr lang="fr-FR" sz="1600" i="1" dirty="0"/>
              <a:t> (10 à 15% des élèves sont harcelés)</a:t>
            </a:r>
          </a:p>
          <a:p>
            <a:endParaRPr lang="fr-FR" dirty="0"/>
          </a:p>
        </p:txBody>
      </p:sp>
      <p:pic>
        <p:nvPicPr>
          <p:cNvPr id="4" name="Shape 95"/>
          <p:cNvPicPr preferRelativeResize="0"/>
          <p:nvPr/>
        </p:nvPicPr>
        <p:blipFill rotWithShape="1">
          <a:blip r:embed="rId3">
            <a:alphaModFix/>
          </a:blip>
          <a:srcRect/>
          <a:stretch/>
        </p:blipFill>
        <p:spPr>
          <a:xfrm>
            <a:off x="0" y="4523879"/>
            <a:ext cx="12264045" cy="2334125"/>
          </a:xfrm>
          <a:prstGeom prst="rect">
            <a:avLst/>
          </a:prstGeom>
          <a:noFill/>
          <a:ln>
            <a:noFill/>
          </a:ln>
        </p:spPr>
      </p:pic>
    </p:spTree>
    <p:extLst>
      <p:ext uri="{BB962C8B-B14F-4D97-AF65-F5344CB8AC3E}">
        <p14:creationId xmlns:p14="http://schemas.microsoft.com/office/powerpoint/2010/main" val="2455528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
            <a:ext cx="10515600" cy="1690688"/>
          </a:xfrm>
        </p:spPr>
        <p:txBody>
          <a:bodyPr/>
          <a:lstStyle/>
          <a:p>
            <a:r>
              <a:rPr lang="fr-FR" sz="4800" b="1" dirty="0">
                <a:solidFill>
                  <a:schemeClr val="accent6"/>
                </a:solidFill>
              </a:rPr>
              <a:t>Difficultés à reconnaître le harcèlement </a:t>
            </a:r>
            <a:endParaRPr lang="fr-FR" dirty="0">
              <a:solidFill>
                <a:schemeClr val="accent6"/>
              </a:solidFill>
            </a:endParaRPr>
          </a:p>
        </p:txBody>
      </p:sp>
      <p:sp>
        <p:nvSpPr>
          <p:cNvPr id="3" name="Espace réservé du contenu 2"/>
          <p:cNvSpPr>
            <a:spLocks noGrp="1"/>
          </p:cNvSpPr>
          <p:nvPr>
            <p:ph idx="1"/>
          </p:nvPr>
        </p:nvSpPr>
        <p:spPr>
          <a:xfrm>
            <a:off x="838200" y="1444487"/>
            <a:ext cx="10515600" cy="4732476"/>
          </a:xfrm>
        </p:spPr>
        <p:txBody>
          <a:bodyPr/>
          <a:lstStyle/>
          <a:p>
            <a:pPr>
              <a:lnSpc>
                <a:spcPct val="90000"/>
              </a:lnSpc>
              <a:buNone/>
            </a:pPr>
            <a:r>
              <a:rPr lang="fr-FR" sz="2400" dirty="0"/>
              <a:t>Les enseignants repèrent mal les situations </a:t>
            </a:r>
          </a:p>
          <a:p>
            <a:pPr>
              <a:lnSpc>
                <a:spcPct val="90000"/>
              </a:lnSpc>
              <a:buNone/>
            </a:pPr>
            <a:r>
              <a:rPr lang="fr-FR" sz="2400" dirty="0"/>
              <a:t>de harcèlement</a:t>
            </a:r>
          </a:p>
        </p:txBody>
      </p:sp>
      <p:sp>
        <p:nvSpPr>
          <p:cNvPr id="6" name="Flèche vers le bas 5"/>
          <p:cNvSpPr/>
          <p:nvPr/>
        </p:nvSpPr>
        <p:spPr>
          <a:xfrm>
            <a:off x="4344629" y="1939721"/>
            <a:ext cx="357190"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7" name="Tableau 6"/>
          <p:cNvGraphicFramePr>
            <a:graphicFrameLocks noGrp="1"/>
          </p:cNvGraphicFramePr>
          <p:nvPr>
            <p:extLst>
              <p:ext uri="{D42A27DB-BD31-4B8C-83A1-F6EECF244321}">
                <p14:modId xmlns:p14="http://schemas.microsoft.com/office/powerpoint/2010/main" val="3553506195"/>
              </p:ext>
            </p:extLst>
          </p:nvPr>
        </p:nvGraphicFramePr>
        <p:xfrm>
          <a:off x="2166911" y="2654101"/>
          <a:ext cx="7273923" cy="1999241"/>
        </p:xfrm>
        <a:graphic>
          <a:graphicData uri="http://schemas.openxmlformats.org/drawingml/2006/table">
            <a:tbl>
              <a:tblPr/>
              <a:tblGrid>
                <a:gridCol w="2425679">
                  <a:extLst>
                    <a:ext uri="{9D8B030D-6E8A-4147-A177-3AD203B41FA5}">
                      <a16:colId xmlns:a16="http://schemas.microsoft.com/office/drawing/2014/main" val="20000"/>
                    </a:ext>
                  </a:extLst>
                </a:gridCol>
                <a:gridCol w="2422565">
                  <a:extLst>
                    <a:ext uri="{9D8B030D-6E8A-4147-A177-3AD203B41FA5}">
                      <a16:colId xmlns:a16="http://schemas.microsoft.com/office/drawing/2014/main" val="20001"/>
                    </a:ext>
                  </a:extLst>
                </a:gridCol>
                <a:gridCol w="2425679">
                  <a:extLst>
                    <a:ext uri="{9D8B030D-6E8A-4147-A177-3AD203B41FA5}">
                      <a16:colId xmlns:a16="http://schemas.microsoft.com/office/drawing/2014/main" val="20002"/>
                    </a:ext>
                  </a:extLst>
                </a:gridCol>
              </a:tblGrid>
              <a:tr h="1999241">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faits rapportés</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vagues,</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minimes</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réticence</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à les admettre</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endParaRPr kumimoji="0" lang="fr-FR" sz="2600" b="0" i="0" u="none" strike="noStrike" cap="none" normalizeH="0" baseline="0" dirty="0">
                        <a:ln>
                          <a:noFill/>
                        </a:ln>
                        <a:solidFill>
                          <a:schemeClr val="tx1"/>
                        </a:solidFill>
                        <a:effectLst/>
                        <a:latin typeface="Arial" charset="0"/>
                        <a:cs typeface="Arial" charset="0"/>
                      </a:endParaRP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     savoir</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     écouter et</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600" b="0" i="0" u="none" strike="noStrike" cap="none" normalizeH="0" baseline="0" dirty="0">
                          <a:ln>
                            <a:noFill/>
                          </a:ln>
                          <a:solidFill>
                            <a:schemeClr val="tx1"/>
                          </a:solidFill>
                          <a:effectLst/>
                          <a:latin typeface="Arial" charset="0"/>
                          <a:cs typeface="Arial" charset="0"/>
                        </a:rPr>
                        <a:t>     croire</a:t>
                      </a: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 name="Tableau 7"/>
          <p:cNvGraphicFramePr>
            <a:graphicFrameLocks noGrp="1"/>
          </p:cNvGraphicFramePr>
          <p:nvPr/>
        </p:nvGraphicFramePr>
        <p:xfrm>
          <a:off x="2095472" y="4786322"/>
          <a:ext cx="8340778" cy="896112"/>
        </p:xfrm>
        <a:graphic>
          <a:graphicData uri="http://schemas.openxmlformats.org/drawingml/2006/table">
            <a:tbl>
              <a:tblPr/>
              <a:tblGrid>
                <a:gridCol w="5561112">
                  <a:extLst>
                    <a:ext uri="{9D8B030D-6E8A-4147-A177-3AD203B41FA5}">
                      <a16:colId xmlns:a16="http://schemas.microsoft.com/office/drawing/2014/main" val="20000"/>
                    </a:ext>
                  </a:extLst>
                </a:gridCol>
                <a:gridCol w="277966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400" b="1" i="0" u="none" strike="noStrike" cap="none" normalizeH="0" baseline="0" dirty="0">
                          <a:ln>
                            <a:noFill/>
                          </a:ln>
                          <a:solidFill>
                            <a:schemeClr val="tx1"/>
                          </a:solidFill>
                          <a:effectLst/>
                          <a:latin typeface="Arial" charset="0"/>
                          <a:cs typeface="Arial" charset="0"/>
                        </a:rPr>
                        <a:t>Difficulté des élèves victimes</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2400" b="1" i="0" u="none" strike="noStrike" cap="none" normalizeH="0" baseline="0" dirty="0">
                          <a:ln>
                            <a:noFill/>
                          </a:ln>
                          <a:solidFill>
                            <a:schemeClr val="tx1"/>
                          </a:solidFill>
                          <a:effectLst/>
                          <a:latin typeface="Arial" charset="0"/>
                          <a:cs typeface="Arial" charset="0"/>
                        </a:rPr>
                        <a:t> à les décrire</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1600" b="1" i="0" u="none" strike="noStrike" cap="none" normalizeH="0" baseline="0" dirty="0">
                          <a:ln>
                            <a:noFill/>
                          </a:ln>
                          <a:solidFill>
                            <a:schemeClr val="tx1"/>
                          </a:solidFill>
                          <a:effectLst/>
                          <a:latin typeface="Arial" charset="0"/>
                          <a:cs typeface="Arial" charset="0"/>
                        </a:rPr>
                        <a:t>flou, brièveté</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pPr>
                      <a:r>
                        <a:rPr kumimoji="0" lang="fr-FR" sz="1600" b="1" i="0" u="none" strike="noStrike" cap="none" normalizeH="0" baseline="0" dirty="0">
                          <a:ln>
                            <a:noFill/>
                          </a:ln>
                          <a:solidFill>
                            <a:schemeClr val="tx1"/>
                          </a:solidFill>
                          <a:effectLst/>
                          <a:latin typeface="Arial" charset="0"/>
                          <a:cs typeface="Arial" charset="0"/>
                        </a:rPr>
                        <a:t>fréquence minimisée</a:t>
                      </a: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 name="Accolade fermante 8"/>
          <p:cNvSpPr/>
          <p:nvPr/>
        </p:nvSpPr>
        <p:spPr>
          <a:xfrm>
            <a:off x="7096132" y="3357562"/>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Accolade fermante 9"/>
          <p:cNvSpPr/>
          <p:nvPr/>
        </p:nvSpPr>
        <p:spPr>
          <a:xfrm>
            <a:off x="7096132" y="4929198"/>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1" name="Shape 95"/>
          <p:cNvPicPr preferRelativeResize="0"/>
          <p:nvPr/>
        </p:nvPicPr>
        <p:blipFill rotWithShape="1">
          <a:blip r:embed="rId3">
            <a:alphaModFix/>
          </a:blip>
          <a:srcRect/>
          <a:stretch/>
        </p:blipFill>
        <p:spPr>
          <a:xfrm>
            <a:off x="0" y="4653342"/>
            <a:ext cx="12192000" cy="2586038"/>
          </a:xfrm>
          <a:prstGeom prst="rect">
            <a:avLst/>
          </a:prstGeom>
          <a:noFill/>
          <a:ln>
            <a:noFill/>
          </a:ln>
        </p:spPr>
      </p:pic>
    </p:spTree>
    <p:extLst>
      <p:ext uri="{BB962C8B-B14F-4D97-AF65-F5344CB8AC3E}">
        <p14:creationId xmlns:p14="http://schemas.microsoft.com/office/powerpoint/2010/main" val="371494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accent6"/>
                </a:solidFill>
              </a:rPr>
              <a:t>Les témoins</a:t>
            </a:r>
          </a:p>
        </p:txBody>
      </p:sp>
      <p:sp>
        <p:nvSpPr>
          <p:cNvPr id="3" name="Espace réservé du contenu 2"/>
          <p:cNvSpPr>
            <a:spLocks noGrp="1"/>
          </p:cNvSpPr>
          <p:nvPr>
            <p:ph idx="1"/>
          </p:nvPr>
        </p:nvSpPr>
        <p:spPr>
          <a:xfrm>
            <a:off x="645694" y="1339603"/>
            <a:ext cx="10515600" cy="4351338"/>
          </a:xfrm>
        </p:spPr>
        <p:txBody>
          <a:bodyPr/>
          <a:lstStyle/>
          <a:p>
            <a:pPr marL="571500" indent="-571500">
              <a:lnSpc>
                <a:spcPct val="80000"/>
              </a:lnSpc>
              <a:buFontTx/>
              <a:buChar char="o"/>
            </a:pPr>
            <a:r>
              <a:rPr lang="fr-FR" sz="2400" dirty="0"/>
              <a:t>Souvent nombreux</a:t>
            </a:r>
          </a:p>
          <a:p>
            <a:pPr marL="571500" indent="-571500">
              <a:lnSpc>
                <a:spcPct val="80000"/>
              </a:lnSpc>
              <a:buFontTx/>
              <a:buChar char="o"/>
            </a:pPr>
            <a:r>
              <a:rPr lang="fr-FR" sz="2400" dirty="0"/>
              <a:t>Leur silence isole la victime</a:t>
            </a:r>
          </a:p>
          <a:p>
            <a:pPr marL="571500" indent="-571500">
              <a:lnSpc>
                <a:spcPct val="80000"/>
              </a:lnSpc>
              <a:buNone/>
            </a:pPr>
            <a:endParaRPr lang="fr-FR" sz="1600" dirty="0"/>
          </a:p>
          <a:p>
            <a:pPr marL="571500" indent="-571500">
              <a:lnSpc>
                <a:spcPct val="80000"/>
              </a:lnSpc>
              <a:buNone/>
            </a:pPr>
            <a:r>
              <a:rPr lang="fr-FR" sz="2400" dirty="0"/>
              <a:t>Explications données par eux-mêmes : </a:t>
            </a:r>
          </a:p>
          <a:p>
            <a:pPr marL="571500" indent="-571500">
              <a:lnSpc>
                <a:spcPct val="80000"/>
              </a:lnSpc>
              <a:buFontTx/>
              <a:buChar char="-"/>
            </a:pPr>
            <a:r>
              <a:rPr lang="fr-FR" sz="2400" dirty="0"/>
              <a:t>Crainte des réactions du harceleur</a:t>
            </a:r>
          </a:p>
          <a:p>
            <a:pPr marL="571500" indent="-571500">
              <a:lnSpc>
                <a:spcPct val="80000"/>
              </a:lnSpc>
              <a:buFontTx/>
              <a:buChar char="-"/>
            </a:pPr>
            <a:r>
              <a:rPr lang="fr-FR" sz="2400" dirty="0"/>
              <a:t>Les adultes ne feront rien</a:t>
            </a:r>
          </a:p>
          <a:p>
            <a:pPr marL="571500" indent="-571500">
              <a:lnSpc>
                <a:spcPct val="80000"/>
              </a:lnSpc>
              <a:buFontTx/>
              <a:buChar char="-"/>
            </a:pPr>
            <a:r>
              <a:rPr lang="fr-FR" sz="2400" dirty="0"/>
              <a:t>C’est à la victime de se défendre</a:t>
            </a:r>
          </a:p>
          <a:p>
            <a:pPr marL="571500" indent="-571500">
              <a:lnSpc>
                <a:spcPct val="80000"/>
              </a:lnSpc>
              <a:buFontTx/>
              <a:buChar char="-"/>
            </a:pPr>
            <a:r>
              <a:rPr lang="fr-FR" sz="2400" dirty="0"/>
              <a:t>Règles d’honneur tacites</a:t>
            </a:r>
          </a:p>
          <a:p>
            <a:pPr marL="571500" indent="-571500">
              <a:lnSpc>
                <a:spcPct val="80000"/>
              </a:lnSpc>
              <a:buFontTx/>
              <a:buChar char="-"/>
            </a:pPr>
            <a:r>
              <a:rPr lang="fr-FR" sz="2400" dirty="0"/>
              <a:t>Ne se sentent pas concernés</a:t>
            </a:r>
          </a:p>
          <a:p>
            <a:pPr marL="571500" indent="-571500">
              <a:lnSpc>
                <a:spcPct val="80000"/>
              </a:lnSpc>
              <a:buNone/>
            </a:pPr>
            <a:r>
              <a:rPr lang="fr-FR" sz="2400" dirty="0"/>
              <a:t>     </a:t>
            </a:r>
            <a:r>
              <a:rPr lang="fr-FR" sz="1800" dirty="0"/>
              <a:t>(</a:t>
            </a:r>
            <a:r>
              <a:rPr lang="fr-FR" sz="1800" dirty="0" err="1"/>
              <a:t>Dewulf</a:t>
            </a:r>
            <a:r>
              <a:rPr lang="fr-FR" sz="1800" dirty="0"/>
              <a:t> et </a:t>
            </a:r>
            <a:r>
              <a:rPr lang="fr-FR" sz="1800" dirty="0" err="1"/>
              <a:t>Stilhart</a:t>
            </a:r>
            <a:r>
              <a:rPr lang="fr-FR" sz="1800" dirty="0"/>
              <a:t>, 2005)</a:t>
            </a:r>
          </a:p>
        </p:txBody>
      </p:sp>
      <p:pic>
        <p:nvPicPr>
          <p:cNvPr id="4" name="Shape 95"/>
          <p:cNvPicPr preferRelativeResize="0"/>
          <p:nvPr/>
        </p:nvPicPr>
        <p:blipFill rotWithShape="1">
          <a:blip r:embed="rId3">
            <a:alphaModFix/>
          </a:blip>
          <a:srcRect/>
          <a:stretch/>
        </p:blipFill>
        <p:spPr>
          <a:xfrm>
            <a:off x="0" y="4523879"/>
            <a:ext cx="12264045" cy="2334125"/>
          </a:xfrm>
          <a:prstGeom prst="rect">
            <a:avLst/>
          </a:prstGeom>
          <a:noFill/>
          <a:ln>
            <a:noFill/>
          </a:ln>
        </p:spPr>
      </p:pic>
    </p:spTree>
    <p:extLst>
      <p:ext uri="{BB962C8B-B14F-4D97-AF65-F5344CB8AC3E}">
        <p14:creationId xmlns:p14="http://schemas.microsoft.com/office/powerpoint/2010/main" val="2718632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72279"/>
            <a:ext cx="10515600" cy="1518410"/>
          </a:xfrm>
        </p:spPr>
        <p:txBody>
          <a:bodyPr/>
          <a:lstStyle/>
          <a:p>
            <a:r>
              <a:rPr lang="fr-FR" dirty="0"/>
              <a:t>Comment repérer une situation de harcèlement ?</a:t>
            </a:r>
          </a:p>
        </p:txBody>
      </p:sp>
      <p:sp>
        <p:nvSpPr>
          <p:cNvPr id="3" name="Espace réservé du contenu 2"/>
          <p:cNvSpPr>
            <a:spLocks noGrp="1"/>
          </p:cNvSpPr>
          <p:nvPr>
            <p:ph idx="1"/>
          </p:nvPr>
        </p:nvSpPr>
        <p:spPr>
          <a:xfrm>
            <a:off x="838200" y="1484243"/>
            <a:ext cx="10515600" cy="4810540"/>
          </a:xfrm>
        </p:spPr>
        <p:txBody>
          <a:bodyPr/>
          <a:lstStyle/>
          <a:p>
            <a:pPr>
              <a:lnSpc>
                <a:spcPct val="90000"/>
              </a:lnSpc>
              <a:buNone/>
            </a:pPr>
            <a:r>
              <a:rPr lang="fr-FR" sz="2000" b="1" dirty="0"/>
              <a:t>Indices et pratiques…</a:t>
            </a:r>
          </a:p>
          <a:p>
            <a:pPr>
              <a:lnSpc>
                <a:spcPct val="90000"/>
              </a:lnSpc>
              <a:buNone/>
            </a:pPr>
            <a:endParaRPr lang="fr-FR" sz="2000" dirty="0"/>
          </a:p>
          <a:p>
            <a:pPr>
              <a:lnSpc>
                <a:spcPct val="90000"/>
              </a:lnSpc>
              <a:buNone/>
            </a:pPr>
            <a:r>
              <a:rPr lang="fr-FR" sz="2000" dirty="0"/>
              <a:t>. Tout changement brutal de</a:t>
            </a:r>
          </a:p>
          <a:p>
            <a:pPr>
              <a:lnSpc>
                <a:spcPct val="90000"/>
              </a:lnSpc>
              <a:buNone/>
            </a:pPr>
            <a:r>
              <a:rPr lang="fr-FR" sz="2000" dirty="0"/>
              <a:t>  comportement doit alerter</a:t>
            </a:r>
          </a:p>
          <a:p>
            <a:pPr>
              <a:lnSpc>
                <a:spcPct val="90000"/>
              </a:lnSpc>
              <a:buNone/>
            </a:pPr>
            <a:r>
              <a:rPr lang="fr-FR" sz="2000" dirty="0"/>
              <a:t>. Observer les interactions : en classe,</a:t>
            </a:r>
          </a:p>
          <a:p>
            <a:pPr>
              <a:lnSpc>
                <a:spcPct val="90000"/>
              </a:lnSpc>
              <a:buNone/>
            </a:pPr>
            <a:r>
              <a:rPr lang="fr-FR" sz="2000" dirty="0"/>
              <a:t>  dans les lieux partagés</a:t>
            </a:r>
          </a:p>
          <a:p>
            <a:pPr>
              <a:lnSpc>
                <a:spcPct val="90000"/>
              </a:lnSpc>
              <a:buNone/>
            </a:pPr>
            <a:r>
              <a:rPr lang="fr-FR" sz="2000" dirty="0"/>
              <a:t>. Croiser les observations</a:t>
            </a:r>
          </a:p>
          <a:p>
            <a:pPr>
              <a:lnSpc>
                <a:spcPct val="90000"/>
              </a:lnSpc>
              <a:buNone/>
            </a:pPr>
            <a:r>
              <a:rPr lang="fr-FR" sz="2000" dirty="0"/>
              <a:t>. Repérer les enfants isolés</a:t>
            </a:r>
          </a:p>
          <a:p>
            <a:pPr>
              <a:lnSpc>
                <a:spcPct val="90000"/>
              </a:lnSpc>
              <a:buNone/>
            </a:pPr>
            <a:r>
              <a:rPr lang="fr-FR" sz="2000" dirty="0"/>
              <a:t> </a:t>
            </a:r>
          </a:p>
          <a:p>
            <a:pPr>
              <a:lnSpc>
                <a:spcPct val="90000"/>
              </a:lnSpc>
              <a:buNone/>
            </a:pPr>
            <a:r>
              <a:rPr lang="fr-FR" sz="2000" dirty="0"/>
              <a:t>Tous les espaces doivent être sous surveillance</a:t>
            </a:r>
          </a:p>
          <a:p>
            <a:pPr>
              <a:lnSpc>
                <a:spcPct val="90000"/>
              </a:lnSpc>
              <a:buNone/>
            </a:pPr>
            <a:r>
              <a:rPr lang="fr-FR" sz="1600" i="1" dirty="0"/>
              <a:t> (10 à 15% des élèves sont harcelés)</a:t>
            </a:r>
          </a:p>
          <a:p>
            <a:endParaRPr lang="fr-FR" dirty="0"/>
          </a:p>
        </p:txBody>
      </p:sp>
      <p:pic>
        <p:nvPicPr>
          <p:cNvPr id="4" name="Shape 95"/>
          <p:cNvPicPr preferRelativeResize="0"/>
          <p:nvPr/>
        </p:nvPicPr>
        <p:blipFill rotWithShape="1">
          <a:blip r:embed="rId3">
            <a:alphaModFix/>
          </a:blip>
          <a:srcRect/>
          <a:stretch/>
        </p:blipFill>
        <p:spPr>
          <a:xfrm>
            <a:off x="-106016" y="5579165"/>
            <a:ext cx="12370062" cy="1278839"/>
          </a:xfrm>
          <a:prstGeom prst="rect">
            <a:avLst/>
          </a:prstGeom>
          <a:noFill/>
          <a:ln>
            <a:noFill/>
          </a:ln>
        </p:spPr>
      </p:pic>
    </p:spTree>
    <p:extLst>
      <p:ext uri="{BB962C8B-B14F-4D97-AF65-F5344CB8AC3E}">
        <p14:creationId xmlns:p14="http://schemas.microsoft.com/office/powerpoint/2010/main" val="3431473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Protocole de traitement</a:t>
            </a:r>
          </a:p>
        </p:txBody>
      </p:sp>
      <p:sp>
        <p:nvSpPr>
          <p:cNvPr id="3" name="Espace réservé du contenu 2"/>
          <p:cNvSpPr>
            <a:spLocks noGrp="1"/>
          </p:cNvSpPr>
          <p:nvPr>
            <p:ph idx="1"/>
          </p:nvPr>
        </p:nvSpPr>
        <p:spPr/>
        <p:txBody>
          <a:bodyPr>
            <a:normAutofit fontScale="92500" lnSpcReduction="20000"/>
          </a:bodyPr>
          <a:lstStyle/>
          <a:p>
            <a:pPr lvl="0"/>
            <a:r>
              <a:rPr lang="fr-FR" b="1" dirty="0"/>
              <a:t>RESPONSABILITES DU TRAITEMENT </a:t>
            </a:r>
            <a:endParaRPr lang="fr-FR" dirty="0"/>
          </a:p>
          <a:p>
            <a:r>
              <a:rPr lang="fr-FR" dirty="0"/>
              <a:t>Les directeurs-</a:t>
            </a:r>
            <a:r>
              <a:rPr lang="fr-FR" dirty="0" err="1"/>
              <a:t>trices</a:t>
            </a:r>
            <a:r>
              <a:rPr lang="fr-FR" dirty="0"/>
              <a:t> doivent être informés de toutes les situations de harcèlement. Ils sont responsables de leur traitement et notamment du signalement de l‘incident à l’</a:t>
            </a:r>
            <a:r>
              <a:rPr lang="fr-FR" dirty="0">
                <a:solidFill>
                  <a:srgbClr val="FF0000"/>
                </a:solidFill>
              </a:rPr>
              <a:t>IEN</a:t>
            </a:r>
            <a:r>
              <a:rPr lang="fr-FR" dirty="0"/>
              <a:t> et/ou au Rectorat, à la police ou la gendarmerie et, le cas échéant, au procureur de la République. </a:t>
            </a:r>
          </a:p>
          <a:p>
            <a:r>
              <a:rPr lang="fr-FR" dirty="0"/>
              <a:t>Sous la responsabilité du directeur-</a:t>
            </a:r>
            <a:r>
              <a:rPr lang="fr-FR" dirty="0" err="1"/>
              <a:t>trice</a:t>
            </a:r>
            <a:r>
              <a:rPr lang="fr-FR" dirty="0"/>
              <a:t>, une personne ressource peut être désignée au sein de l’établissement afin d’organiser le traitement et contribuer à la construction de la réponse.</a:t>
            </a:r>
          </a:p>
          <a:p>
            <a:pPr>
              <a:buNone/>
            </a:pPr>
            <a:r>
              <a:rPr lang="fr-FR" dirty="0"/>
              <a:t> </a:t>
            </a:r>
          </a:p>
          <a:p>
            <a:r>
              <a:rPr lang="fr-FR" dirty="0"/>
              <a:t>Le harcèlement se déroule dans tous les lieux pendant et hors temps scolaire. </a:t>
            </a:r>
          </a:p>
          <a:p>
            <a:pPr>
              <a:buNone/>
            </a:pPr>
            <a:r>
              <a:rPr lang="fr-FR" dirty="0"/>
              <a:t> </a:t>
            </a:r>
          </a:p>
          <a:p>
            <a:endParaRPr lang="fr-FR" dirty="0"/>
          </a:p>
        </p:txBody>
      </p:sp>
      <p:pic>
        <p:nvPicPr>
          <p:cNvPr id="4" name="Shape 95"/>
          <p:cNvPicPr preferRelativeResize="0"/>
          <p:nvPr/>
        </p:nvPicPr>
        <p:blipFill rotWithShape="1">
          <a:blip r:embed="rId3">
            <a:alphaModFix/>
          </a:blip>
          <a:srcRect/>
          <a:stretch/>
        </p:blipFill>
        <p:spPr>
          <a:xfrm>
            <a:off x="0" y="5115335"/>
            <a:ext cx="12264045" cy="1742665"/>
          </a:xfrm>
          <a:prstGeom prst="rect">
            <a:avLst/>
          </a:prstGeom>
          <a:noFill/>
          <a:ln>
            <a:noFill/>
          </a:ln>
        </p:spPr>
      </p:pic>
    </p:spTree>
    <p:extLst>
      <p:ext uri="{BB962C8B-B14F-4D97-AF65-F5344CB8AC3E}">
        <p14:creationId xmlns:p14="http://schemas.microsoft.com/office/powerpoint/2010/main" val="2763276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33496"/>
          </a:xfrm>
        </p:spPr>
        <p:txBody>
          <a:bodyPr/>
          <a:lstStyle/>
          <a:p>
            <a:pPr lvl="0"/>
            <a:br>
              <a:rPr lang="fr-FR" sz="3600" b="1" dirty="0"/>
            </a:br>
            <a:r>
              <a:rPr lang="fr-FR" sz="3600" b="1" dirty="0"/>
              <a:t>LES MODALITES DE TRAITEMENT</a:t>
            </a:r>
            <a:br>
              <a:rPr lang="fr-FR" dirty="0"/>
            </a:br>
            <a:endParaRPr lang="fr-FR" dirty="0"/>
          </a:p>
        </p:txBody>
      </p:sp>
      <p:sp>
        <p:nvSpPr>
          <p:cNvPr id="3" name="Espace réservé du contenu 2"/>
          <p:cNvSpPr>
            <a:spLocks noGrp="1"/>
          </p:cNvSpPr>
          <p:nvPr>
            <p:ph idx="1"/>
          </p:nvPr>
        </p:nvSpPr>
        <p:spPr>
          <a:xfrm>
            <a:off x="874222" y="1091699"/>
            <a:ext cx="10515600" cy="4351338"/>
          </a:xfrm>
        </p:spPr>
        <p:txBody>
          <a:bodyPr/>
          <a:lstStyle/>
          <a:p>
            <a:pPr marL="177800" indent="0">
              <a:buNone/>
            </a:pPr>
            <a:endParaRPr lang="fr-FR" dirty="0"/>
          </a:p>
        </p:txBody>
      </p:sp>
      <p:pic>
        <p:nvPicPr>
          <p:cNvPr id="4" name="Shape 95"/>
          <p:cNvPicPr preferRelativeResize="0"/>
          <p:nvPr/>
        </p:nvPicPr>
        <p:blipFill rotWithShape="1">
          <a:blip r:embed="rId3">
            <a:alphaModFix/>
          </a:blip>
          <a:srcRect/>
          <a:stretch/>
        </p:blipFill>
        <p:spPr>
          <a:xfrm>
            <a:off x="0" y="4523879"/>
            <a:ext cx="12264045" cy="2334125"/>
          </a:xfrm>
          <a:prstGeom prst="rect">
            <a:avLst/>
          </a:prstGeom>
          <a:noFill/>
          <a:ln>
            <a:noFill/>
          </a:ln>
        </p:spPr>
      </p:pic>
    </p:spTree>
    <p:extLst>
      <p:ext uri="{BB962C8B-B14F-4D97-AF65-F5344CB8AC3E}">
        <p14:creationId xmlns:p14="http://schemas.microsoft.com/office/powerpoint/2010/main" val="594745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FFBA8C-5676-435A-87E2-3EE7D867E83A}"/>
              </a:ext>
            </a:extLst>
          </p:cNvPr>
          <p:cNvSpPr>
            <a:spLocks noGrp="1"/>
          </p:cNvSpPr>
          <p:nvPr>
            <p:ph type="title"/>
          </p:nvPr>
        </p:nvSpPr>
        <p:spPr/>
        <p:txBody>
          <a:bodyPr/>
          <a:lstStyle/>
          <a:p>
            <a:r>
              <a:rPr lang="fr-FR" dirty="0"/>
              <a:t>I Révélation des faits</a:t>
            </a:r>
            <a:br>
              <a:rPr lang="fr-FR" dirty="0"/>
            </a:br>
            <a:endParaRPr lang="fr-FR" dirty="0"/>
          </a:p>
        </p:txBody>
      </p:sp>
      <p:sp>
        <p:nvSpPr>
          <p:cNvPr id="3" name="Espace réservé du texte 2">
            <a:extLst>
              <a:ext uri="{FF2B5EF4-FFF2-40B4-BE49-F238E27FC236}">
                <a16:creationId xmlns:a16="http://schemas.microsoft.com/office/drawing/2014/main" id="{E0CD55A8-305B-4497-BB2B-9AE1C567F639}"/>
              </a:ext>
            </a:extLst>
          </p:cNvPr>
          <p:cNvSpPr>
            <a:spLocks noGrp="1"/>
          </p:cNvSpPr>
          <p:nvPr>
            <p:ph type="body" idx="1"/>
          </p:nvPr>
        </p:nvSpPr>
        <p:spPr/>
        <p:txBody>
          <a:bodyPr/>
          <a:lstStyle/>
          <a:p>
            <a:r>
              <a:rPr lang="fr-FR" dirty="0"/>
              <a:t>1) L’élève harcelé se confie : </a:t>
            </a:r>
            <a:br>
              <a:rPr lang="fr-FR" dirty="0"/>
            </a:br>
            <a:r>
              <a:rPr lang="fr-FR" dirty="0"/>
              <a:t>a) à un autre élève : l’adulte informé dialogue avec l’élève confident et l’accompagne vers </a:t>
            </a:r>
            <a:br>
              <a:rPr lang="fr-FR" dirty="0"/>
            </a:br>
            <a:r>
              <a:rPr lang="fr-FR" dirty="0"/>
              <a:t>le directeur d’école ou le référent pour rencontrer ensemble </a:t>
            </a:r>
            <a:br>
              <a:rPr lang="fr-FR" dirty="0"/>
            </a:br>
            <a:r>
              <a:rPr lang="fr-FR" dirty="0"/>
              <a:t>l’élève victime </a:t>
            </a:r>
            <a:br>
              <a:rPr lang="fr-FR" dirty="0"/>
            </a:br>
            <a:r>
              <a:rPr lang="fr-FR" dirty="0"/>
              <a:t>b) à un membre de l’équipe éducative : l’adulte dialogue avec l’élève victime et </a:t>
            </a:r>
            <a:br>
              <a:rPr lang="fr-FR" dirty="0"/>
            </a:br>
            <a:r>
              <a:rPr lang="fr-FR" dirty="0"/>
              <a:t>l’accompagne vers le directeur d’école ou le référent </a:t>
            </a:r>
            <a:br>
              <a:rPr lang="fr-FR" dirty="0"/>
            </a:br>
            <a:r>
              <a:rPr lang="fr-FR" dirty="0"/>
              <a:t>c) à ses parents : les parents sont écoutés et orientés vers le chef d’établissement, le directeur d’école ou le référent </a:t>
            </a:r>
          </a:p>
        </p:txBody>
      </p:sp>
    </p:spTree>
    <p:extLst>
      <p:ext uri="{BB962C8B-B14F-4D97-AF65-F5344CB8AC3E}">
        <p14:creationId xmlns:p14="http://schemas.microsoft.com/office/powerpoint/2010/main" val="2175438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252D8C-3A4C-4700-9AF5-334EBB2A9814}"/>
              </a:ext>
            </a:extLst>
          </p:cNvPr>
          <p:cNvSpPr>
            <a:spLocks noGrp="1"/>
          </p:cNvSpPr>
          <p:nvPr>
            <p:ph type="title"/>
          </p:nvPr>
        </p:nvSpPr>
        <p:spPr/>
        <p:txBody>
          <a:bodyPr/>
          <a:lstStyle/>
          <a:p>
            <a:r>
              <a:rPr lang="fr-FR" dirty="0"/>
              <a:t>II Accueil des protagonistes : recueillir la parole pour comprendre et agir</a:t>
            </a:r>
            <a:br>
              <a:rPr lang="fr-FR" dirty="0"/>
            </a:br>
            <a:endParaRPr lang="fr-FR" dirty="0"/>
          </a:p>
        </p:txBody>
      </p:sp>
      <p:sp>
        <p:nvSpPr>
          <p:cNvPr id="3" name="Espace réservé du texte 2">
            <a:extLst>
              <a:ext uri="{FF2B5EF4-FFF2-40B4-BE49-F238E27FC236}">
                <a16:creationId xmlns:a16="http://schemas.microsoft.com/office/drawing/2014/main" id="{2BEDA82E-433C-4480-B3E4-3C24C85D81E7}"/>
              </a:ext>
            </a:extLst>
          </p:cNvPr>
          <p:cNvSpPr>
            <a:spLocks noGrp="1"/>
          </p:cNvSpPr>
          <p:nvPr>
            <p:ph type="body" idx="1"/>
          </p:nvPr>
        </p:nvSpPr>
        <p:spPr/>
        <p:txBody>
          <a:bodyPr/>
          <a:lstStyle/>
          <a:p>
            <a:r>
              <a:rPr lang="fr-FR" sz="2000" dirty="0"/>
              <a:t>Le l directeur d’école ou le référent accueille l’élève victime, le met en </a:t>
            </a:r>
          </a:p>
          <a:p>
            <a:r>
              <a:rPr lang="fr-FR" sz="2000" dirty="0"/>
              <a:t>confiance, rappelle le rôle protecteur de l’École. </a:t>
            </a:r>
          </a:p>
          <a:p>
            <a:r>
              <a:rPr lang="fr-FR" sz="2000" dirty="0"/>
              <a:t>Il recueille son témoignage : </a:t>
            </a:r>
          </a:p>
          <a:p>
            <a:r>
              <a:rPr lang="fr-FR" sz="2000" dirty="0"/>
              <a:t> nature des faits, auteurs, lieux, début des faits et fréquence, </a:t>
            </a:r>
          </a:p>
          <a:p>
            <a:r>
              <a:rPr lang="fr-FR" sz="2000" dirty="0"/>
              <a:t> témoins ? </a:t>
            </a:r>
          </a:p>
          <a:p>
            <a:r>
              <a:rPr lang="fr-FR" sz="2000" dirty="0"/>
              <a:t> quelle interprétation l’élève fait-il de ces actes ? </a:t>
            </a:r>
          </a:p>
          <a:p>
            <a:r>
              <a:rPr lang="fr-FR" sz="2000" dirty="0"/>
              <a:t> a-t-il pu réagir pour se protéger : en parler (à l’école, à la maison, dans son entourage) </a:t>
            </a:r>
          </a:p>
          <a:p>
            <a:r>
              <a:rPr lang="fr-FR" sz="2000" dirty="0"/>
              <a:t>s’opposer verbalement /physiquement, fuir. Sinon pourquoi ? </a:t>
            </a:r>
          </a:p>
          <a:p>
            <a:r>
              <a:rPr lang="fr-FR" sz="2000" dirty="0"/>
              <a:t> quelles sont les effets, conséquences ? </a:t>
            </a:r>
          </a:p>
        </p:txBody>
      </p:sp>
    </p:spTree>
    <p:extLst>
      <p:ext uri="{BB962C8B-B14F-4D97-AF65-F5344CB8AC3E}">
        <p14:creationId xmlns:p14="http://schemas.microsoft.com/office/powerpoint/2010/main" val="1665071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D88CDD-1D69-475E-84F6-7C597775AFE9}"/>
              </a:ext>
            </a:extLst>
          </p:cNvPr>
          <p:cNvSpPr>
            <a:spLocks noGrp="1"/>
          </p:cNvSpPr>
          <p:nvPr>
            <p:ph type="title"/>
          </p:nvPr>
        </p:nvSpPr>
        <p:spPr/>
        <p:txBody>
          <a:bodyPr/>
          <a:lstStyle/>
          <a:p>
            <a:r>
              <a:rPr lang="fr-FR" dirty="0"/>
              <a:t>RENCONTRE AVEC LES PARENTS</a:t>
            </a:r>
          </a:p>
        </p:txBody>
      </p:sp>
      <p:sp>
        <p:nvSpPr>
          <p:cNvPr id="3" name="Espace réservé du texte 2">
            <a:extLst>
              <a:ext uri="{FF2B5EF4-FFF2-40B4-BE49-F238E27FC236}">
                <a16:creationId xmlns:a16="http://schemas.microsoft.com/office/drawing/2014/main" id="{F29408CF-D82B-42C4-9DE1-ABE5D4F5A66C}"/>
              </a:ext>
            </a:extLst>
          </p:cNvPr>
          <p:cNvSpPr>
            <a:spLocks noGrp="1"/>
          </p:cNvSpPr>
          <p:nvPr>
            <p:ph type="body" idx="1"/>
          </p:nvPr>
        </p:nvSpPr>
        <p:spPr/>
        <p:txBody>
          <a:bodyPr/>
          <a:lstStyle/>
          <a:p>
            <a:r>
              <a:rPr lang="fr-FR" dirty="0"/>
              <a:t>Les parents de l’élève victime sont reçus par le chef d’établissement ou le directeur d’école et le </a:t>
            </a:r>
          </a:p>
          <a:p>
            <a:r>
              <a:rPr lang="fr-FR" dirty="0"/>
              <a:t>référent. Ils sont entendus, soutenus et assurés de la protection de leur enfant. Ils sont associés au </a:t>
            </a:r>
          </a:p>
          <a:p>
            <a:r>
              <a:rPr lang="fr-FR" dirty="0"/>
              <a:t>traitement de la situation, informés de leurs droits. Le rôle protecteur de l’École est rappelé ainsi que </a:t>
            </a:r>
          </a:p>
          <a:p>
            <a:r>
              <a:rPr lang="fr-FR" dirty="0"/>
              <a:t>la mobilisation de tous les acteurs pour assurer ce rôle. </a:t>
            </a:r>
          </a:p>
        </p:txBody>
      </p:sp>
    </p:spTree>
    <p:extLst>
      <p:ext uri="{BB962C8B-B14F-4D97-AF65-F5344CB8AC3E}">
        <p14:creationId xmlns:p14="http://schemas.microsoft.com/office/powerpoint/2010/main" val="4031261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0BEC71-EC7B-476B-9AB7-B8A378F5E94D}"/>
              </a:ext>
            </a:extLst>
          </p:cNvPr>
          <p:cNvSpPr>
            <a:spLocks noGrp="1"/>
          </p:cNvSpPr>
          <p:nvPr>
            <p:ph type="title"/>
          </p:nvPr>
        </p:nvSpPr>
        <p:spPr/>
        <p:txBody>
          <a:bodyPr/>
          <a:lstStyle/>
          <a:p>
            <a:r>
              <a:rPr lang="fr-FR" dirty="0"/>
              <a:t>Décisions de protection et mesures </a:t>
            </a:r>
          </a:p>
        </p:txBody>
      </p:sp>
      <p:sp>
        <p:nvSpPr>
          <p:cNvPr id="3" name="Espace réservé du texte 2">
            <a:extLst>
              <a:ext uri="{FF2B5EF4-FFF2-40B4-BE49-F238E27FC236}">
                <a16:creationId xmlns:a16="http://schemas.microsoft.com/office/drawing/2014/main" id="{62B32752-BC02-4FD8-A46B-D41F0E30BB80}"/>
              </a:ext>
            </a:extLst>
          </p:cNvPr>
          <p:cNvSpPr>
            <a:spLocks noGrp="1"/>
          </p:cNvSpPr>
          <p:nvPr>
            <p:ph type="body" idx="1"/>
          </p:nvPr>
        </p:nvSpPr>
        <p:spPr/>
        <p:txBody>
          <a:bodyPr/>
          <a:lstStyle/>
          <a:p>
            <a:r>
              <a:rPr lang="fr-FR" sz="2000" dirty="0"/>
              <a:t>Le directeur rencontre les élèves concernés avec leurs parents dans la </a:t>
            </a:r>
          </a:p>
          <a:p>
            <a:r>
              <a:rPr lang="fr-FR" sz="2000" dirty="0"/>
              <a:t>configuration qui semble la plus opportune pour expliciter les mesures prises. </a:t>
            </a:r>
          </a:p>
          <a:p>
            <a:r>
              <a:rPr lang="fr-FR" sz="2000" dirty="0"/>
              <a:t>Il rappelle que les élèves doivent savoir que ces situations ne peuvent être tolérées, que tout est mis </a:t>
            </a:r>
          </a:p>
          <a:p>
            <a:r>
              <a:rPr lang="fr-FR" sz="2000" dirty="0"/>
              <a:t>en œuvre pour protéger les élèves et réagir fermement dans les meilleurs délais. </a:t>
            </a:r>
          </a:p>
          <a:p>
            <a:r>
              <a:rPr lang="fr-FR" sz="2000" dirty="0"/>
              <a:t>Le cas échéant : </a:t>
            </a:r>
          </a:p>
          <a:p>
            <a:r>
              <a:rPr lang="fr-FR" sz="2000" dirty="0"/>
              <a:t> en cas de danger ou risque de danger : transmission d’informations préoccupantes au conseil </a:t>
            </a:r>
          </a:p>
          <a:p>
            <a:r>
              <a:rPr lang="fr-FR" sz="2000" dirty="0"/>
              <a:t>général ou de signalements au procureur de la république </a:t>
            </a:r>
          </a:p>
          <a:p>
            <a:r>
              <a:rPr lang="fr-FR" sz="2000" dirty="0"/>
              <a:t> orientation pour une prise en charge de soins et /ou de soutien psychologique </a:t>
            </a:r>
          </a:p>
          <a:p>
            <a:r>
              <a:rPr lang="fr-FR" sz="2000" dirty="0"/>
              <a:t> conseils juridiques en lien avec les associations d’aide aux victimes</a:t>
            </a:r>
          </a:p>
        </p:txBody>
      </p:sp>
    </p:spTree>
    <p:extLst>
      <p:ext uri="{BB962C8B-B14F-4D97-AF65-F5344CB8AC3E}">
        <p14:creationId xmlns:p14="http://schemas.microsoft.com/office/powerpoint/2010/main" val="3228429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Shape 95"/>
          <p:cNvPicPr preferRelativeResize="0"/>
          <p:nvPr/>
        </p:nvPicPr>
        <p:blipFill rotWithShape="1">
          <a:blip r:embed="rId5">
            <a:alphaModFix/>
          </a:blip>
          <a:srcRect/>
          <a:stretch/>
        </p:blipFill>
        <p:spPr>
          <a:xfrm>
            <a:off x="0" y="4523879"/>
            <a:ext cx="12264045" cy="2334125"/>
          </a:xfrm>
          <a:prstGeom prst="rect">
            <a:avLst/>
          </a:prstGeom>
          <a:noFill/>
          <a:ln>
            <a:noFill/>
          </a:ln>
        </p:spPr>
      </p:pic>
      <p:sp>
        <p:nvSpPr>
          <p:cNvPr id="96" name="Shape 96"/>
          <p:cNvSpPr txBox="1">
            <a:spLocks noGrp="1"/>
          </p:cNvSpPr>
          <p:nvPr>
            <p:ph type="title"/>
          </p:nvPr>
        </p:nvSpPr>
        <p:spPr>
          <a:xfrm>
            <a:off x="831850" y="1709738"/>
            <a:ext cx="10515600" cy="2852737"/>
          </a:xfrm>
          <a:prstGeom prst="rect">
            <a:avLst/>
          </a:prstGeom>
          <a:noFill/>
          <a:ln>
            <a:noFill/>
          </a:ln>
        </p:spPr>
        <p:txBody>
          <a:bodyPr wrap="square" lIns="91425" tIns="45700" rIns="91425" bIns="45700" anchor="b" anchorCtr="0">
            <a:noAutofit/>
          </a:bodyPr>
          <a:lstStyle/>
          <a:p>
            <a:pPr marL="0" marR="0" lvl="0" indent="-381000" algn="ctr" rtl="0">
              <a:lnSpc>
                <a:spcPct val="90000"/>
              </a:lnSpc>
              <a:spcBef>
                <a:spcPts val="0"/>
              </a:spcBef>
              <a:buClr>
                <a:schemeClr val="dk1"/>
              </a:buClr>
              <a:buSzPts val="6000"/>
              <a:buFont typeface="Calibri"/>
              <a:buNone/>
            </a:pPr>
            <a:br>
              <a:rPr lang="fr-FR" sz="6000" b="0" i="0" u="none" strike="noStrike" cap="none" dirty="0">
                <a:solidFill>
                  <a:schemeClr val="dk1"/>
                </a:solidFill>
                <a:latin typeface="Calibri"/>
                <a:ea typeface="Calibri"/>
                <a:cs typeface="Calibri"/>
                <a:sym typeface="Calibri"/>
              </a:rPr>
            </a:br>
            <a:endParaRPr lang="fr-FR" sz="6000" b="0" i="0" u="none" strike="noStrike" cap="none" dirty="0">
              <a:solidFill>
                <a:schemeClr val="dk1"/>
              </a:solidFill>
              <a:latin typeface="Calibri"/>
              <a:ea typeface="Calibri"/>
              <a:cs typeface="Calibri"/>
              <a:sym typeface="Calibri"/>
            </a:endParaRPr>
          </a:p>
        </p:txBody>
      </p:sp>
      <p:sp>
        <p:nvSpPr>
          <p:cNvPr id="3" name="ZoneTexte 2"/>
          <p:cNvSpPr txBox="1"/>
          <p:nvPr/>
        </p:nvSpPr>
        <p:spPr>
          <a:xfrm>
            <a:off x="831850" y="593041"/>
            <a:ext cx="11055350" cy="5047536"/>
          </a:xfrm>
          <a:prstGeom prst="rect">
            <a:avLst/>
          </a:prstGeom>
          <a:noFill/>
        </p:spPr>
        <p:txBody>
          <a:bodyPr wrap="square" rtlCol="0">
            <a:spAutoFit/>
          </a:bodyPr>
          <a:lstStyle/>
          <a:p>
            <a:pPr algn="ctr"/>
            <a:endParaRPr lang="fr-FR" sz="3600" b="1" dirty="0">
              <a:solidFill>
                <a:schemeClr val="accent6"/>
              </a:solidFill>
            </a:endParaRPr>
          </a:p>
          <a:p>
            <a:pPr algn="ctr"/>
            <a:endParaRPr lang="fr-FR" sz="3600" b="1" dirty="0">
              <a:solidFill>
                <a:schemeClr val="accent6"/>
              </a:solidFill>
            </a:endParaRPr>
          </a:p>
          <a:p>
            <a:pPr algn="ctr"/>
            <a:endParaRPr lang="fr-FR" sz="3600" b="1" dirty="0">
              <a:solidFill>
                <a:schemeClr val="accent6"/>
              </a:solidFill>
            </a:endParaRPr>
          </a:p>
          <a:p>
            <a:pPr algn="ctr"/>
            <a:r>
              <a:rPr lang="fr-FR" sz="4800" b="1" dirty="0">
                <a:solidFill>
                  <a:schemeClr val="accent6"/>
                </a:solidFill>
              </a:rPr>
              <a:t>Etude de cas</a:t>
            </a:r>
          </a:p>
          <a:p>
            <a:endParaRPr lang="fr-FR" sz="4800" dirty="0"/>
          </a:p>
          <a:p>
            <a:endParaRPr lang="fr-FR" sz="2000" dirty="0"/>
          </a:p>
          <a:p>
            <a:endParaRPr lang="fr-FR" sz="2800" dirty="0"/>
          </a:p>
          <a:p>
            <a:endParaRPr lang="fr-FR" dirty="0"/>
          </a:p>
          <a:p>
            <a:endParaRPr lang="fr-FR" dirty="0"/>
          </a:p>
          <a:p>
            <a:endParaRPr lang="fr-FR" dirty="0"/>
          </a:p>
          <a:p>
            <a:endParaRPr lang="fr-FR" dirty="0"/>
          </a:p>
          <a:p>
            <a:endParaRPr lang="fr-FR" dirty="0"/>
          </a:p>
        </p:txBody>
      </p:sp>
      <p:pic>
        <p:nvPicPr>
          <p:cNvPr id="2" name="Journal ATV Brittany">
            <a:hlinkClick r:id="" action="ppaction://media"/>
            <a:extLst>
              <a:ext uri="{FF2B5EF4-FFF2-40B4-BE49-F238E27FC236}">
                <a16:creationId xmlns:a16="http://schemas.microsoft.com/office/drawing/2014/main" id="{04DA41E4-4ED1-40FE-A740-936CD993465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1850" y="434690"/>
            <a:ext cx="10157883" cy="5646737"/>
          </a:xfrm>
          <a:prstGeom prst="rect">
            <a:avLst/>
          </a:prstGeom>
        </p:spPr>
      </p:pic>
    </p:spTree>
    <p:extLst>
      <p:ext uri="{BB962C8B-B14F-4D97-AF65-F5344CB8AC3E}">
        <p14:creationId xmlns:p14="http://schemas.microsoft.com/office/powerpoint/2010/main" val="202076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1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Imag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199" y="220133"/>
            <a:ext cx="4436534" cy="63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720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Shape 158"/>
          <p:cNvPicPr preferRelativeResize="0"/>
          <p:nvPr/>
        </p:nvPicPr>
        <p:blipFill rotWithShape="1">
          <a:blip r:embed="rId3">
            <a:alphaModFix/>
          </a:blip>
          <a:srcRect/>
          <a:stretch/>
        </p:blipFill>
        <p:spPr>
          <a:xfrm>
            <a:off x="0" y="-1215639"/>
            <a:ext cx="12192000" cy="8073639"/>
          </a:xfrm>
          <a:prstGeom prst="rect">
            <a:avLst/>
          </a:prstGeom>
          <a:noFill/>
          <a:ln>
            <a:noFill/>
          </a:ln>
        </p:spPr>
      </p:pic>
      <p:pic>
        <p:nvPicPr>
          <p:cNvPr id="159" name="Shape 159"/>
          <p:cNvPicPr preferRelativeResize="0"/>
          <p:nvPr/>
        </p:nvPicPr>
        <p:blipFill rotWithShape="1">
          <a:blip r:embed="rId4">
            <a:alphaModFix/>
          </a:blip>
          <a:srcRect/>
          <a:stretch/>
        </p:blipFill>
        <p:spPr>
          <a:xfrm>
            <a:off x="0" y="4523879"/>
            <a:ext cx="12264045" cy="2334125"/>
          </a:xfrm>
          <a:prstGeom prst="rect">
            <a:avLst/>
          </a:prstGeom>
          <a:noFill/>
          <a:ln>
            <a:noFill/>
          </a:ln>
        </p:spPr>
      </p:pic>
      <p:sp>
        <p:nvSpPr>
          <p:cNvPr id="161" name="Shape 161"/>
          <p:cNvSpPr txBox="1"/>
          <p:nvPr/>
        </p:nvSpPr>
        <p:spPr>
          <a:xfrm>
            <a:off x="2356022" y="2071816"/>
            <a:ext cx="7694139" cy="1462216"/>
          </a:xfrm>
          <a:prstGeom prst="rect">
            <a:avLst/>
          </a:prstGeom>
          <a:solidFill>
            <a:schemeClr val="dk1">
              <a:alpha val="38823"/>
            </a:schemeClr>
          </a:solidFill>
          <a:ln>
            <a:noFill/>
          </a:ln>
          <a:effectLst>
            <a:outerShdw blurRad="50800" dist="50800" algn="ctr" rotWithShape="0">
              <a:srgbClr val="000000">
                <a:alpha val="42745"/>
              </a:srgbClr>
            </a:outerShdw>
          </a:effectLst>
        </p:spPr>
        <p:txBody>
          <a:bodyPr wrap="square" lIns="91425" tIns="45700" rIns="91425" bIns="45700" anchor="ctr" anchorCtr="0">
            <a:noAutofit/>
          </a:bodyPr>
          <a:lstStyle/>
          <a:p>
            <a:pPr marL="0" marR="0" lvl="0" indent="-508000" algn="ctr" rtl="0">
              <a:lnSpc>
                <a:spcPct val="110000"/>
              </a:lnSpc>
              <a:spcBef>
                <a:spcPts val="0"/>
              </a:spcBef>
              <a:spcAft>
                <a:spcPts val="0"/>
              </a:spcAft>
              <a:buClr>
                <a:schemeClr val="lt1"/>
              </a:buClr>
              <a:buSzPts val="8000"/>
              <a:buFont typeface="Calibri"/>
              <a:buNone/>
            </a:pPr>
            <a:r>
              <a:rPr lang="fr-FR" sz="4800" b="1" dirty="0">
                <a:solidFill>
                  <a:schemeClr val="lt1"/>
                </a:solidFill>
                <a:latin typeface="Calibri"/>
                <a:ea typeface="Calibri"/>
                <a:cs typeface="Calibri"/>
                <a:sym typeface="Calibri"/>
              </a:rPr>
              <a:t>Merci pour votre participation active!</a:t>
            </a:r>
            <a:endParaRPr lang="fr-FR" sz="4800" b="1" i="0" u="none" strike="noStrike" cap="none" dirty="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905</Words>
  <Application>Microsoft Office PowerPoint</Application>
  <PresentationFormat>Grand écran</PresentationFormat>
  <Paragraphs>112</Paragraphs>
  <Slides>17</Slides>
  <Notes>13</Notes>
  <HiddenSlides>0</HiddenSlides>
  <MMClips>1</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Wingdings</vt:lpstr>
      <vt:lpstr>Office Theme</vt:lpstr>
      <vt:lpstr>  </vt:lpstr>
      <vt:lpstr>La définition du Harcèlement</vt:lpstr>
      <vt:lpstr>En résumé…..</vt:lpstr>
      <vt:lpstr>Le cyber harcèlement :</vt:lpstr>
      <vt:lpstr>Identifier le harcèlement</vt:lpstr>
      <vt:lpstr>Difficultés à reconnaître le harcèlement </vt:lpstr>
      <vt:lpstr>Les témoins</vt:lpstr>
      <vt:lpstr>Comment repérer une situation de harcèlement ?</vt:lpstr>
      <vt:lpstr>Protocole de traitement</vt:lpstr>
      <vt:lpstr> LES MODALITES DE TRAITEMENT </vt:lpstr>
      <vt:lpstr>I Révélation des faits </vt:lpstr>
      <vt:lpstr>II Accueil des protagonistes : recueillir la parole pour comprendre et agir </vt:lpstr>
      <vt:lpstr>RENCONTRE AVEC LES PARENTS</vt:lpstr>
      <vt:lpstr>Décisions de protection et mesures </vt:lpstr>
      <vt:lpstr>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Lydia Berry-Lacemon</dc:creator>
  <cp:lastModifiedBy>Roland Prudenté</cp:lastModifiedBy>
  <cp:revision>69</cp:revision>
  <cp:lastPrinted>2018-06-15T12:17:24Z</cp:lastPrinted>
  <dcterms:modified xsi:type="dcterms:W3CDTF">2021-03-24T13:06:11Z</dcterms:modified>
</cp:coreProperties>
</file>