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Martine-Toto" userId="341cac7b55f83053" providerId="LiveId" clId="{A9F41EFA-ED75-4FEB-9D97-6E5C6B4B3ABF}"/>
    <pc:docChg chg="modSld">
      <pc:chgData name="isabelle Martine-Toto" userId="341cac7b55f83053" providerId="LiveId" clId="{A9F41EFA-ED75-4FEB-9D97-6E5C6B4B3ABF}" dt="2023-06-22T15:49:08.206" v="44" actId="20577"/>
      <pc:docMkLst>
        <pc:docMk/>
      </pc:docMkLst>
      <pc:sldChg chg="modSp mod">
        <pc:chgData name="isabelle Martine-Toto" userId="341cac7b55f83053" providerId="LiveId" clId="{A9F41EFA-ED75-4FEB-9D97-6E5C6B4B3ABF}" dt="2023-06-22T15:49:08.206" v="44" actId="20577"/>
        <pc:sldMkLst>
          <pc:docMk/>
          <pc:sldMk cId="3336100535" sldId="256"/>
        </pc:sldMkLst>
        <pc:spChg chg="mod">
          <ac:chgData name="isabelle Martine-Toto" userId="341cac7b55f83053" providerId="LiveId" clId="{A9F41EFA-ED75-4FEB-9D97-6E5C6B4B3ABF}" dt="2023-06-22T15:49:08.206" v="44" actId="20577"/>
          <ac:spMkLst>
            <pc:docMk/>
            <pc:sldMk cId="3336100535" sldId="256"/>
            <ac:spMk id="3" creationId="{806BC69C-C96F-8238-6A46-1285891FAE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054DD-CFC4-841D-723B-7882D99AB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7E07DD-72CD-0E20-21D7-6AEB02998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BC3665-0F9D-14CE-55AB-FB5FC7F3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0EA48-B49E-735E-4384-0A6892E9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1E9F4-4103-229E-3688-54858431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3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FA225-46E6-6DA9-10BC-9669C18A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C745EA-2A95-A841-2FF8-17E98114F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D528B9-4BA5-CD03-B3D2-A3E05333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059642-82C9-9B86-603B-CC59B61C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70A667-C760-558F-71DF-89223833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89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A0B9D-2EF7-A756-4789-8AD91AD8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ADC98B-74F9-A609-E86B-29C935E58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8FDD4A-C411-DB13-6198-AB17ECE1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253D13-5855-0452-EFCA-25D9EF6D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87E85F-F28E-408D-5765-0A011359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4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D33E4-29CD-C0F4-E2A5-FCAFD310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EE0F83-3BFF-C8B5-5D8A-1A92C514C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92C0D5-2502-5A88-DFA9-AE2AC010D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EFC118-06F9-BADD-5E8A-C93DBBF10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7CA431-28AA-E8DC-0806-91A285D9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5FBB12-006B-6DC8-C670-4F709BF1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47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795718-D25B-AE7B-BD2B-75A42A6D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62385C-BEF9-C0D2-FD07-914236E04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781140-DAF3-D1BE-CD34-B5F36AA35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15FB9-88A2-1881-2585-D29DF3A87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435AC07-40B8-EEBB-DFD3-14C0C727B8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9AAAA6-8093-30DA-5AFE-8C3943E1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CEC7936-65EF-114B-9407-3F56C355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041D22-90C2-60B2-0234-4D1AD1EC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1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199B5-4C49-AD47-483E-851BC83D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0E2C30-1960-6A06-6B8D-78946F9B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038FD6-38B5-646C-028A-88339252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E44910-AA26-F71C-4ACD-221A3233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3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C6A2C1-96DA-3E8D-3B34-FF2B6770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743A41-1A25-BB37-3578-A0C1A0AF1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BD9AC1-373E-8D96-A950-465B9C9B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0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D4A5E-0C16-8FCA-933A-59006047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D0D5F-A380-E57F-2BC2-AFBF7481B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0DEFE6-9A58-6C09-C3BC-40C2A90EE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B7037D-4C11-A891-F4BD-4F5FA1507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B7E756-3F51-37D5-F155-F3AB101C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CA51AF-A5B8-FC2E-E262-681215E8A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36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2E9B2-CDFB-07DB-D0AD-6A29425E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1FEB866-71F2-2E80-E6DD-C859BCF23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84EEED-32B6-D638-0AC4-76F3BAD8C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7734D4-6663-B232-1D2C-D4BD0731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DA42D8-C97A-FD7A-1770-0DB9C5FD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1474BB-046B-B63B-E6F5-3C2598235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9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087A1B-25BB-5AB8-4888-564590C2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410D63-AA07-255F-EAD4-C02DA2920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44BD2E-05E1-947B-0876-10D36461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81075-E49E-44F3-9C16-E84EBC1C9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6E48AF-6DF1-D99D-DEFB-2D41698A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1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E03847F-61B8-42D6-3AF5-FD0D654B5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10EEBC-3F62-4418-DA37-892692A83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C4A1C3-87DF-BEF4-6C15-2C8B1796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21F0B1-D59D-C64D-A990-B1F1A282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2A05D1-91CF-9C8A-282A-4C2A3BD15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41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B48013-FA8E-0885-3ABE-2DD0189F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3A95E9-A1EC-8BCE-FFBC-1091620AA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0F1A31-E01B-5380-4A43-674F20534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A21B-8981-4315-A318-2182ED79E702}" type="datetimeFigureOut">
              <a:rPr lang="fr-FR" smtClean="0"/>
              <a:t>22/06/2023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6F5A2D-AB75-BBD6-FB14-79E4A3262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F41CE-6B2B-E332-9687-BAE6CAFB3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68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aine de l'Amitié Franco-Allemande – Collège les Dagueys">
            <a:extLst>
              <a:ext uri="{FF2B5EF4-FFF2-40B4-BE49-F238E27FC236}">
                <a16:creationId xmlns:a16="http://schemas.microsoft.com/office/drawing/2014/main" id="{0262D729-CB6B-FB6B-B13C-4FEE88C20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11" y="478171"/>
            <a:ext cx="7781026" cy="577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806BC69C-C96F-8238-6A46-1285891F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847888" y="5006001"/>
            <a:ext cx="26773423" cy="2258478"/>
          </a:xfrm>
        </p:spPr>
        <p:txBody>
          <a:bodyPr/>
          <a:lstStyle/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OSEZ et FAITES LA DIFFERENCE!</a:t>
            </a:r>
          </a:p>
          <a:p>
            <a:r>
              <a:rPr lang="fr-FR" sz="1400" b="1" i="1"/>
              <a:t>Lycée Charles COEFFIN</a:t>
            </a:r>
            <a:endParaRPr lang="fr-FR" sz="1400" b="1" i="1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0CDF55-7C2F-2C7C-AEE9-3DF94CB40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LVB-ALLEMAND</a:t>
            </a:r>
            <a:br>
              <a:rPr lang="fr-FR" b="1" dirty="0"/>
            </a:br>
            <a:r>
              <a:rPr lang="fr-FR" b="1" dirty="0"/>
              <a:t> </a:t>
            </a:r>
            <a:endParaRPr lang="fr-FR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3610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B72BE-9227-22C2-24A9-843D7E703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highlight>
                  <a:srgbClr val="FFFF00"/>
                </a:highlight>
              </a:rPr>
              <a:t>LVB-ALLEMAND en GUADELOUPE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255210-0692-0377-D051-CA8291400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b="1" dirty="0"/>
              <a:t>HISTORIQUE: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 1980 : lancement de la LV dans l’Académie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2023:	- </a:t>
            </a:r>
            <a:r>
              <a:rPr lang="fr-FR" sz="2000" b="1" dirty="0"/>
              <a:t>500 </a:t>
            </a:r>
            <a:r>
              <a:rPr lang="fr-FR" sz="2000" dirty="0"/>
              <a:t>élèves (LVB-LVC) / 6 enseignants</a:t>
            </a:r>
          </a:p>
          <a:p>
            <a:pPr marL="0" indent="0">
              <a:buNone/>
            </a:pPr>
            <a:r>
              <a:rPr lang="fr-FR" sz="2000" dirty="0"/>
              <a:t>		- dont </a:t>
            </a:r>
            <a:r>
              <a:rPr lang="fr-FR" sz="2000" b="1" dirty="0"/>
              <a:t>21</a:t>
            </a:r>
            <a:r>
              <a:rPr lang="fr-FR" sz="2000" dirty="0"/>
              <a:t> élèves au </a:t>
            </a:r>
            <a:r>
              <a:rPr lang="fr-FR" sz="2000" b="1" u="sng" dirty="0"/>
              <a:t>CLG St. John Perse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Etablissements</a:t>
            </a:r>
            <a:r>
              <a:rPr lang="fr-FR" sz="2000" dirty="0"/>
              <a:t>: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/>
              <a:t>CLG</a:t>
            </a:r>
            <a:r>
              <a:rPr lang="fr-FR" sz="2000" dirty="0"/>
              <a:t> : Saint-John-Perse et  Aurélie Lambourde (Les Abymes), Joseph </a:t>
            </a:r>
            <a:r>
              <a:rPr lang="fr-FR" sz="2000" dirty="0" err="1"/>
              <a:t>Pitat</a:t>
            </a:r>
            <a:r>
              <a:rPr lang="fr-FR" sz="2000" dirty="0"/>
              <a:t> (Basse-Terre), Maurice </a:t>
            </a:r>
            <a:r>
              <a:rPr lang="fr-FR" sz="2000" dirty="0" err="1"/>
              <a:t>Satineau</a:t>
            </a:r>
            <a:r>
              <a:rPr lang="fr-FR" sz="2000" dirty="0"/>
              <a:t> (Baie-Mahault), Maitrise de Massabielle (P-à-P)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/>
              <a:t>Lycée</a:t>
            </a:r>
            <a:r>
              <a:rPr lang="fr-FR" sz="2000" dirty="0"/>
              <a:t>: Jardin d’Essai, </a:t>
            </a:r>
            <a:r>
              <a:rPr lang="fr-FR" sz="2000" dirty="0" err="1"/>
              <a:t>Baimbridge</a:t>
            </a:r>
            <a:r>
              <a:rPr lang="fr-FR" sz="2000" dirty="0"/>
              <a:t> (les Abymes), Charles </a:t>
            </a:r>
            <a:r>
              <a:rPr lang="fr-FR" sz="2000" dirty="0" err="1"/>
              <a:t>Coeffin</a:t>
            </a:r>
            <a:r>
              <a:rPr lang="fr-FR" sz="2000" dirty="0"/>
              <a:t> (Baie-Mahault), Droit de L’Homme (Petit-Bourg), Gerville-</a:t>
            </a:r>
            <a:r>
              <a:rPr lang="fr-FR" sz="2000" dirty="0" err="1"/>
              <a:t>Réache</a:t>
            </a:r>
            <a:r>
              <a:rPr lang="fr-FR" sz="2000" dirty="0"/>
              <a:t> (Basse-Terre), Maitrise de Massabielle (P-à-P)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 err="1"/>
              <a:t>Post-Bac</a:t>
            </a:r>
            <a:r>
              <a:rPr lang="fr-FR" sz="2000" dirty="0"/>
              <a:t>: CPGE -Lycée de </a:t>
            </a:r>
            <a:r>
              <a:rPr lang="fr-FR" sz="2000" dirty="0" err="1"/>
              <a:t>Baimbridge</a:t>
            </a:r>
            <a:r>
              <a:rPr lang="fr-FR" sz="2000" dirty="0"/>
              <a:t> (Les Abymes), BTS - Lycée Hôtelier(Le Gosier), BTS -R.G. </a:t>
            </a:r>
            <a:r>
              <a:rPr lang="fr-FR" sz="2000" dirty="0" err="1"/>
              <a:t>Nicolo</a:t>
            </a:r>
            <a:r>
              <a:rPr lang="fr-FR" sz="2000" dirty="0"/>
              <a:t> (Basse-Terre)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704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D40E2-F807-CEC6-F114-D95E6AFB7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POURQUOI LV-ALLEMAND EN GUADELOUPE?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EE406-C966-8720-B820-F7936B583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b="1" dirty="0"/>
              <a:t>Historique:</a:t>
            </a:r>
          </a:p>
          <a:p>
            <a:pPr>
              <a:buFontTx/>
              <a:buChar char="-"/>
            </a:pPr>
            <a:r>
              <a:rPr lang="fr-FR" dirty="0"/>
              <a:t>Présence de population germanophone dès le 18</a:t>
            </a:r>
            <a:r>
              <a:rPr lang="fr-FR" baseline="30000" dirty="0"/>
              <a:t>ème</a:t>
            </a:r>
            <a:r>
              <a:rPr lang="fr-FR" dirty="0"/>
              <a:t> siècle: Commune de </a:t>
            </a:r>
            <a:r>
              <a:rPr lang="fr-FR" dirty="0" err="1"/>
              <a:t>Matouba</a:t>
            </a:r>
            <a:r>
              <a:rPr lang="fr-FR" dirty="0"/>
              <a:t> (1765)</a:t>
            </a:r>
          </a:p>
          <a:p>
            <a:pPr>
              <a:buFontTx/>
              <a:buChar char="-"/>
            </a:pPr>
            <a:r>
              <a:rPr lang="fr-FR" dirty="0"/>
              <a:t>La Guadeloupe: Région </a:t>
            </a:r>
            <a:r>
              <a:rPr lang="fr-FR" dirty="0" err="1"/>
              <a:t>Ultra-Périphérique</a:t>
            </a:r>
            <a:r>
              <a:rPr lang="fr-FR" dirty="0"/>
              <a:t> d’Europe ( programme ERASMUS+)</a:t>
            </a:r>
          </a:p>
          <a:p>
            <a:r>
              <a:rPr lang="fr-FR" b="1" dirty="0"/>
              <a:t>Aujourd’hui:</a:t>
            </a:r>
          </a:p>
          <a:p>
            <a:pPr>
              <a:buFontTx/>
              <a:buChar char="-"/>
            </a:pPr>
            <a:r>
              <a:rPr lang="fr-FR" dirty="0"/>
              <a:t>200 allemands qui habitent la Guadeloupe en permanence</a:t>
            </a:r>
          </a:p>
          <a:p>
            <a:pPr>
              <a:buFontTx/>
              <a:buChar char="-"/>
            </a:pPr>
            <a:r>
              <a:rPr lang="fr-FR" dirty="0"/>
              <a:t>Des 10aine de </a:t>
            </a:r>
            <a:r>
              <a:rPr lang="fr-FR" dirty="0" err="1"/>
              <a:t>milliersde</a:t>
            </a:r>
            <a:r>
              <a:rPr lang="fr-FR" dirty="0"/>
              <a:t> germanophones (Allemagne, Autriche, Suisse) chaque année pendant la saison touristique (décembre à avril)</a:t>
            </a:r>
          </a:p>
          <a:p>
            <a:pPr>
              <a:buFontTx/>
              <a:buChar char="-"/>
            </a:pPr>
            <a:r>
              <a:rPr lang="fr-FR" dirty="0"/>
              <a:t>Une représentation consulaire d’Allemagne (Jarry, Baie-Mahault)</a:t>
            </a:r>
          </a:p>
          <a:p>
            <a:r>
              <a:rPr lang="fr-FR" b="1" dirty="0"/>
              <a:t>Système scolaire: « Développer le Multilinguisme » Les échanges avec l’Allemagne et pays germanophones</a:t>
            </a:r>
          </a:p>
          <a:p>
            <a:pPr>
              <a:buFontTx/>
              <a:buChar char="-"/>
            </a:pPr>
            <a:r>
              <a:rPr lang="fr-FR" dirty="0"/>
              <a:t>Collège et Lycée: lycée </a:t>
            </a:r>
            <a:r>
              <a:rPr lang="fr-FR" dirty="0" err="1"/>
              <a:t>Baimbridge</a:t>
            </a:r>
            <a:r>
              <a:rPr lang="fr-FR" dirty="0"/>
              <a:t>, Lycée Maîtrise de Massabielle</a:t>
            </a:r>
          </a:p>
          <a:p>
            <a:pPr>
              <a:buFontTx/>
              <a:buChar char="-"/>
            </a:pPr>
            <a:r>
              <a:rPr lang="fr-FR" dirty="0"/>
              <a:t>Formation PRO Franco-allemand (PROTANDEM et ERASMUS+): Lycée Hôtelier (Le Gosier), Lycée R.G. </a:t>
            </a:r>
            <a:r>
              <a:rPr lang="fr-FR" dirty="0" err="1"/>
              <a:t>Nicolo</a:t>
            </a:r>
            <a:r>
              <a:rPr lang="fr-FR" dirty="0"/>
              <a:t> (Basse-Terre), Lycée Pro Paul </a:t>
            </a:r>
            <a:r>
              <a:rPr lang="fr-FR" dirty="0" err="1"/>
              <a:t>Lacavé</a:t>
            </a:r>
            <a:r>
              <a:rPr lang="fr-FR" dirty="0"/>
              <a:t> (Capesterre BE), Lycée Droit de l’Homme (Petit-Bourg)</a:t>
            </a:r>
          </a:p>
          <a:p>
            <a:pPr>
              <a:buFontTx/>
              <a:buChar char="-"/>
            </a:pPr>
            <a:r>
              <a:rPr lang="fr-FR" dirty="0"/>
              <a:t>Université des Antilles: 11 Universités allemandes (ERASMUS+)</a:t>
            </a:r>
          </a:p>
        </p:txBody>
      </p:sp>
    </p:spTree>
    <p:extLst>
      <p:ext uri="{BB962C8B-B14F-4D97-AF65-F5344CB8AC3E}">
        <p14:creationId xmlns:p14="http://schemas.microsoft.com/office/powerpoint/2010/main" val="699037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24A27B-5ED6-E7C0-D7C4-9F78B132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LA LV-ALLEMAND et LE MARCHE DU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6BE375-A679-C18C-24CC-61187FF15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En Guadeloupe:</a:t>
            </a:r>
          </a:p>
          <a:p>
            <a:pPr>
              <a:buFontTx/>
              <a:buChar char="-"/>
            </a:pPr>
            <a:r>
              <a:rPr lang="fr-FR" dirty="0"/>
              <a:t>La restauration (personnel), l’hôtellerie (personnel), le transport (taxi, bus), les services (DHL), l’automobile (mécanique), le guidage </a:t>
            </a:r>
            <a:r>
              <a:rPr lang="fr-FR" dirty="0" err="1"/>
              <a:t>toutistique</a:t>
            </a:r>
            <a:r>
              <a:rPr lang="fr-FR" dirty="0"/>
              <a:t>, technologies (brasserie, énergie).</a:t>
            </a:r>
          </a:p>
          <a:p>
            <a:r>
              <a:rPr lang="fr-FR" b="1" dirty="0"/>
              <a:t>En France hexagonale: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FA4E58-D50D-A705-3E14-31EEBC5C7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84" y="4071095"/>
            <a:ext cx="7479231" cy="269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4DB1CA0-CF64-29D6-DE99-28A7992D6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7" y="30185"/>
            <a:ext cx="9990686" cy="6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4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C819672-C805-43E6-568F-5A82B0642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669" y="971336"/>
            <a:ext cx="9285635" cy="563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4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306BF6C-09C2-5483-8433-D7A0297A8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03" y="262615"/>
            <a:ext cx="8702794" cy="63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5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3B2A4-4E4C-005B-FD46-800CC566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LV-ALLEMAND et EMPLOI: QUELLES PERSPECTIVES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9A61B3-09FC-1DC8-C7AB-E838211A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482" y="1786574"/>
            <a:ext cx="8497036" cy="48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695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Grand écran</PresentationFormat>
  <Paragraphs>30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Thème Office</vt:lpstr>
      <vt:lpstr>LVB-ALLEMAND  </vt:lpstr>
      <vt:lpstr>LVB-ALLEMAND en GUADELOUPE</vt:lpstr>
      <vt:lpstr>POURQUOI LV-ALLEMAND EN GUADELOUPE?</vt:lpstr>
      <vt:lpstr>LA LV-ALLEMAND et LE MARCHE DU TRAVAIL</vt:lpstr>
      <vt:lpstr>Présentation PowerPoint</vt:lpstr>
      <vt:lpstr>Présentation PowerPoint</vt:lpstr>
      <vt:lpstr>Présentation PowerPoint</vt:lpstr>
      <vt:lpstr>LV-ALLEMAND et EMPLOI: QUELLES PERSPECTIVES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LVB-ALLEMAND  </dc:title>
  <dc:creator>isabelle Martine-Toto</dc:creator>
  <cp:lastModifiedBy>isabelle Martine-Toto</cp:lastModifiedBy>
  <cp:revision>1</cp:revision>
  <dcterms:created xsi:type="dcterms:W3CDTF">2023-06-09T16:43:47Z</dcterms:created>
  <dcterms:modified xsi:type="dcterms:W3CDTF">2023-06-22T15:49:13Z</dcterms:modified>
</cp:coreProperties>
</file>