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38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6" r:id="rId8"/>
    <p:sldId id="267" r:id="rId9"/>
    <p:sldId id="268" r:id="rId10"/>
    <p:sldId id="261" r:id="rId11"/>
    <p:sldId id="262" r:id="rId12"/>
    <p:sldId id="263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3103" autoAdjust="0"/>
  </p:normalViewPr>
  <p:slideViewPr>
    <p:cSldViewPr snapToGrid="0">
      <p:cViewPr varScale="1">
        <p:scale>
          <a:sx n="74" d="100"/>
          <a:sy n="74" d="100"/>
        </p:scale>
        <p:origin x="5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5753C-F2BC-45D0-BFCF-244BE5EE01EE}" type="datetimeFigureOut">
              <a:rPr lang="es-ES" smtClean="0"/>
              <a:t>17/11/2024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9B181-CA45-4072-B737-6DDA415A6BA5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53698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5753C-F2BC-45D0-BFCF-244BE5EE01EE}" type="datetimeFigureOut">
              <a:rPr lang="es-ES" smtClean="0"/>
              <a:t>17/11/2024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9B181-CA45-4072-B737-6DDA415A6BA5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883402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5753C-F2BC-45D0-BFCF-244BE5EE01EE}" type="datetimeFigureOut">
              <a:rPr lang="es-ES" smtClean="0"/>
              <a:t>17/11/2024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9B181-CA45-4072-B737-6DDA415A6BA5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280001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5753C-F2BC-45D0-BFCF-244BE5EE01EE}" type="datetimeFigureOut">
              <a:rPr lang="es-ES" smtClean="0"/>
              <a:t>17/11/2024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9B181-CA45-4072-B737-6DDA415A6BA5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6430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5753C-F2BC-45D0-BFCF-244BE5EE01EE}" type="datetimeFigureOut">
              <a:rPr lang="es-ES" smtClean="0"/>
              <a:t>17/11/2024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9B181-CA45-4072-B737-6DDA415A6BA5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057803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5753C-F2BC-45D0-BFCF-244BE5EE01EE}" type="datetimeFigureOut">
              <a:rPr lang="es-ES" smtClean="0"/>
              <a:t>17/11/2024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9B181-CA45-4072-B737-6DDA415A6BA5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52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5753C-F2BC-45D0-BFCF-244BE5EE01EE}" type="datetimeFigureOut">
              <a:rPr lang="es-ES" smtClean="0"/>
              <a:t>17/11/2024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9B181-CA45-4072-B737-6DDA415A6BA5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09125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5753C-F2BC-45D0-BFCF-244BE5EE01EE}" type="datetimeFigureOut">
              <a:rPr lang="es-ES" smtClean="0"/>
              <a:t>17/11/2024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9B181-CA45-4072-B737-6DDA415A6BA5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35806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5753C-F2BC-45D0-BFCF-244BE5EE01EE}" type="datetimeFigureOut">
              <a:rPr lang="es-ES" smtClean="0"/>
              <a:t>17/11/2024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9B181-CA45-4072-B737-6DDA415A6BA5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770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5753C-F2BC-45D0-BFCF-244BE5EE01EE}" type="datetimeFigureOut">
              <a:rPr lang="es-ES" smtClean="0"/>
              <a:t>17/11/2024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9B181-CA45-4072-B737-6DDA415A6BA5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01595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5753C-F2BC-45D0-BFCF-244BE5EE01EE}" type="datetimeFigureOut">
              <a:rPr lang="es-ES" smtClean="0"/>
              <a:t>17/11/2024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9B181-CA45-4072-B737-6DDA415A6BA5}" type="slidenum">
              <a:rPr lang="es-ES" smtClean="0"/>
              <a:t>‹N°›</a:t>
            </a:fld>
            <a:endParaRPr lang="es-E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540309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5753C-F2BC-45D0-BFCF-244BE5EE01EE}" type="datetimeFigureOut">
              <a:rPr lang="es-ES" smtClean="0"/>
              <a:t>17/11/2024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9B181-CA45-4072-B737-6DDA415A6BA5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580083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5753C-F2BC-45D0-BFCF-244BE5EE01EE}" type="datetimeFigureOut">
              <a:rPr lang="es-ES" smtClean="0"/>
              <a:t>17/11/2024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9B181-CA45-4072-B737-6DDA415A6BA5}" type="slidenum">
              <a:rPr lang="es-ES" smtClean="0"/>
              <a:t>‹N°›</a:t>
            </a:fld>
            <a:endParaRPr lang="es-E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207670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5753C-F2BC-45D0-BFCF-244BE5EE01EE}" type="datetimeFigureOut">
              <a:rPr lang="es-ES" smtClean="0"/>
              <a:t>17/11/2024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9B181-CA45-4072-B737-6DDA415A6BA5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093623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5753C-F2BC-45D0-BFCF-244BE5EE01EE}" type="datetimeFigureOut">
              <a:rPr lang="es-ES" smtClean="0"/>
              <a:t>17/11/2024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9B181-CA45-4072-B737-6DDA415A6BA5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617254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5753C-F2BC-45D0-BFCF-244BE5EE01EE}" type="datetimeFigureOut">
              <a:rPr lang="es-ES" smtClean="0"/>
              <a:t>17/11/2024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9B181-CA45-4072-B737-6DDA415A6BA5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59893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B5753C-F2BC-45D0-BFCF-244BE5EE01EE}" type="datetimeFigureOut">
              <a:rPr lang="es-ES" smtClean="0"/>
              <a:t>17/11/2024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1FA9B181-CA45-4072-B737-6DDA415A6BA5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31955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9" r:id="rId1"/>
    <p:sldLayoutId id="2147484040" r:id="rId2"/>
    <p:sldLayoutId id="2147484041" r:id="rId3"/>
    <p:sldLayoutId id="2147484042" r:id="rId4"/>
    <p:sldLayoutId id="2147484043" r:id="rId5"/>
    <p:sldLayoutId id="2147484044" r:id="rId6"/>
    <p:sldLayoutId id="2147484045" r:id="rId7"/>
    <p:sldLayoutId id="2147484046" r:id="rId8"/>
    <p:sldLayoutId id="2147484047" r:id="rId9"/>
    <p:sldLayoutId id="2147484048" r:id="rId10"/>
    <p:sldLayoutId id="2147484049" r:id="rId11"/>
    <p:sldLayoutId id="2147484050" r:id="rId12"/>
    <p:sldLayoutId id="2147484051" r:id="rId13"/>
    <p:sldLayoutId id="2147484052" r:id="rId14"/>
    <p:sldLayoutId id="2147484053" r:id="rId15"/>
    <p:sldLayoutId id="214748405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microsoft.com/office/2007/relationships/hdphoto" Target="../media/hdphoto3.wdp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microsoft.com/office/2007/relationships/hdphoto" Target="../media/hdphoto6.wdp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7" Type="http://schemas.microsoft.com/office/2007/relationships/hdphoto" Target="../media/hdphoto10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microsoft.com/office/2007/relationships/hdphoto" Target="../media/hdphoto9.wdp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1.wdp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3" Type="http://schemas.microsoft.com/office/2007/relationships/hdphoto" Target="../media/hdphoto12.wdp"/><Relationship Id="rId7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3.wdp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7A9538-1548-E66E-EC57-109C3B4D99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2729" y="-72177"/>
            <a:ext cx="8961233" cy="1646302"/>
          </a:xfrm>
        </p:spPr>
        <p:txBody>
          <a:bodyPr/>
          <a:lstStyle/>
          <a:p>
            <a:r>
              <a:rPr lang="es-ES" dirty="0">
                <a:latin typeface="Britannic Bold" panose="020B0903060703020204" pitchFamily="34" charset="0"/>
              </a:rPr>
              <a:t>Las Hermanas Mirabal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F4DAC80-A30E-8FA8-4A90-84DBE572CB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6958" y="1595108"/>
            <a:ext cx="6469626" cy="28762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C7AB257F-6A59-EE18-FE0E-8699EA83C102}"/>
              </a:ext>
            </a:extLst>
          </p:cNvPr>
          <p:cNvCxnSpPr>
            <a:cxnSpLocks/>
            <a:endCxn id="15" idx="1"/>
          </p:cNvCxnSpPr>
          <p:nvPr/>
        </p:nvCxnSpPr>
        <p:spPr>
          <a:xfrm>
            <a:off x="6878837" y="4468740"/>
            <a:ext cx="1051266" cy="16950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0734BC90-39CE-1AA7-618E-E5AB0FA74144}"/>
              </a:ext>
            </a:extLst>
          </p:cNvPr>
          <p:cNvCxnSpPr>
            <a:cxnSpLocks/>
            <a:stCxn id="6" idx="1"/>
            <a:endCxn id="18" idx="0"/>
          </p:cNvCxnSpPr>
          <p:nvPr/>
        </p:nvCxnSpPr>
        <p:spPr>
          <a:xfrm flipH="1">
            <a:off x="989371" y="3033252"/>
            <a:ext cx="727587" cy="7914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1DD72B54-72F7-52C4-7D2D-6DA45A6C2F04}"/>
              </a:ext>
            </a:extLst>
          </p:cNvPr>
          <p:cNvCxnSpPr>
            <a:cxnSpLocks/>
            <a:stCxn id="6" idx="2"/>
            <a:endCxn id="16" idx="0"/>
          </p:cNvCxnSpPr>
          <p:nvPr/>
        </p:nvCxnSpPr>
        <p:spPr>
          <a:xfrm flipH="1">
            <a:off x="4299105" y="4471396"/>
            <a:ext cx="652666" cy="13630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0ED1FA9D-2994-6F96-BB35-A1D2F92FBB20}"/>
              </a:ext>
            </a:extLst>
          </p:cNvPr>
          <p:cNvSpPr txBox="1"/>
          <p:nvPr/>
        </p:nvSpPr>
        <p:spPr>
          <a:xfrm>
            <a:off x="7930103" y="5979102"/>
            <a:ext cx="32077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Patria Mirabal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4E18C08-7FFE-197D-6ED6-2640F5A1B168}"/>
              </a:ext>
            </a:extLst>
          </p:cNvPr>
          <p:cNvSpPr txBox="1"/>
          <p:nvPr/>
        </p:nvSpPr>
        <p:spPr>
          <a:xfrm>
            <a:off x="3143814" y="5834410"/>
            <a:ext cx="2310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María Teresa Mirabal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E718B58-8CB2-5979-132C-53491007B4EB}"/>
              </a:ext>
            </a:extLst>
          </p:cNvPr>
          <p:cNvSpPr txBox="1"/>
          <p:nvPr/>
        </p:nvSpPr>
        <p:spPr>
          <a:xfrm>
            <a:off x="0" y="3824748"/>
            <a:ext cx="19787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/>
              <a:t>Minerva Mirabal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B5C7B12-5261-D2D0-7784-6FE3881D05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6584" y="1595108"/>
            <a:ext cx="2045999" cy="285530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B18DD29F-14FE-C616-6ED3-18B6DD96746B}"/>
              </a:ext>
            </a:extLst>
          </p:cNvPr>
          <p:cNvSpPr txBox="1"/>
          <p:nvPr/>
        </p:nvSpPr>
        <p:spPr>
          <a:xfrm>
            <a:off x="10271365" y="2921169"/>
            <a:ext cx="18625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/>
              <a:t>Bélgica Adela Mirabal</a:t>
            </a:r>
          </a:p>
        </p:txBody>
      </p: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7F7358B2-C493-1EF6-640D-8259CC1E7D20}"/>
              </a:ext>
            </a:extLst>
          </p:cNvPr>
          <p:cNvCxnSpPr>
            <a:cxnSpLocks/>
            <a:stCxn id="11" idx="3"/>
            <a:endCxn id="25" idx="1"/>
          </p:cNvCxnSpPr>
          <p:nvPr/>
        </p:nvCxnSpPr>
        <p:spPr>
          <a:xfrm>
            <a:off x="10232583" y="3022761"/>
            <a:ext cx="38782" cy="2215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29699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" grpId="0"/>
      <p:bldP spid="16" grpId="0"/>
      <p:bldP spid="18" grpId="0"/>
      <p:bldP spid="2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3067DEBB-E7BA-EACE-7272-11D13AEE7F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0822" y="3100381"/>
            <a:ext cx="5410356" cy="303619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1798808-6155-B6C6-1373-A008D2654380}"/>
              </a:ext>
            </a:extLst>
          </p:cNvPr>
          <p:cNvSpPr txBox="1"/>
          <p:nvPr/>
        </p:nvSpPr>
        <p:spPr>
          <a:xfrm>
            <a:off x="2159676" y="2243163"/>
            <a:ext cx="86182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sz="2800" dirty="0">
                <a:latin typeface="Eras Demi ITC" panose="020B0805030504020804" pitchFamily="34" charset="0"/>
              </a:rPr>
              <a:t>Ellas eran de la República Dominicana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4070F1E-ED9B-6F37-48AA-0D1697B56BD1}"/>
              </a:ext>
            </a:extLst>
          </p:cNvPr>
          <p:cNvSpPr txBox="1"/>
          <p:nvPr/>
        </p:nvSpPr>
        <p:spPr>
          <a:xfrm>
            <a:off x="1776218" y="220020"/>
            <a:ext cx="10128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dirty="0">
                <a:latin typeface="Arial Black" panose="020B0A04020102020204" pitchFamily="34" charset="0"/>
              </a:rPr>
              <a:t>NACIONALIDAD Y BANDERA</a:t>
            </a:r>
          </a:p>
        </p:txBody>
      </p:sp>
    </p:spTree>
    <p:extLst>
      <p:ext uri="{BB962C8B-B14F-4D97-AF65-F5344CB8AC3E}">
        <p14:creationId xmlns:p14="http://schemas.microsoft.com/office/powerpoint/2010/main" val="3408157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88356A70-544E-33AD-E6A3-BF9D24757D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24889" y1="36000" x2="24889" y2="36000"/>
                        <a14:foregroundMark x1="74222" y1="36000" x2="74222" y2="36000"/>
                        <a14:foregroundMark x1="24000" y1="67556" x2="24000" y2="67556"/>
                        <a14:foregroundMark x1="76889" y1="68444" x2="76889" y2="68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55643" y="5139547"/>
            <a:ext cx="1731035" cy="173103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F787573-328C-73F2-EAB9-3E09F140CCCB}"/>
              </a:ext>
            </a:extLst>
          </p:cNvPr>
          <p:cNvSpPr txBox="1"/>
          <p:nvPr/>
        </p:nvSpPr>
        <p:spPr>
          <a:xfrm>
            <a:off x="2951053" y="3455874"/>
            <a:ext cx="314494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2000" dirty="0" err="1">
                <a:latin typeface="Eras Demi ITC" panose="020B0805030504020804" pitchFamily="34" charset="0"/>
              </a:rPr>
              <a:t>Patria</a:t>
            </a:r>
            <a:r>
              <a:rPr lang="fr-FR" sz="2000" dirty="0">
                <a:latin typeface="Eras Demi ITC" panose="020B0805030504020804" pitchFamily="34" charset="0"/>
              </a:rPr>
              <a:t>, la </a:t>
            </a:r>
            <a:r>
              <a:rPr lang="fr-FR" sz="2000" dirty="0" err="1">
                <a:latin typeface="Eras Demi ITC" panose="020B0805030504020804" pitchFamily="34" charset="0"/>
              </a:rPr>
              <a:t>mayor</a:t>
            </a:r>
            <a:r>
              <a:rPr lang="fr-FR" sz="2000" dirty="0">
                <a:latin typeface="Eras Demi ITC" panose="020B0805030504020804" pitchFamily="34" charset="0"/>
              </a:rPr>
              <a:t> , nació el  27 de febrero de 1924</a:t>
            </a:r>
            <a:endParaRPr lang="es-ES" sz="2000" dirty="0">
              <a:latin typeface="Eras Demi ITC" panose="020B08050305040208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A61E7FD-2054-0F37-AFC5-6B700A5D069B}"/>
              </a:ext>
            </a:extLst>
          </p:cNvPr>
          <p:cNvSpPr txBox="1"/>
          <p:nvPr/>
        </p:nvSpPr>
        <p:spPr>
          <a:xfrm>
            <a:off x="-8555" y="3441845"/>
            <a:ext cx="287677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2000" dirty="0"/>
              <a:t> </a:t>
            </a:r>
            <a:r>
              <a:rPr lang="fr-FR" sz="2000" dirty="0">
                <a:latin typeface="Eras Demi ITC" panose="020B0805030504020804" pitchFamily="34" charset="0"/>
              </a:rPr>
              <a:t>Minerva nació el 13 de Marzo de 1926</a:t>
            </a:r>
            <a:endParaRPr lang="es-ES" sz="2000" dirty="0">
              <a:latin typeface="Eras Demi ITC" panose="020B08050305040208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1746D2D-D538-1947-4D38-F0A0294428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3456" y="821188"/>
            <a:ext cx="2433696" cy="2425644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2A0539D-9F52-C1F5-0992-240B3B2BF8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955" y="643917"/>
            <a:ext cx="2674373" cy="2328373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77466AA-1C15-D8C4-6A93-5AB68CB101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37479" y="593316"/>
            <a:ext cx="2433696" cy="263040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FB2259C-68A9-9240-C0AF-610A149BCD1B}"/>
              </a:ext>
            </a:extLst>
          </p:cNvPr>
          <p:cNvSpPr txBox="1"/>
          <p:nvPr/>
        </p:nvSpPr>
        <p:spPr>
          <a:xfrm>
            <a:off x="6178831" y="3441845"/>
            <a:ext cx="31449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sz="2000" dirty="0">
                <a:latin typeface="Eras Demi ITC" panose="020B0805030504020804" pitchFamily="34" charset="0"/>
              </a:rPr>
              <a:t>María Teresa nació el 15 de octubre de 1935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CB75524-D07F-5B61-E508-353DB1EA1D4A}"/>
              </a:ext>
            </a:extLst>
          </p:cNvPr>
          <p:cNvSpPr txBox="1"/>
          <p:nvPr/>
        </p:nvSpPr>
        <p:spPr>
          <a:xfrm>
            <a:off x="112713" y="4436296"/>
            <a:ext cx="306846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dirty="0">
                <a:latin typeface="Eras Demi ITC" panose="020B0805030504020804" pitchFamily="34" charset="0"/>
              </a:rPr>
              <a:t>todas nacieron en </a:t>
            </a:r>
            <a:r>
              <a:rPr lang="es-ES" sz="2000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Demi ITC" panose="020B0805030504020804" pitchFamily="34" charset="0"/>
              </a:rPr>
              <a:t>Salcedo, RD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FAB2B64-D927-C633-E6D6-087955E41164}"/>
              </a:ext>
            </a:extLst>
          </p:cNvPr>
          <p:cNvSpPr txBox="1"/>
          <p:nvPr/>
        </p:nvSpPr>
        <p:spPr>
          <a:xfrm>
            <a:off x="8054901" y="5842336"/>
            <a:ext cx="28308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latin typeface="Eras Demi ITC" panose="020B0805030504020804" pitchFamily="34" charset="0"/>
              </a:rPr>
              <a:t>el 25 de noviembre de 1960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2B494D8-EE31-8510-A689-EEA1780107CB}"/>
              </a:ext>
            </a:extLst>
          </p:cNvPr>
          <p:cNvSpPr txBox="1"/>
          <p:nvPr/>
        </p:nvSpPr>
        <p:spPr>
          <a:xfrm>
            <a:off x="1205524" y="5927345"/>
            <a:ext cx="303857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dirty="0">
                <a:latin typeface="Eras Demi ITC" panose="020B0805030504020804" pitchFamily="34" charset="0"/>
              </a:rPr>
              <a:t>Minerva, Patria y María fueron asesinadas con un machete.</a:t>
            </a:r>
          </a:p>
        </p:txBody>
      </p: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FA857004-DD1E-8D5E-D67F-FD76BCB87147}"/>
              </a:ext>
            </a:extLst>
          </p:cNvPr>
          <p:cNvCxnSpPr>
            <a:cxnSpLocks/>
            <a:stCxn id="19" idx="3"/>
            <a:endCxn id="17" idx="1"/>
          </p:cNvCxnSpPr>
          <p:nvPr/>
        </p:nvCxnSpPr>
        <p:spPr>
          <a:xfrm flipV="1">
            <a:off x="4244098" y="6005065"/>
            <a:ext cx="1311545" cy="4301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FD0B2A78-69E4-AAFE-F755-2E002C51478B}"/>
              </a:ext>
            </a:extLst>
          </p:cNvPr>
          <p:cNvCxnSpPr>
            <a:cxnSpLocks/>
            <a:stCxn id="16" idx="1"/>
            <a:endCxn id="17" idx="3"/>
          </p:cNvCxnSpPr>
          <p:nvPr/>
        </p:nvCxnSpPr>
        <p:spPr>
          <a:xfrm flipH="1" flipV="1">
            <a:off x="7286678" y="6005065"/>
            <a:ext cx="768223" cy="1912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3E8F6513-E20A-758B-8207-2EF5A1126434}"/>
              </a:ext>
            </a:extLst>
          </p:cNvPr>
          <p:cNvSpPr txBox="1"/>
          <p:nvPr/>
        </p:nvSpPr>
        <p:spPr>
          <a:xfrm>
            <a:off x="2868222" y="17930"/>
            <a:ext cx="80175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>
                <a:latin typeface="Arial Black" panose="020B0A04020102020204" pitchFamily="34" charset="0"/>
              </a:rPr>
              <a:t>LUGAR Y FECHA DE NACIMIENTO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4ABAAF5-D20B-2B70-AF6E-2E96CF4C8DDA}"/>
              </a:ext>
            </a:extLst>
          </p:cNvPr>
          <p:cNvSpPr txBox="1"/>
          <p:nvPr/>
        </p:nvSpPr>
        <p:spPr>
          <a:xfrm>
            <a:off x="2776328" y="5035569"/>
            <a:ext cx="82012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latin typeface="Arial Black" panose="020B0A04020102020204" pitchFamily="34" charset="0"/>
              </a:rPr>
              <a:t>EDAD O FECHA DE FALLECIMIENTO 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B12CF421-E579-E21A-86A8-A5FDBF8FEC5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62160" y="742147"/>
            <a:ext cx="2069393" cy="257549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ECD30D18-283A-1294-52FB-62A94B49F26F}"/>
              </a:ext>
            </a:extLst>
          </p:cNvPr>
          <p:cNvSpPr txBox="1"/>
          <p:nvPr/>
        </p:nvSpPr>
        <p:spPr>
          <a:xfrm>
            <a:off x="9415672" y="3455874"/>
            <a:ext cx="291398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s-ES" sz="2000" dirty="0">
                <a:latin typeface="Eras Demi ITC" panose="020B0805030504020804" pitchFamily="34" charset="0"/>
              </a:rPr>
              <a:t>Bélgica Adela, nació el 1 de marzo de 1925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CC0AA1C-6791-193D-3A2F-8C4949D8D2DD}"/>
              </a:ext>
            </a:extLst>
          </p:cNvPr>
          <p:cNvSpPr txBox="1"/>
          <p:nvPr/>
        </p:nvSpPr>
        <p:spPr>
          <a:xfrm>
            <a:off x="9415672" y="6232959"/>
            <a:ext cx="31196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i="1" dirty="0">
                <a:latin typeface="Eras Demi ITC" panose="020B0805030504020804" pitchFamily="34" charset="0"/>
              </a:rPr>
              <a:t>Bélgica Adela falleció el </a:t>
            </a:r>
          </a:p>
          <a:p>
            <a:r>
              <a:rPr lang="es-ES" i="1" dirty="0">
                <a:latin typeface="Eras Demi ITC" panose="020B0805030504020804" pitchFamily="34" charset="0"/>
              </a:rPr>
              <a:t>1 de febrero de 2014 </a:t>
            </a:r>
          </a:p>
        </p:txBody>
      </p:sp>
    </p:spTree>
    <p:extLst>
      <p:ext uri="{BB962C8B-B14F-4D97-AF65-F5344CB8AC3E}">
        <p14:creationId xmlns:p14="http://schemas.microsoft.com/office/powerpoint/2010/main" val="263588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11" grpId="0"/>
      <p:bldP spid="16" grpId="0"/>
      <p:bldP spid="19" grpId="0"/>
      <p:bldP spid="24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65C76714-91C9-8926-AD3A-B393A8C4DAB8}"/>
              </a:ext>
            </a:extLst>
          </p:cNvPr>
          <p:cNvSpPr txBox="1"/>
          <p:nvPr/>
        </p:nvSpPr>
        <p:spPr>
          <a:xfrm>
            <a:off x="149902" y="4027372"/>
            <a:ext cx="32528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dirty="0"/>
              <a:t>Minerva</a:t>
            </a:r>
            <a:r>
              <a:rPr lang="es-ES" sz="4400" i="1" dirty="0"/>
              <a:t>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7F826DB-4214-9B24-BFBF-20BB4572708F}"/>
              </a:ext>
            </a:extLst>
          </p:cNvPr>
          <p:cNvSpPr txBox="1"/>
          <p:nvPr/>
        </p:nvSpPr>
        <p:spPr>
          <a:xfrm>
            <a:off x="7608258" y="1867059"/>
            <a:ext cx="610099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4400" dirty="0"/>
              <a:t>María Teresa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4A6B9A9-247F-6B0B-2023-AE6C4F29D1F9}"/>
              </a:ext>
            </a:extLst>
          </p:cNvPr>
          <p:cNvSpPr txBox="1"/>
          <p:nvPr/>
        </p:nvSpPr>
        <p:spPr>
          <a:xfrm>
            <a:off x="2818151" y="3030"/>
            <a:ext cx="74201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400" dirty="0">
                <a:latin typeface="Franklin Gothic Demi" panose="020B0703020102020204" pitchFamily="34" charset="0"/>
              </a:rPr>
              <a:t>Profesión o actividad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AA69211-290B-209E-D24F-CE8C4A68431C}"/>
              </a:ext>
            </a:extLst>
          </p:cNvPr>
          <p:cNvSpPr txBox="1"/>
          <p:nvPr/>
        </p:nvSpPr>
        <p:spPr>
          <a:xfrm>
            <a:off x="0" y="2854929"/>
            <a:ext cx="61009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/>
              <a:t>Mecanógrafa y activista política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26E88AF-3208-F4ED-89E8-3237DA70E6B1}"/>
              </a:ext>
            </a:extLst>
          </p:cNvPr>
          <p:cNvSpPr txBox="1"/>
          <p:nvPr/>
        </p:nvSpPr>
        <p:spPr>
          <a:xfrm>
            <a:off x="149902" y="1867059"/>
            <a:ext cx="428718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dirty="0"/>
              <a:t>Patria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BD44712-C247-F2F4-0FF2-A5AFFDF62F84}"/>
              </a:ext>
            </a:extLst>
          </p:cNvPr>
          <p:cNvSpPr txBox="1"/>
          <p:nvPr/>
        </p:nvSpPr>
        <p:spPr>
          <a:xfrm>
            <a:off x="149902" y="5165287"/>
            <a:ext cx="2621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 err="1"/>
              <a:t>Qbogada</a:t>
            </a:r>
            <a:endParaRPr lang="es-ES" sz="2400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5452070C-9539-9FA6-CED3-16D0F9F5AFFD}"/>
              </a:ext>
            </a:extLst>
          </p:cNvPr>
          <p:cNvSpPr txBox="1"/>
          <p:nvPr/>
        </p:nvSpPr>
        <p:spPr>
          <a:xfrm>
            <a:off x="7316074" y="2854929"/>
            <a:ext cx="63931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/>
              <a:t>Ingeniera, activista política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54F05C1-45D5-4A3C-88EC-445B8BBBAE96}"/>
              </a:ext>
            </a:extLst>
          </p:cNvPr>
          <p:cNvSpPr txBox="1"/>
          <p:nvPr/>
        </p:nvSpPr>
        <p:spPr>
          <a:xfrm>
            <a:off x="7608258" y="5165288"/>
            <a:ext cx="70561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/>
              <a:t>Trabajó en el negocio familiar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259DDAD-8014-8D65-9E98-735EBFF4B7FB}"/>
              </a:ext>
            </a:extLst>
          </p:cNvPr>
          <p:cNvSpPr txBox="1"/>
          <p:nvPr/>
        </p:nvSpPr>
        <p:spPr>
          <a:xfrm>
            <a:off x="7608258" y="3894362"/>
            <a:ext cx="727297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4400" dirty="0"/>
              <a:t>Bélgica Adela</a:t>
            </a:r>
          </a:p>
        </p:txBody>
      </p:sp>
    </p:spTree>
    <p:extLst>
      <p:ext uri="{BB962C8B-B14F-4D97-AF65-F5344CB8AC3E}">
        <p14:creationId xmlns:p14="http://schemas.microsoft.com/office/powerpoint/2010/main" val="4007787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6" grpId="0"/>
      <p:bldP spid="17" grpId="0"/>
      <p:bldP spid="18" grpId="0"/>
      <p:bldP spid="21" grpId="0"/>
      <p:bldP spid="3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 26">
            <a:extLst>
              <a:ext uri="{FF2B5EF4-FFF2-40B4-BE49-F238E27FC236}">
                <a16:creationId xmlns:a16="http://schemas.microsoft.com/office/drawing/2014/main" id="{8FF359F2-A302-B516-96D4-2938F203C1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6750" r="92375">
                        <a14:foregroundMark x1="37875" y1="65562" x2="37875" y2="65562"/>
                        <a14:foregroundMark x1="42625" y1="77633" x2="42625" y2="77633"/>
                        <a14:foregroundMark x1="14688" y1="66213" x2="14688" y2="66213"/>
                        <a14:foregroundMark x1="6750" y1="77219" x2="6750" y2="77219"/>
                        <a14:foregroundMark x1="20375" y1="71420" x2="20375" y2="71420"/>
                        <a14:foregroundMark x1="7250" y1="87337" x2="7250" y2="87337"/>
                        <a14:foregroundMark x1="16063" y1="88580" x2="16063" y2="88580"/>
                        <a14:foregroundMark x1="63125" y1="71183" x2="63125" y2="71183"/>
                        <a14:foregroundMark x1="86938" y1="69467" x2="86938" y2="69467"/>
                        <a14:foregroundMark x1="68313" y1="70947" x2="68313" y2="70947"/>
                        <a14:foregroundMark x1="92375" y1="70769" x2="92375" y2="70769"/>
                        <a14:foregroundMark x1="89438" y1="88166" x2="89438" y2="88166"/>
                        <a14:foregroundMark x1="52188" y1="86686" x2="52188" y2="86686"/>
                        <a14:foregroundMark x1="39938" y1="87751" x2="39938" y2="87751"/>
                        <a14:foregroundMark x1="31500" y1="86686" x2="31500" y2="86686"/>
                        <a14:backgroundMark x1="36063" y1="67929" x2="36063" y2="67929"/>
                        <a14:backgroundMark x1="36063" y1="67929" x2="36063" y2="67929"/>
                        <a14:backgroundMark x1="36063" y1="67929" x2="36063" y2="67929"/>
                        <a14:backgroundMark x1="58813" y1="68402" x2="58813" y2="6840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137475">
            <a:off x="8623785" y="1738232"/>
            <a:ext cx="3246391" cy="342900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E87C643-5613-36F2-14B7-60C2091E5990}"/>
              </a:ext>
            </a:extLst>
          </p:cNvPr>
          <p:cNvSpPr txBox="1"/>
          <p:nvPr/>
        </p:nvSpPr>
        <p:spPr>
          <a:xfrm>
            <a:off x="1068062" y="990316"/>
            <a:ext cx="23449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latin typeface="Arial Black" panose="020B0A04020102020204" pitchFamily="34" charset="0"/>
              </a:rPr>
              <a:t>INFANCIA</a:t>
            </a:r>
            <a:r>
              <a:rPr lang="es-ES" sz="2400" dirty="0"/>
              <a:t>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40BBCF5-32EA-B520-64B2-784CAAEBD6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18667" y1="43556" x2="18667" y2="43556"/>
                        <a14:foregroundMark x1="28444" y1="68000" x2="28444" y2="68000"/>
                        <a14:foregroundMark x1="21778" y1="50222" x2="21778" y2="50222"/>
                        <a14:foregroundMark x1="34222" y1="40444" x2="34222" y2="40444"/>
                        <a14:foregroundMark x1="18667" y1="60444" x2="18667" y2="60444"/>
                        <a14:foregroundMark x1="77333" y1="20444" x2="77333" y2="20444"/>
                        <a14:foregroundMark x1="20889" y1="42222" x2="20889" y2="42222"/>
                        <a14:foregroundMark x1="80889" y1="32000" x2="80889" y2="32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164448">
            <a:off x="215517" y="55726"/>
            <a:ext cx="1610623" cy="1610623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7FBF94F-7D2D-4039-7978-4E1D51147D32}"/>
              </a:ext>
            </a:extLst>
          </p:cNvPr>
          <p:cNvSpPr txBox="1"/>
          <p:nvPr/>
        </p:nvSpPr>
        <p:spPr>
          <a:xfrm>
            <a:off x="554557" y="1729233"/>
            <a:ext cx="27670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Fueron criadas en un ambiente acomodado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6FAE04A-DFAB-A79B-4961-F625EDB1377B}"/>
              </a:ext>
            </a:extLst>
          </p:cNvPr>
          <p:cNvSpPr txBox="1"/>
          <p:nvPr/>
        </p:nvSpPr>
        <p:spPr>
          <a:xfrm>
            <a:off x="554557" y="2769328"/>
            <a:ext cx="276701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Crecieron bajo la dictadura de Rafael Trujillo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411D6774-F49F-D8E9-769A-211D36D6AB29}"/>
              </a:ext>
            </a:extLst>
          </p:cNvPr>
          <p:cNvSpPr txBox="1"/>
          <p:nvPr/>
        </p:nvSpPr>
        <p:spPr>
          <a:xfrm>
            <a:off x="554557" y="4098550"/>
            <a:ext cx="27670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Las hermanas Mirabal eran trabajadoras y se graduaron con éxito.</a:t>
            </a: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4A0033BD-CD7C-3572-C16B-A94791566AFC}"/>
              </a:ext>
            </a:extLst>
          </p:cNvPr>
          <p:cNvSpPr txBox="1"/>
          <p:nvPr/>
        </p:nvSpPr>
        <p:spPr>
          <a:xfrm>
            <a:off x="4358347" y="990315"/>
            <a:ext cx="29295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400" dirty="0">
                <a:latin typeface="Arial Black" panose="020B0A04020102020204" pitchFamily="34" charset="0"/>
              </a:rPr>
              <a:t>ADOLESCENCIA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CAE010B-6ECD-F983-E3D1-2DC9DC66225F}"/>
              </a:ext>
            </a:extLst>
          </p:cNvPr>
          <p:cNvSpPr txBox="1"/>
          <p:nvPr/>
        </p:nvSpPr>
        <p:spPr>
          <a:xfrm>
            <a:off x="4358347" y="1729233"/>
            <a:ext cx="276701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Estudiaron en el Colegio de la Inmaculada Concepción, en La Vega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71CADA5-A9DC-2E68-1D42-9FEBB277EDF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706" b="97059" l="2365" r="98649">
                        <a14:foregroundMark x1="16892" y1="24118" x2="16892" y2="24118"/>
                        <a14:foregroundMark x1="9459" y1="12941" x2="9459" y2="12941"/>
                        <a14:foregroundMark x1="12162" y1="8824" x2="12162" y2="8824"/>
                        <a14:foregroundMark x1="12838" y1="9412" x2="12838" y2="9412"/>
                        <a14:foregroundMark x1="5743" y1="39412" x2="5743" y2="39412"/>
                        <a14:foregroundMark x1="8446" y1="25294" x2="8446" y2="25294"/>
                        <a14:foregroundMark x1="2365" y1="45294" x2="2365" y2="45294"/>
                        <a14:foregroundMark x1="6419" y1="95882" x2="6419" y2="95882"/>
                        <a14:foregroundMark x1="4392" y1="97647" x2="4392" y2="97647"/>
                        <a14:foregroundMark x1="15878" y1="72353" x2="15878" y2="72353"/>
                        <a14:foregroundMark x1="17230" y1="92941" x2="17230" y2="92941"/>
                        <a14:foregroundMark x1="10811" y1="60588" x2="10811" y2="60588"/>
                        <a14:foregroundMark x1="32095" y1="97059" x2="32095" y2="97059"/>
                        <a14:foregroundMark x1="43243" y1="93529" x2="43243" y2="93529"/>
                        <a14:foregroundMark x1="58784" y1="39412" x2="58784" y2="39412"/>
                        <a14:foregroundMark x1="47973" y1="37647" x2="47973" y2="37647"/>
                        <a14:foregroundMark x1="57770" y1="5294" x2="57770" y2="5294"/>
                        <a14:foregroundMark x1="55743" y1="58235" x2="55743" y2="58235"/>
                        <a14:foregroundMark x1="55743" y1="54118" x2="55743" y2="54118"/>
                        <a14:foregroundMark x1="58108" y1="57059" x2="58108" y2="57059"/>
                        <a14:foregroundMark x1="60135" y1="67059" x2="60135" y2="67059"/>
                        <a14:foregroundMark x1="53378" y1="73529" x2="53378" y2="73529"/>
                        <a14:foregroundMark x1="52365" y1="84706" x2="52365" y2="84706"/>
                        <a14:foregroundMark x1="59122" y1="85882" x2="59122" y2="85882"/>
                        <a14:foregroundMark x1="48649" y1="40000" x2="48649" y2="40000"/>
                        <a14:foregroundMark x1="31419" y1="98235" x2="31419" y2="98235"/>
                        <a14:foregroundMark x1="10811" y1="74706" x2="10811" y2="74706"/>
                        <a14:foregroundMark x1="9122" y1="84706" x2="9122" y2="84706"/>
                        <a14:foregroundMark x1="72973" y1="25882" x2="72973" y2="25882"/>
                        <a14:foregroundMark x1="74324" y1="61765" x2="74324" y2="61765"/>
                        <a14:foregroundMark x1="74324" y1="61176" x2="74324" y2="61176"/>
                        <a14:foregroundMark x1="75338" y1="72353" x2="75338" y2="72353"/>
                        <a14:foregroundMark x1="77703" y1="86471" x2="77703" y2="86471"/>
                        <a14:foregroundMark x1="73311" y1="82353" x2="73311" y2="82353"/>
                        <a14:foregroundMark x1="77985" y1="96033" x2="80743" y2="95294"/>
                        <a14:foregroundMark x1="71959" y1="97647" x2="73391" y2="97263"/>
                        <a14:foregroundMark x1="80743" y1="95294" x2="80405" y2="96471"/>
                        <a14:foregroundMark x1="12162" y1="38824" x2="12162" y2="38824"/>
                        <a14:foregroundMark x1="18243" y1="81176" x2="18243" y2="81176"/>
                        <a14:foregroundMark x1="72297" y1="62941" x2="72297" y2="62941"/>
                        <a14:foregroundMark x1="79054" y1="89412" x2="79054" y2="89412"/>
                        <a14:foregroundMark x1="72635" y1="94706" x2="72635" y2="94706"/>
                        <a14:foregroundMark x1="92905" y1="38824" x2="92905" y2="38824"/>
                        <a14:foregroundMark x1="93919" y1="22353" x2="93919" y2="22353"/>
                        <a14:foregroundMark x1="91892" y1="17059" x2="91892" y2="14118"/>
                        <a14:foregroundMark x1="91892" y1="14118" x2="91892" y2="14118"/>
                        <a14:foregroundMark x1="93581" y1="12353" x2="93581" y2="12353"/>
                        <a14:foregroundMark x1="93243" y1="5882" x2="93243" y2="5882"/>
                        <a14:foregroundMark x1="95608" y1="10000" x2="95608" y2="10000"/>
                        <a14:foregroundMark x1="74662" y1="55294" x2="74662" y2="55294"/>
                        <a14:foregroundMark x1="72297" y1="58235" x2="72297" y2="58235"/>
                        <a14:foregroundMark x1="72635" y1="78235" x2="72635" y2="78235"/>
                        <a14:foregroundMark x1="72973" y1="91765" x2="72973" y2="91765"/>
                        <a14:foregroundMark x1="78716" y1="93529" x2="78716" y2="93529"/>
                        <a14:foregroundMark x1="77027" y1="79412" x2="77027" y2="79412"/>
                        <a14:foregroundMark x1="94257" y1="60588" x2="94257" y2="60588"/>
                        <a14:foregroundMark x1="98649" y1="38235" x2="98649" y2="38235"/>
                        <a14:foregroundMark x1="16216" y1="93529" x2="16216" y2="93529"/>
                        <a14:foregroundMark x1="90203" y1="95882" x2="90203" y2="95882"/>
                        <a14:foregroundMark x1="89527" y1="95882" x2="89527" y2="95882"/>
                        <a14:foregroundMark x1="30743" y1="4706" x2="30743" y2="4706"/>
                        <a14:backgroundMark x1="78041" y1="93529" x2="78041" y2="93529"/>
                        <a14:backgroundMark x1="76689" y1="97647" x2="76689" y2="97647"/>
                        <a14:backgroundMark x1="76689" y1="97647" x2="76689" y2="97647"/>
                        <a14:backgroundMark x1="74324" y1="95294" x2="77027" y2="97059"/>
                        <a14:backgroundMark x1="78378" y1="97647" x2="77365" y2="95882"/>
                        <a14:backgroundMark x1="18581" y1="74706" x2="19595" y2="7705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69798" y="3199054"/>
            <a:ext cx="3134337" cy="1800126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FD8EF6D-82EB-036D-1C45-1DC0C63B2EF0}"/>
              </a:ext>
            </a:extLst>
          </p:cNvPr>
          <p:cNvSpPr txBox="1"/>
          <p:nvPr/>
        </p:nvSpPr>
        <p:spPr>
          <a:xfrm>
            <a:off x="8549867" y="990315"/>
            <a:ext cx="32178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latin typeface="Arial Black" panose="020B0A04020102020204" pitchFamily="34" charset="0"/>
              </a:rPr>
              <a:t>LA EDAD ADULTA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63BD1F7-81AB-1725-EB56-938601110672}"/>
              </a:ext>
            </a:extLst>
          </p:cNvPr>
          <p:cNvSpPr txBox="1"/>
          <p:nvPr/>
        </p:nvSpPr>
        <p:spPr>
          <a:xfrm>
            <a:off x="8436078" y="2998837"/>
            <a:ext cx="16223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dirty="0">
                <a:latin typeface="Berlin Sans FB Demi" panose="020E0802020502020306" pitchFamily="34" charset="0"/>
              </a:rPr>
              <a:t>Patria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A07429E-0DE7-0986-1191-271C537EEAFF}"/>
              </a:ext>
            </a:extLst>
          </p:cNvPr>
          <p:cNvSpPr txBox="1"/>
          <p:nvPr/>
        </p:nvSpPr>
        <p:spPr>
          <a:xfrm>
            <a:off x="8436078" y="4156791"/>
            <a:ext cx="17951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dirty="0">
                <a:latin typeface="Berlin Sans FB Demi" panose="020E0802020502020306" pitchFamily="34" charset="0"/>
              </a:rPr>
              <a:t>Minerva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AD6A155-C994-26D2-8A1D-D7DF99BFC73C}"/>
              </a:ext>
            </a:extLst>
          </p:cNvPr>
          <p:cNvSpPr txBox="1"/>
          <p:nvPr/>
        </p:nvSpPr>
        <p:spPr>
          <a:xfrm>
            <a:off x="8436077" y="5483545"/>
            <a:ext cx="17951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dirty="0">
                <a:latin typeface="Berlin Sans FB Demi" panose="020E0802020502020306" pitchFamily="34" charset="0"/>
              </a:rPr>
              <a:t>María Teresa 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6F57649-6102-1A31-137D-3723C60D13CF}"/>
              </a:ext>
            </a:extLst>
          </p:cNvPr>
          <p:cNvSpPr txBox="1"/>
          <p:nvPr/>
        </p:nvSpPr>
        <p:spPr>
          <a:xfrm>
            <a:off x="8436078" y="1736383"/>
            <a:ext cx="2213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dirty="0">
                <a:latin typeface="Berlin Sans FB Demi" panose="020E0802020502020306" pitchFamily="34" charset="0"/>
              </a:rPr>
              <a:t>Bélgica Adela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6044A3F-F857-E450-6063-AC23D7F406AD}"/>
              </a:ext>
            </a:extLst>
          </p:cNvPr>
          <p:cNvSpPr txBox="1"/>
          <p:nvPr/>
        </p:nvSpPr>
        <p:spPr>
          <a:xfrm>
            <a:off x="8647866" y="4660322"/>
            <a:ext cx="33601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Estudió derecho en la universidad de Santo Domingo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07EDBD1-406E-2E09-1CCA-920D94FA97FC}"/>
              </a:ext>
            </a:extLst>
          </p:cNvPr>
          <p:cNvSpPr txBox="1"/>
          <p:nvPr/>
        </p:nvSpPr>
        <p:spPr>
          <a:xfrm>
            <a:off x="8532900" y="3522688"/>
            <a:ext cx="25069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Estudió pedagogía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14044D2-9B8E-F29C-DB82-56C58B9828DE}"/>
              </a:ext>
            </a:extLst>
          </p:cNvPr>
          <p:cNvSpPr txBox="1"/>
          <p:nvPr/>
        </p:nvSpPr>
        <p:spPr>
          <a:xfrm>
            <a:off x="8539192" y="2196961"/>
            <a:ext cx="29926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Estudió para convertirse en asistenta social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94417E4-F918-5269-CB47-227B75070BFC}"/>
              </a:ext>
            </a:extLst>
          </p:cNvPr>
          <p:cNvSpPr txBox="1"/>
          <p:nvPr/>
        </p:nvSpPr>
        <p:spPr>
          <a:xfrm>
            <a:off x="8647866" y="5986049"/>
            <a:ext cx="15991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Estudió en la universidad</a:t>
            </a:r>
          </a:p>
        </p:txBody>
      </p:sp>
    </p:spTree>
    <p:extLst>
      <p:ext uri="{BB962C8B-B14F-4D97-AF65-F5344CB8AC3E}">
        <p14:creationId xmlns:p14="http://schemas.microsoft.com/office/powerpoint/2010/main" val="1318394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5" grpId="0"/>
      <p:bldP spid="31" grpId="0"/>
      <p:bldP spid="9" grpId="0"/>
      <p:bldP spid="19" grpId="0"/>
      <p:bldP spid="20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A7A51FE-F6B3-3C93-7CDF-A9AD7C69D3EA}"/>
              </a:ext>
            </a:extLst>
          </p:cNvPr>
          <p:cNvSpPr txBox="1"/>
          <p:nvPr/>
        </p:nvSpPr>
        <p:spPr>
          <a:xfrm>
            <a:off x="280219" y="4733592"/>
            <a:ext cx="29201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latin typeface="Arial Black" panose="020B0A04020102020204" pitchFamily="34" charset="0"/>
              </a:rPr>
              <a:t>PATRIA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67CD04C-B4D0-8FB3-A312-CA8D19D72612}"/>
              </a:ext>
            </a:extLst>
          </p:cNvPr>
          <p:cNvSpPr txBox="1"/>
          <p:nvPr/>
        </p:nvSpPr>
        <p:spPr>
          <a:xfrm>
            <a:off x="280219" y="2312332"/>
            <a:ext cx="35396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latin typeface="Arial Black" panose="020B0A04020102020204" pitchFamily="34" charset="0"/>
              </a:rPr>
              <a:t>MINERVA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754FE4D-27E4-89DD-E0D1-65D7FD3C2F74}"/>
              </a:ext>
            </a:extLst>
          </p:cNvPr>
          <p:cNvSpPr txBox="1"/>
          <p:nvPr/>
        </p:nvSpPr>
        <p:spPr>
          <a:xfrm>
            <a:off x="280219" y="3522962"/>
            <a:ext cx="374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latin typeface="Arial Black" panose="020B0A04020102020204" pitchFamily="34" charset="0"/>
              </a:rPr>
              <a:t>MARIA TERESA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9F728FE-40A4-1BD3-CEA2-75FA54CB44DD}"/>
              </a:ext>
            </a:extLst>
          </p:cNvPr>
          <p:cNvSpPr txBox="1"/>
          <p:nvPr/>
        </p:nvSpPr>
        <p:spPr>
          <a:xfrm>
            <a:off x="280219" y="5944222"/>
            <a:ext cx="22810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latin typeface="Arial Black" panose="020B0A04020102020204" pitchFamily="34" charset="0"/>
              </a:rPr>
              <a:t>BELGICA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71255AC-F02D-1B93-6986-0F5FB12E0A94}"/>
              </a:ext>
            </a:extLst>
          </p:cNvPr>
          <p:cNvSpPr txBox="1"/>
          <p:nvPr/>
        </p:nvSpPr>
        <p:spPr>
          <a:xfrm>
            <a:off x="3441290" y="2253980"/>
            <a:ext cx="1774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Casamiento</a:t>
            </a: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286B67A9-0E7A-0419-BD45-0A27BAB3B1B4}"/>
              </a:ext>
            </a:extLst>
          </p:cNvPr>
          <p:cNvCxnSpPr>
            <a:cxnSpLocks/>
          </p:cNvCxnSpPr>
          <p:nvPr/>
        </p:nvCxnSpPr>
        <p:spPr>
          <a:xfrm>
            <a:off x="280219" y="3082413"/>
            <a:ext cx="883428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4865DB96-28CE-BC0F-5327-F7E4586F3E96}"/>
              </a:ext>
            </a:extLst>
          </p:cNvPr>
          <p:cNvCxnSpPr/>
          <p:nvPr/>
        </p:nvCxnSpPr>
        <p:spPr>
          <a:xfrm>
            <a:off x="280219" y="4306529"/>
            <a:ext cx="884903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E2D95AF1-4220-BB07-77F9-FC78C32370F4}"/>
              </a:ext>
            </a:extLst>
          </p:cNvPr>
          <p:cNvCxnSpPr/>
          <p:nvPr/>
        </p:nvCxnSpPr>
        <p:spPr>
          <a:xfrm>
            <a:off x="280219" y="5560142"/>
            <a:ext cx="883428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453AD7AB-2127-FCAD-A9EF-FAC143A77F36}"/>
              </a:ext>
            </a:extLst>
          </p:cNvPr>
          <p:cNvCxnSpPr/>
          <p:nvPr/>
        </p:nvCxnSpPr>
        <p:spPr>
          <a:xfrm>
            <a:off x="3008671" y="1907072"/>
            <a:ext cx="0" cy="47886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>
            <a:extLst>
              <a:ext uri="{FF2B5EF4-FFF2-40B4-BE49-F238E27FC236}">
                <a16:creationId xmlns:a16="http://schemas.microsoft.com/office/drawing/2014/main" id="{A81A3350-00F6-DA6E-0DE0-8D43B234656C}"/>
              </a:ext>
            </a:extLst>
          </p:cNvPr>
          <p:cNvSpPr txBox="1"/>
          <p:nvPr/>
        </p:nvSpPr>
        <p:spPr>
          <a:xfrm>
            <a:off x="3438833" y="3356849"/>
            <a:ext cx="1774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Casamiento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D08D7F3-7815-A93E-A987-42EA1EAAA4C3}"/>
              </a:ext>
            </a:extLst>
          </p:cNvPr>
          <p:cNvSpPr txBox="1"/>
          <p:nvPr/>
        </p:nvSpPr>
        <p:spPr>
          <a:xfrm>
            <a:off x="3438831" y="5801917"/>
            <a:ext cx="1774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Casamiento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DC1F9EB-4F6E-9E38-5A4E-BE0C7B40A816}"/>
              </a:ext>
            </a:extLst>
          </p:cNvPr>
          <p:cNvSpPr txBox="1"/>
          <p:nvPr/>
        </p:nvSpPr>
        <p:spPr>
          <a:xfrm>
            <a:off x="3438832" y="4624898"/>
            <a:ext cx="1774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Casamiento</a:t>
            </a:r>
          </a:p>
        </p:txBody>
      </p: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4DC16064-F483-DD30-7608-0CD76998AB55}"/>
              </a:ext>
            </a:extLst>
          </p:cNvPr>
          <p:cNvCxnSpPr/>
          <p:nvPr/>
        </p:nvCxnSpPr>
        <p:spPr>
          <a:xfrm>
            <a:off x="5737124" y="1722406"/>
            <a:ext cx="0" cy="49733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Image 23">
            <a:extLst>
              <a:ext uri="{FF2B5EF4-FFF2-40B4-BE49-F238E27FC236}">
                <a16:creationId xmlns:a16="http://schemas.microsoft.com/office/drawing/2014/main" id="{40A91385-D582-DBD7-3BDE-1FC6ED5476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35686" y1="43434" x2="35686" y2="43434"/>
                        <a14:backgroundMark x1="27451" y1="50000" x2="27451" y2="50000"/>
                        <a14:backgroundMark x1="27451" y1="50000" x2="27451" y2="50000"/>
                        <a14:backgroundMark x1="27451" y1="50000" x2="23529" y2="52020"/>
                        <a14:backgroundMark x1="41961" y1="35354" x2="45882" y2="333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50382" y="548999"/>
            <a:ext cx="2433636" cy="1889647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9EBE28B-9E81-79CF-2AAE-1BB1D87D71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563" b="97917" l="6084" r="96578">
                        <a14:foregroundMark x1="36122" y1="19792" x2="18251" y2="34896"/>
                        <a14:foregroundMark x1="18251" y1="34896" x2="9886" y2="22917"/>
                        <a14:foregroundMark x1="9886" y1="22917" x2="20913" y2="33333"/>
                        <a14:foregroundMark x1="20913" y1="33333" x2="47529" y2="32292"/>
                        <a14:foregroundMark x1="47529" y1="32292" x2="9506" y2="75521"/>
                        <a14:foregroundMark x1="9506" y1="75521" x2="33080" y2="73958"/>
                        <a14:foregroundMark x1="33080" y1="73958" x2="41065" y2="79167"/>
                        <a14:foregroundMark x1="57795" y1="79167" x2="57795" y2="79167"/>
                        <a14:foregroundMark x1="57795" y1="79167" x2="22053" y2="75000"/>
                        <a14:foregroundMark x1="22053" y1="75000" x2="19772" y2="37500"/>
                        <a14:foregroundMark x1="19772" y1="37500" x2="29658" y2="46875"/>
                        <a14:foregroundMark x1="29658" y1="46875" x2="13308" y2="34375"/>
                        <a14:foregroundMark x1="13308" y1="34375" x2="25475" y2="21875"/>
                        <a14:foregroundMark x1="25475" y1="21875" x2="44261" y2="13298"/>
                        <a14:foregroundMark x1="78097" y1="23385" x2="84030" y2="32813"/>
                        <a14:foregroundMark x1="84030" y1="32813" x2="85932" y2="57292"/>
                        <a14:foregroundMark x1="85932" y1="57292" x2="78707" y2="73958"/>
                        <a14:foregroundMark x1="78707" y1="73958" x2="42586" y2="85938"/>
                        <a14:foregroundMark x1="42586" y1="85938" x2="29278" y2="85938"/>
                        <a14:foregroundMark x1="29278" y1="85938" x2="11027" y2="67708"/>
                        <a14:foregroundMark x1="11027" y1="67708" x2="6084" y2="43750"/>
                        <a14:foregroundMark x1="6084" y1="43750" x2="9506" y2="27083"/>
                        <a14:foregroundMark x1="13688" y1="29167" x2="33840" y2="12500"/>
                        <a14:foregroundMark x1="33840" y1="12500" x2="38305" y2="12178"/>
                        <a14:foregroundMark x1="81951" y1="19109" x2="83650" y2="20833"/>
                        <a14:foregroundMark x1="83650" y1="20833" x2="90875" y2="49479"/>
                        <a14:foregroundMark x1="90875" y1="49479" x2="91635" y2="77604"/>
                        <a14:foregroundMark x1="91635" y1="77604" x2="78017" y2="90289"/>
                        <a14:foregroundMark x1="19450" y1="92585" x2="7224" y2="69792"/>
                        <a14:foregroundMark x1="7224" y1="69792" x2="6464" y2="46354"/>
                        <a14:foregroundMark x1="6464" y1="46354" x2="10646" y2="27083"/>
                        <a14:foregroundMark x1="10646" y1="27083" x2="23954" y2="15625"/>
                        <a14:foregroundMark x1="23954" y1="15625" x2="39544" y2="15625"/>
                        <a14:foregroundMark x1="26448" y1="13397" x2="21673" y2="16667"/>
                        <a14:foregroundMark x1="21673" y1="16667" x2="26985" y2="13295"/>
                        <a14:foregroundMark x1="15209" y1="39063" x2="9886" y2="85417"/>
                        <a14:foregroundMark x1="9886" y1="85417" x2="25601" y2="90965"/>
                        <a14:foregroundMark x1="75458" y1="90267" x2="86312" y2="81771"/>
                        <a14:foregroundMark x1="86312" y1="81771" x2="75287" y2="90266"/>
                        <a14:foregroundMark x1="76489" y1="90276" x2="92395" y2="84375"/>
                        <a14:foregroundMark x1="92395" y1="84375" x2="92015" y2="62500"/>
                        <a14:foregroundMark x1="92015" y1="62500" x2="95817" y2="75000"/>
                        <a14:foregroundMark x1="95057" y1="57813" x2="93536" y2="61458"/>
                        <a14:foregroundMark x1="89734" y1="84896" x2="82263" y2="90326"/>
                        <a14:foregroundMark x1="89384" y1="90387" x2="96578" y2="82292"/>
                        <a14:foregroundMark x1="96578" y1="82292" x2="88593" y2="66146"/>
                        <a14:foregroundMark x1="60456" y1="15625" x2="60456" y2="15625"/>
                        <a14:foregroundMark x1="65779" y1="11979" x2="56749" y2="10984"/>
                        <a14:foregroundMark x1="30814" y1="10188" x2="17871" y2="22917"/>
                        <a14:foregroundMark x1="17871" y1="22917" x2="17490" y2="25000"/>
                        <a14:foregroundMark x1="23574" y1="13021" x2="46471" y2="10668"/>
                        <a14:foregroundMark x1="28897" y1="88542" x2="69931" y2="90220"/>
                        <a14:foregroundMark x1="67300" y1="11979" x2="76046" y2="20833"/>
                        <a14:foregroundMark x1="51604" y1="9896" x2="62738" y2="12500"/>
                        <a14:foregroundMark x1="62738" y1="12500" x2="63878" y2="13021"/>
                        <a14:foregroundMark x1="62738" y1="11458" x2="51518" y2="9899"/>
                        <a14:foregroundMark x1="35361" y1="10417" x2="61597" y2="11458"/>
                        <a14:foregroundMark x1="36122" y1="11458" x2="58555" y2="9375"/>
                        <a14:foregroundMark x1="53232" y1="8333" x2="39924" y2="7813"/>
                        <a14:backgroundMark x1="70342" y1="6250" x2="70342" y2="6250"/>
                        <a14:backgroundMark x1="24360" y1="5826" x2="19392" y2="6771"/>
                        <a14:backgroundMark x1="31030" y1="4557" x2="29950" y2="4762"/>
                        <a14:backgroundMark x1="19392" y1="6771" x2="19392" y2="6771"/>
                        <a14:backgroundMark x1="61142" y1="3570" x2="80608" y2="4167"/>
                        <a14:backgroundMark x1="29658" y1="2604" x2="34289" y2="2746"/>
                        <a14:backgroundMark x1="80064" y1="15691" x2="83270" y2="16667"/>
                        <a14:backgroundMark x1="80340" y1="98438" x2="98099" y2="98438"/>
                        <a14:backgroundMark x1="16730" y1="98438" x2="35243" y2="98438"/>
                        <a14:backgroundMark x1="33080" y1="97396" x2="93536" y2="97917"/>
                        <a14:backgroundMark x1="61776" y1="2145" x2="63498" y2="2083"/>
                        <a14:backgroundMark x1="50592" y1="2548" x2="56191" y2="2346"/>
                        <a14:backgroundMark x1="34601" y1="3125" x2="37733" y2="3012"/>
                        <a14:backgroundMark x1="63498" y1="2083" x2="65399" y2="2083"/>
                        <a14:backgroundMark x1="44106" y1="2083" x2="44106" y2="208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58236" y="422684"/>
            <a:ext cx="2588424" cy="1889648"/>
          </a:xfrm>
          <a:prstGeom prst="rect">
            <a:avLst/>
          </a:prstGeo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6DC4D771-7E0E-9E1E-1178-56152D87B226}"/>
              </a:ext>
            </a:extLst>
          </p:cNvPr>
          <p:cNvSpPr txBox="1"/>
          <p:nvPr/>
        </p:nvSpPr>
        <p:spPr>
          <a:xfrm>
            <a:off x="6594986" y="4790082"/>
            <a:ext cx="61427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/>
              <a:t>3 niños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990173F4-A6BB-C8C7-60E3-41467E6E9637}"/>
              </a:ext>
            </a:extLst>
          </p:cNvPr>
          <p:cNvSpPr txBox="1"/>
          <p:nvPr/>
        </p:nvSpPr>
        <p:spPr>
          <a:xfrm>
            <a:off x="6594986" y="2447455"/>
            <a:ext cx="61427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/>
              <a:t>3 niños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067D7A7C-AEE2-889E-BFBB-554F1B0DBC42}"/>
              </a:ext>
            </a:extLst>
          </p:cNvPr>
          <p:cNvSpPr txBox="1"/>
          <p:nvPr/>
        </p:nvSpPr>
        <p:spPr>
          <a:xfrm>
            <a:off x="6651526" y="3434102"/>
            <a:ext cx="61427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/>
              <a:t>2 niños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B0E9AB12-0651-508D-16A1-C18FF151A8CD}"/>
              </a:ext>
            </a:extLst>
          </p:cNvPr>
          <p:cNvSpPr txBox="1"/>
          <p:nvPr/>
        </p:nvSpPr>
        <p:spPr>
          <a:xfrm>
            <a:off x="6594986" y="5941389"/>
            <a:ext cx="61427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/>
              <a:t>2 niños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3AC19EC0-613A-54F6-DFAB-EC1FB71258EA}"/>
              </a:ext>
            </a:extLst>
          </p:cNvPr>
          <p:cNvSpPr txBox="1"/>
          <p:nvPr/>
        </p:nvSpPr>
        <p:spPr>
          <a:xfrm>
            <a:off x="4861970" y="148249"/>
            <a:ext cx="4363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FAMILIA</a:t>
            </a:r>
          </a:p>
        </p:txBody>
      </p:sp>
    </p:spTree>
    <p:extLst>
      <p:ext uri="{BB962C8B-B14F-4D97-AF65-F5344CB8AC3E}">
        <p14:creationId xmlns:p14="http://schemas.microsoft.com/office/powerpoint/2010/main" val="4188192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128770A-ADED-922F-A476-5A88DDB2F51D}"/>
              </a:ext>
            </a:extLst>
          </p:cNvPr>
          <p:cNvSpPr txBox="1"/>
          <p:nvPr/>
        </p:nvSpPr>
        <p:spPr>
          <a:xfrm>
            <a:off x="2743448" y="2076795"/>
            <a:ext cx="48374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Encuentro con Rafael Trujillo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7D58633-9954-5DA4-804D-7134534FFA70}"/>
              </a:ext>
            </a:extLst>
          </p:cNvPr>
          <p:cNvSpPr txBox="1"/>
          <p:nvPr/>
        </p:nvSpPr>
        <p:spPr>
          <a:xfrm>
            <a:off x="3238091" y="244265"/>
            <a:ext cx="78058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MOTIVO DE SUS MUERTES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67FBE7A-C61A-3FBC-3B6A-7F038DD437CE}"/>
              </a:ext>
            </a:extLst>
          </p:cNvPr>
          <p:cNvSpPr txBox="1"/>
          <p:nvPr/>
        </p:nvSpPr>
        <p:spPr>
          <a:xfrm>
            <a:off x="2743448" y="3319755"/>
            <a:ext cx="614270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Durante una fiesta, Minerva conoce al jefe del Estado Rafael Trujillo. </a:t>
            </a:r>
            <a:r>
              <a:rPr lang="es-ES" sz="2400" dirty="0" err="1">
                <a:solidFill>
                  <a:prstClr val="black"/>
                </a:solidFill>
                <a:latin typeface="Trebuchet MS" panose="020B0603020202020204"/>
              </a:rPr>
              <a:t>És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te le hace insinuaciones que ella rechaza.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B46FDC5-7D3B-D1AA-1002-BBDC86C651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370" b="95735" l="2030" r="97970">
                        <a14:foregroundMark x1="53299" y1="16588" x2="53299" y2="16588"/>
                        <a14:foregroundMark x1="58376" y1="2370" x2="58376" y2="2370"/>
                        <a14:foregroundMark x1="86802" y1="47867" x2="86802" y2="47867"/>
                        <a14:foregroundMark x1="88325" y1="41706" x2="88325" y2="41706"/>
                        <a14:foregroundMark x1="97970" y1="51659" x2="97970" y2="51659"/>
                        <a14:foregroundMark x1="69543" y1="57820" x2="69543" y2="57820"/>
                        <a14:foregroundMark x1="61421" y1="41706" x2="61421" y2="41706"/>
                        <a14:foregroundMark x1="62944" y1="31754" x2="62944" y2="31754"/>
                        <a14:foregroundMark x1="75127" y1="74882" x2="75127" y2="74882"/>
                        <a14:foregroundMark x1="38579" y1="34123" x2="38579" y2="34123"/>
                        <a14:foregroundMark x1="8629" y1="95735" x2="8629" y2="95735"/>
                        <a14:foregroundMark x1="2030" y1="93839" x2="2030" y2="93839"/>
                        <a14:foregroundMark x1="81726" y1="55924" x2="81726" y2="55924"/>
                        <a14:foregroundMark x1="68528" y1="20379" x2="68528" y2="2037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310627">
            <a:off x="7727930" y="1805237"/>
            <a:ext cx="995582" cy="1066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6415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DA0EA54D-D4FB-3F5D-8CE2-3078FC1F98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06" b="89623" l="6771" r="90104">
                        <a14:foregroundMark x1="6771" y1="42925" x2="6771" y2="59906"/>
                        <a14:foregroundMark x1="87500" y1="34434" x2="86979" y2="66038"/>
                        <a14:foregroundMark x1="86979" y1="66038" x2="85417" y2="68396"/>
                        <a14:foregroundMark x1="90104" y1="42453" x2="85938" y2="3301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759735" flipH="1">
            <a:off x="1954202" y="3883832"/>
            <a:ext cx="1398184" cy="154382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8F14F41-954F-349D-37CE-B1B59FE9F5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8396" l="2143" r="96786">
                        <a14:foregroundMark x1="25000" y1="70053" x2="25000" y2="70053"/>
                        <a14:foregroundMark x1="27143" y1="9626" x2="27143" y2="9626"/>
                        <a14:foregroundMark x1="28214" y1="11765" x2="28929" y2="27807"/>
                        <a14:foregroundMark x1="28214" y1="4813" x2="28214" y2="4813"/>
                        <a14:foregroundMark x1="49643" y1="4278" x2="51429" y2="99465"/>
                        <a14:foregroundMark x1="73214" y1="0" x2="73214" y2="34759"/>
                        <a14:foregroundMark x1="94643" y1="0" x2="96786" y2="79144"/>
                        <a14:foregroundMark x1="4643" y1="1604" x2="9286" y2="38503"/>
                        <a14:foregroundMark x1="9286" y1="38503" x2="7143" y2="95187"/>
                        <a14:foregroundMark x1="5000" y1="64706" x2="2143" y2="7379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209781">
            <a:off x="1605750" y="535821"/>
            <a:ext cx="1586035" cy="105924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1696F9D-2AC5-0AEE-C3BD-BB33AD74A4FD}"/>
              </a:ext>
            </a:extLst>
          </p:cNvPr>
          <p:cNvSpPr txBox="1"/>
          <p:nvPr/>
        </p:nvSpPr>
        <p:spPr>
          <a:xfrm>
            <a:off x="3336209" y="1065444"/>
            <a:ext cx="55195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Consecuencias después de la fiesta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0A4B9DD-7176-054C-3405-22AFBF49EDEE}"/>
              </a:ext>
            </a:extLst>
          </p:cNvPr>
          <p:cNvSpPr txBox="1"/>
          <p:nvPr/>
        </p:nvSpPr>
        <p:spPr>
          <a:xfrm>
            <a:off x="3884749" y="1933612"/>
            <a:ext cx="442250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Trujillo espió y arrestó a su familia. Fue él quien causó la muerte del padre de Minerva en 1953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298A582-6DA4-387D-0574-9687B839AD59}"/>
              </a:ext>
            </a:extLst>
          </p:cNvPr>
          <p:cNvSpPr txBox="1"/>
          <p:nvPr/>
        </p:nvSpPr>
        <p:spPr>
          <a:xfrm>
            <a:off x="3541627" y="4292155"/>
            <a:ext cx="431759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s-ES" sz="2400" dirty="0">
                <a:solidFill>
                  <a:prstClr val="black"/>
                </a:solidFill>
                <a:latin typeface="Trebuchet MS" panose="020B0603020202020204"/>
              </a:rPr>
              <a:t>También le </a:t>
            </a:r>
            <a:r>
              <a:rPr lang="es-ES" sz="2400" dirty="0">
                <a:solidFill>
                  <a:prstClr val="black"/>
                </a:solidFill>
              </a:rPr>
              <a:t>prohibió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a Minerva ejercer la abogacía en 1957.</a:t>
            </a:r>
            <a:r>
              <a:rPr kumimoji="0" lang="es-E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Ella 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fue la primera mujer doctora en derecho del país.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4F8A1A01-5079-A4E3-AD5D-AB8C79B4660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785" b="98565" l="5976" r="94821">
                        <a14:foregroundMark x1="36255" y1="11005" x2="56175" y2="5263"/>
                        <a14:foregroundMark x1="56175" y1="5263" x2="77689" y2="10048"/>
                        <a14:foregroundMark x1="77689" y1="10048" x2="78088" y2="13397"/>
                        <a14:foregroundMark x1="6773" y1="84689" x2="43028" y2="92344"/>
                        <a14:foregroundMark x1="43028" y1="92344" x2="72510" y2="86603"/>
                        <a14:foregroundMark x1="72510" y1="86603" x2="55378" y2="98565"/>
                        <a14:foregroundMark x1="28287" y1="81340" x2="48606" y2="86603"/>
                        <a14:foregroundMark x1="94821" y1="86603" x2="69721" y2="85167"/>
                        <a14:foregroundMark x1="89243" y1="88995" x2="82470" y2="81340"/>
                        <a14:foregroundMark x1="5976" y1="82297" x2="25100" y2="82297"/>
                        <a14:foregroundMark x1="40637" y1="28708" x2="50996" y2="4880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321365">
            <a:off x="7704195" y="2789828"/>
            <a:ext cx="1206112" cy="1004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901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51D58379-C95D-C6F8-8601-9C1C220648AA}"/>
              </a:ext>
            </a:extLst>
          </p:cNvPr>
          <p:cNvSpPr txBox="1"/>
          <p:nvPr/>
        </p:nvSpPr>
        <p:spPr>
          <a:xfrm>
            <a:off x="3305093" y="3733265"/>
            <a:ext cx="7806567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400" dirty="0">
                <a:solidFill>
                  <a:prstClr val="black"/>
                </a:solidFill>
                <a:latin typeface="Trebuchet MS" panose="020B0603020202020204"/>
              </a:rPr>
              <a:t>L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as mariposas fueron condenadas a 5 años de prisión y fueron liberadas en 1960</a:t>
            </a:r>
            <a:r>
              <a:rPr kumimoji="0" lang="es-E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pero 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sus maridos fueron condenados a una sentencia más larga.</a:t>
            </a:r>
          </a:p>
          <a:p>
            <a:pPr lvl="0"/>
            <a:r>
              <a:rPr lang="es-ES" sz="2400" dirty="0">
                <a:solidFill>
                  <a:prstClr val="black"/>
                </a:solidFill>
                <a:latin typeface="Trebuchet MS" panose="020B0603020202020204"/>
              </a:rPr>
              <a:t>E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l día 25 de noviembre, las hermanas se fueron a la cárcel para visitar a sus maridos</a:t>
            </a:r>
            <a:r>
              <a:rPr lang="es-ES" sz="2400" dirty="0">
                <a:solidFill>
                  <a:prstClr val="black"/>
                </a:solidFill>
                <a:latin typeface="Trebuchet MS" panose="020B0603020202020204"/>
              </a:rPr>
              <a:t>, pero 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fueron asesinadas en el camino</a:t>
            </a:r>
            <a:r>
              <a:rPr lang="es-ES" sz="2400" dirty="0">
                <a:solidFill>
                  <a:prstClr val="black"/>
                </a:solidFill>
                <a:latin typeface="Trebuchet MS" panose="020B0603020202020204"/>
              </a:rPr>
              <a:t>, 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lo cual fue maquillado</a:t>
            </a:r>
            <a:r>
              <a:rPr kumimoji="0" lang="es-E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en un accidente de </a:t>
            </a:r>
            <a:r>
              <a:rPr kumimoji="0" lang="es-E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tr</a:t>
            </a:r>
            <a:r>
              <a:rPr lang="es-ES" sz="2400" dirty="0">
                <a:solidFill>
                  <a:prstClr val="black"/>
                </a:solidFill>
              </a:rPr>
              <a:t>á</a:t>
            </a:r>
            <a:r>
              <a:rPr kumimoji="0" lang="es-E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fico…</a:t>
            </a: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42AFF12-06C2-9D21-30F2-EB868304FFEF}"/>
              </a:ext>
            </a:extLst>
          </p:cNvPr>
          <p:cNvSpPr txBox="1"/>
          <p:nvPr/>
        </p:nvSpPr>
        <p:spPr>
          <a:xfrm>
            <a:off x="559825" y="1286647"/>
            <a:ext cx="806023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400" dirty="0">
                <a:solidFill>
                  <a:prstClr val="black"/>
                </a:solidFill>
                <a:latin typeface="Trebuchet MS" panose="020B0603020202020204"/>
              </a:rPr>
              <a:t>M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inerva creó un movimiento revolucionario el 14 de junio con su marido, un abogado.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400" dirty="0">
                <a:solidFill>
                  <a:prstClr val="black"/>
                </a:solidFill>
                <a:latin typeface="Trebuchet MS" panose="020B0603020202020204"/>
              </a:rPr>
              <a:t>Ambos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querían poner fin al régimen de Rafael Trujillo.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ECCBB18-1B58-5FAE-358C-9E5E71FADBEE}"/>
              </a:ext>
            </a:extLst>
          </p:cNvPr>
          <p:cNvSpPr txBox="1"/>
          <p:nvPr/>
        </p:nvSpPr>
        <p:spPr>
          <a:xfrm>
            <a:off x="829598" y="604373"/>
            <a:ext cx="61427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0050" marR="0" lvl="0" indent="-4000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Creación de un movimiento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E1D3FDC-DAAC-BD92-0ED7-80A48D8EF3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9720" y="563578"/>
            <a:ext cx="1476539" cy="14342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2497CE8-EB00-68AA-BDE6-00FE2B954A4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6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4000"/>
                    </a14:imgEffect>
                    <a14:imgEffect>
                      <a14:brightnessContrast bright="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1396" y="3187256"/>
            <a:ext cx="2446774" cy="3158799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C2A4DBA-60B4-0E6D-27BC-0ECBE8757054}"/>
              </a:ext>
            </a:extLst>
          </p:cNvPr>
          <p:cNvSpPr txBox="1"/>
          <p:nvPr/>
        </p:nvSpPr>
        <p:spPr>
          <a:xfrm>
            <a:off x="5138369" y="3124735"/>
            <a:ext cx="61427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IV. La emboscada</a:t>
            </a:r>
          </a:p>
        </p:txBody>
      </p:sp>
    </p:spTree>
    <p:extLst>
      <p:ext uri="{BB962C8B-B14F-4D97-AF65-F5344CB8AC3E}">
        <p14:creationId xmlns:p14="http://schemas.microsoft.com/office/powerpoint/2010/main" val="3711300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281847B5-ABD8-09C5-F9FA-3B28ABB8360C}"/>
              </a:ext>
            </a:extLst>
          </p:cNvPr>
          <p:cNvSpPr txBox="1"/>
          <p:nvPr/>
        </p:nvSpPr>
        <p:spPr>
          <a:xfrm>
            <a:off x="2684369" y="2274838"/>
            <a:ext cx="758050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3600" dirty="0">
                <a:latin typeface="Neue Haas Grotesk Text Pro" panose="020B0504020202020204" pitchFamily="34" charset="0"/>
              </a:rPr>
              <a:t>El 25 de noviembre se ha convertido en el Día Internacional de la Eliminación de la Violencia contra la Mujer.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AE63F51-BD75-D518-13D7-DC2961641B6B}"/>
              </a:ext>
            </a:extLst>
          </p:cNvPr>
          <p:cNvSpPr txBox="1"/>
          <p:nvPr/>
        </p:nvSpPr>
        <p:spPr>
          <a:xfrm>
            <a:off x="3726264" y="188034"/>
            <a:ext cx="593610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dirty="0">
                <a:latin typeface="Arial Black" panose="020B0A04020102020204" pitchFamily="34" charset="0"/>
              </a:rPr>
              <a:t>Conclusión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9A005AB-1564-5381-681A-B18E7FBA39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9654633">
            <a:off x="491039" y="442453"/>
            <a:ext cx="2872169" cy="191129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2F2B430-BF00-E50A-E6DF-312A965A02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230349">
            <a:off x="9101866" y="4006217"/>
            <a:ext cx="3456732" cy="315800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6C96252-252A-7CF1-23FD-94DD7FEE9F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652970">
            <a:off x="655535" y="4839413"/>
            <a:ext cx="2543175" cy="180022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E48EF81-63F2-BF44-C839-9C8D095DD1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8054" b="89933" l="7715" r="95846">
                        <a14:foregroundMark x1="13056" y1="36242" x2="18122" y2="35669"/>
                        <a14:foregroundMark x1="10832" y1="54362" x2="9496" y2="55705"/>
                        <a14:foregroundMark x1="13502" y1="51678" x2="10832" y2="54362"/>
                        <a14:foregroundMark x1="19007" y1="46144" x2="13502" y2="51678"/>
                        <a14:foregroundMark x1="14770" y1="59060" x2="18991" y2="61745"/>
                        <a14:foregroundMark x1="10551" y1="56376" x2="14770" y2="59060"/>
                        <a14:foregroundMark x1="9496" y1="55705" x2="10551" y2="56376"/>
                        <a14:foregroundMark x1="8902" y1="49664" x2="8012" y2="46309"/>
                        <a14:foregroundMark x1="9258" y1="51007" x2="8902" y2="49664"/>
                        <a14:foregroundMark x1="9436" y1="51678" x2="9258" y2="51007"/>
                        <a14:foregroundMark x1="9792" y1="53020" x2="9436" y2="51678"/>
                        <a14:foregroundMark x1="7715" y1="51678" x2="9792" y2="53020"/>
                        <a14:foregroundMark x1="11671" y1="59060" x2="13650" y2="63087"/>
                        <a14:foregroundMark x1="10682" y1="57047" x2="11671" y2="59060"/>
                        <a14:foregroundMark x1="24036" y1="59732" x2="24036" y2="59732"/>
                        <a14:backgroundMark x1="18991" y1="33557" x2="26113" y2="42282"/>
                        <a14:backgroundMark x1="26113" y1="42282" x2="26409" y2="32215"/>
                        <a14:backgroundMark x1="29674" y1="24832" x2="29674" y2="40268"/>
                        <a14:backgroundMark x1="29674" y1="40268" x2="40950" y2="61074"/>
                        <a14:backgroundMark x1="40950" y1="61074" x2="49555" y2="51678"/>
                        <a14:backgroundMark x1="49555" y1="51678" x2="51963" y2="46912"/>
                        <a14:backgroundMark x1="43027" y1="41611" x2="56677" y2="32215"/>
                        <a14:backgroundMark x1="56677" y1="32215" x2="58160" y2="46309"/>
                        <a14:backgroundMark x1="58160" y1="46309" x2="62908" y2="65101"/>
                        <a14:backgroundMark x1="62908" y1="65101" x2="64985" y2="67114"/>
                        <a14:backgroundMark x1="15430" y1="35570" x2="15430" y2="35570"/>
                        <a14:backgroundMark x1="15430" y1="36242" x2="15430" y2="36242"/>
                        <a14:backgroundMark x1="10979" y1="54362" x2="10979" y2="54362"/>
                        <a14:backgroundMark x1="95549" y1="12752" x2="97033" y2="7383"/>
                        <a14:backgroundMark x1="96142" y1="7383" x2="97033" y2="13423"/>
                        <a14:backgroundMark x1="10682" y1="51678" x2="10682" y2="51678"/>
                        <a14:backgroundMark x1="10979" y1="56376" x2="10979" y2="56376"/>
                        <a14:backgroundMark x1="11869" y1="59060" x2="11869" y2="59060"/>
                        <a14:backgroundMark x1="7715" y1="49664" x2="7715" y2="49664"/>
                        <a14:backgroundMark x1="8605" y1="51007" x2="8605" y2="5100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17274" y="288608"/>
            <a:ext cx="7625916" cy="3371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717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8F8A4DE-B8C9-74FA-33B6-68EDB9E7A63B}"/>
              </a:ext>
            </a:extLst>
          </p:cNvPr>
          <p:cNvSpPr txBox="1"/>
          <p:nvPr/>
        </p:nvSpPr>
        <p:spPr>
          <a:xfrm>
            <a:off x="1553497" y="1855077"/>
            <a:ext cx="45425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/>
              <a:t>wikipedia</a:t>
            </a:r>
            <a:endParaRPr lang="es-ES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34FC3A7-FF37-AC23-4A34-DDAF84F185C7}"/>
              </a:ext>
            </a:extLst>
          </p:cNvPr>
          <p:cNvSpPr txBox="1"/>
          <p:nvPr/>
        </p:nvSpPr>
        <p:spPr>
          <a:xfrm>
            <a:off x="5234065" y="3737647"/>
            <a:ext cx="3082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time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CD4B11E-8DC8-FEE4-5B8F-C0073B75246D}"/>
              </a:ext>
            </a:extLst>
          </p:cNvPr>
          <p:cNvSpPr txBox="1"/>
          <p:nvPr/>
        </p:nvSpPr>
        <p:spPr>
          <a:xfrm>
            <a:off x="2684207" y="2751022"/>
            <a:ext cx="30971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Wallpaperaccess.com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09373E8-0196-DA20-5746-F8D795BBDA1E}"/>
              </a:ext>
            </a:extLst>
          </p:cNvPr>
          <p:cNvSpPr txBox="1"/>
          <p:nvPr/>
        </p:nvSpPr>
        <p:spPr>
          <a:xfrm>
            <a:off x="523568" y="3737647"/>
            <a:ext cx="4321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/>
              <a:t>l’Histoire</a:t>
            </a:r>
            <a:r>
              <a:rPr lang="es-ES" dirty="0"/>
              <a:t> par les femmes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07708EA-6FF3-EBA4-14E7-00EB274E19AC}"/>
              </a:ext>
            </a:extLst>
          </p:cNvPr>
          <p:cNvSpPr txBox="1"/>
          <p:nvPr/>
        </p:nvSpPr>
        <p:spPr>
          <a:xfrm>
            <a:off x="7059562" y="2751022"/>
            <a:ext cx="35691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/>
              <a:t>google</a:t>
            </a:r>
            <a:endParaRPr lang="es-ES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11BFDA9-8212-28BD-49DB-0E85010A075C}"/>
              </a:ext>
            </a:extLst>
          </p:cNvPr>
          <p:cNvSpPr txBox="1"/>
          <p:nvPr/>
        </p:nvSpPr>
        <p:spPr>
          <a:xfrm>
            <a:off x="5234065" y="1855077"/>
            <a:ext cx="1723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/>
              <a:t>iStock</a:t>
            </a:r>
            <a:endParaRPr lang="es-ES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8725F70-C4C6-6A3E-80E5-CD33CF1AAE9E}"/>
              </a:ext>
            </a:extLst>
          </p:cNvPr>
          <p:cNvSpPr txBox="1"/>
          <p:nvPr/>
        </p:nvSpPr>
        <p:spPr>
          <a:xfrm>
            <a:off x="8391833" y="1855077"/>
            <a:ext cx="3229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www.lavantgarde.fr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A54703E-A3D0-80C5-DA8C-3FEC023F52B7}"/>
              </a:ext>
            </a:extLst>
          </p:cNvPr>
          <p:cNvSpPr txBox="1"/>
          <p:nvPr/>
        </p:nvSpPr>
        <p:spPr>
          <a:xfrm>
            <a:off x="4616245" y="58994"/>
            <a:ext cx="5161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>
                <a:latin typeface="Arial Black" panose="020B0A04020102020204" pitchFamily="34" charset="0"/>
              </a:rPr>
              <a:t>FUENTES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C886B23-4985-0E1A-1CDE-1900EFBD66FC}"/>
              </a:ext>
            </a:extLst>
          </p:cNvPr>
          <p:cNvSpPr txBox="1"/>
          <p:nvPr/>
        </p:nvSpPr>
        <p:spPr>
          <a:xfrm>
            <a:off x="8583561" y="3737647"/>
            <a:ext cx="23892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/>
              <a:t>dreamstime</a:t>
            </a:r>
            <a:endParaRPr lang="es-ES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3F9293A-FFC5-E410-71F6-EB8330447A41}"/>
              </a:ext>
            </a:extLst>
          </p:cNvPr>
          <p:cNvSpPr txBox="1"/>
          <p:nvPr/>
        </p:nvSpPr>
        <p:spPr>
          <a:xfrm>
            <a:off x="3451123" y="4887399"/>
            <a:ext cx="26448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/>
              <a:t>freepik</a:t>
            </a:r>
            <a:endParaRPr lang="es-ES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A4B0E12-210B-54CF-E336-DF42EB4DA664}"/>
              </a:ext>
            </a:extLst>
          </p:cNvPr>
          <p:cNvSpPr txBox="1"/>
          <p:nvPr/>
        </p:nvSpPr>
        <p:spPr>
          <a:xfrm>
            <a:off x="6957934" y="4887399"/>
            <a:ext cx="39820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/>
              <a:t>blooming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3217425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5DED4D5C-29A5-1FC2-6ED3-A057DAE604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12207088" cy="6849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5016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Facette">
  <a:themeElements>
    <a:clrScheme name="Personnalisé 5">
      <a:dk1>
        <a:sysClr val="windowText" lastClr="000000"/>
      </a:dk1>
      <a:lt1>
        <a:srgbClr val="D3D3D3"/>
      </a:lt1>
      <a:dk2>
        <a:srgbClr val="2C3C43"/>
      </a:dk2>
      <a:lt2>
        <a:srgbClr val="BFBFBF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te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erre givré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Facette</Template>
  <TotalTime>966</TotalTime>
  <Words>425</Words>
  <Application>Microsoft Office PowerPoint</Application>
  <PresentationFormat>Grand écran</PresentationFormat>
  <Paragraphs>80</Paragraphs>
  <Slides>12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24" baseType="lpstr">
      <vt:lpstr>Arial</vt:lpstr>
      <vt:lpstr>Arial Black</vt:lpstr>
      <vt:lpstr>Berlin Sans FB Demi</vt:lpstr>
      <vt:lpstr>Bernard MT Condensed</vt:lpstr>
      <vt:lpstr>Britannic Bold</vt:lpstr>
      <vt:lpstr>Eras Demi ITC</vt:lpstr>
      <vt:lpstr>Franklin Gothic Demi</vt:lpstr>
      <vt:lpstr>Neue Haas Grotesk Text Pro</vt:lpstr>
      <vt:lpstr>Trebuchet MS</vt:lpstr>
      <vt:lpstr>Wingdings</vt:lpstr>
      <vt:lpstr>Wingdings 3</vt:lpstr>
      <vt:lpstr>Facette</vt:lpstr>
      <vt:lpstr>Las Hermanas Mirabal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Thierry DELOUMEAUX</dc:creator>
  <cp:lastModifiedBy>Sophie Wickel</cp:lastModifiedBy>
  <cp:revision>19</cp:revision>
  <dcterms:created xsi:type="dcterms:W3CDTF">2024-10-28T22:40:02Z</dcterms:created>
  <dcterms:modified xsi:type="dcterms:W3CDTF">2024-11-18T00:52:47Z</dcterms:modified>
</cp:coreProperties>
</file>