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103" autoAdjust="0"/>
  </p:normalViewPr>
  <p:slideViewPr>
    <p:cSldViewPr snapToGrid="0">
      <p:cViewPr varScale="1">
        <p:scale>
          <a:sx n="80" d="100"/>
          <a:sy n="80" d="100"/>
        </p:scale>
        <p:origin x="7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69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834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00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43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578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2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12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80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59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030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8008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0767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6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172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89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5753C-F2BC-45D0-BFCF-244BE5EE01EE}" type="datetimeFigureOut">
              <a:rPr lang="es-ES" smtClean="0"/>
              <a:t>05/11/2024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95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A9538-1548-E66E-EC57-109C3B4D9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729" y="-72177"/>
            <a:ext cx="8961233" cy="1646302"/>
          </a:xfrm>
        </p:spPr>
        <p:txBody>
          <a:bodyPr/>
          <a:lstStyle/>
          <a:p>
            <a:r>
              <a:rPr lang="es-ES" dirty="0">
                <a:latin typeface="Britannic Bold" panose="020B0903060703020204" pitchFamily="34" charset="0"/>
              </a:rPr>
              <a:t>Las Hermanas Mirabal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4DAC80-A30E-8FA8-4A90-84DBE572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958" y="1595108"/>
            <a:ext cx="6469626" cy="2876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7AB257F-6A59-EE18-FE0E-8699EA83C102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6878837" y="4468740"/>
            <a:ext cx="1051266" cy="169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734BC90-39CE-1AA7-618E-E5AB0FA74144}"/>
              </a:ext>
            </a:extLst>
          </p:cNvPr>
          <p:cNvCxnSpPr>
            <a:cxnSpLocks/>
            <a:stCxn id="6" idx="1"/>
            <a:endCxn id="18" idx="0"/>
          </p:cNvCxnSpPr>
          <p:nvPr/>
        </p:nvCxnSpPr>
        <p:spPr>
          <a:xfrm flipH="1">
            <a:off x="989371" y="3033252"/>
            <a:ext cx="727587" cy="79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DD72B54-72F7-52C4-7D2D-6DA45A6C2F04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flipH="1">
            <a:off x="4299105" y="4471396"/>
            <a:ext cx="652666" cy="1363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ED1FA9D-2994-6F96-BB35-A1D2F92FBB20}"/>
              </a:ext>
            </a:extLst>
          </p:cNvPr>
          <p:cNvSpPr txBox="1"/>
          <p:nvPr/>
        </p:nvSpPr>
        <p:spPr>
          <a:xfrm>
            <a:off x="7930103" y="5979102"/>
            <a:ext cx="320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Patria Mirabal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E18C08-7FFE-197D-6ED6-2640F5A1B168}"/>
              </a:ext>
            </a:extLst>
          </p:cNvPr>
          <p:cNvSpPr txBox="1"/>
          <p:nvPr/>
        </p:nvSpPr>
        <p:spPr>
          <a:xfrm>
            <a:off x="3143814" y="5834410"/>
            <a:ext cx="231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María Teresa Mirabal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E718B58-8CB2-5979-132C-53491007B4EB}"/>
              </a:ext>
            </a:extLst>
          </p:cNvPr>
          <p:cNvSpPr txBox="1"/>
          <p:nvPr/>
        </p:nvSpPr>
        <p:spPr>
          <a:xfrm>
            <a:off x="0" y="3824748"/>
            <a:ext cx="1978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Minerva Mirabal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5C7B12-5261-D2D0-7784-6FE3881D0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584" y="1595108"/>
            <a:ext cx="2045999" cy="2855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18DD29F-14FE-C616-6ED3-18B6DD96746B}"/>
              </a:ext>
            </a:extLst>
          </p:cNvPr>
          <p:cNvSpPr txBox="1"/>
          <p:nvPr/>
        </p:nvSpPr>
        <p:spPr>
          <a:xfrm>
            <a:off x="10271365" y="2921169"/>
            <a:ext cx="186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Bélgica Adela Mirabal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F7358B2-C493-1EF6-640D-8259CC1E7D2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10232583" y="3022761"/>
            <a:ext cx="38782" cy="221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69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8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67DEBB-E7BA-EACE-7272-11D13AEE7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22" y="3100381"/>
            <a:ext cx="5410356" cy="3036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798808-6155-B6C6-1373-A008D2654380}"/>
              </a:ext>
            </a:extLst>
          </p:cNvPr>
          <p:cNvSpPr txBox="1"/>
          <p:nvPr/>
        </p:nvSpPr>
        <p:spPr>
          <a:xfrm>
            <a:off x="2159676" y="2243163"/>
            <a:ext cx="8618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>
                <a:latin typeface="Eras Demi ITC" panose="020B0805030504020804" pitchFamily="34" charset="0"/>
              </a:rPr>
              <a:t>Ellas eran de la República Dominicana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070F1E-ED9B-6F37-48AA-0D1697B56BD1}"/>
              </a:ext>
            </a:extLst>
          </p:cNvPr>
          <p:cNvSpPr txBox="1"/>
          <p:nvPr/>
        </p:nvSpPr>
        <p:spPr>
          <a:xfrm>
            <a:off x="1776218" y="220020"/>
            <a:ext cx="10128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latin typeface="Arial Black" panose="020B0A04020102020204" pitchFamily="34" charset="0"/>
              </a:rPr>
              <a:t>NACIONALIDAD Y BANDERA</a:t>
            </a:r>
          </a:p>
        </p:txBody>
      </p:sp>
    </p:spTree>
    <p:extLst>
      <p:ext uri="{BB962C8B-B14F-4D97-AF65-F5344CB8AC3E}">
        <p14:creationId xmlns:p14="http://schemas.microsoft.com/office/powerpoint/2010/main" val="34081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8356A70-544E-33AD-E6A3-BF9D24757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4889" y1="36000" x2="24889" y2="36000"/>
                        <a14:foregroundMark x1="74222" y1="36000" x2="74222" y2="36000"/>
                        <a14:foregroundMark x1="24000" y1="67556" x2="24000" y2="67556"/>
                        <a14:foregroundMark x1="76889" y1="68444" x2="76889" y2="68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5643" y="5139547"/>
            <a:ext cx="1731035" cy="17310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787573-328C-73F2-EAB9-3E09F140CCCB}"/>
              </a:ext>
            </a:extLst>
          </p:cNvPr>
          <p:cNvSpPr txBox="1"/>
          <p:nvPr/>
        </p:nvSpPr>
        <p:spPr>
          <a:xfrm>
            <a:off x="2951053" y="3455874"/>
            <a:ext cx="3144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>
                <a:latin typeface="Eras Demi ITC" panose="020B0805030504020804" pitchFamily="34" charset="0"/>
              </a:rPr>
              <a:t>Patria ,la </a:t>
            </a:r>
            <a:r>
              <a:rPr lang="fr-FR" sz="2000" dirty="0" err="1">
                <a:latin typeface="Eras Demi ITC" panose="020B0805030504020804" pitchFamily="34" charset="0"/>
              </a:rPr>
              <a:t>mayor</a:t>
            </a:r>
            <a:r>
              <a:rPr lang="fr-FR" sz="2000" dirty="0">
                <a:latin typeface="Eras Demi ITC" panose="020B0805030504020804" pitchFamily="34" charset="0"/>
              </a:rPr>
              <a:t> , nació el  27 de febrero de 1924</a:t>
            </a:r>
            <a:endParaRPr lang="es-ES" sz="2000" dirty="0">
              <a:latin typeface="Eras Demi ITC" panose="020B08050305040208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61E7FD-2054-0F37-AFC5-6B700A5D069B}"/>
              </a:ext>
            </a:extLst>
          </p:cNvPr>
          <p:cNvSpPr txBox="1"/>
          <p:nvPr/>
        </p:nvSpPr>
        <p:spPr>
          <a:xfrm>
            <a:off x="-8555" y="3441845"/>
            <a:ext cx="28767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/>
              <a:t> </a:t>
            </a:r>
            <a:r>
              <a:rPr lang="fr-FR" sz="2000" dirty="0">
                <a:latin typeface="Eras Demi ITC" panose="020B0805030504020804" pitchFamily="34" charset="0"/>
              </a:rPr>
              <a:t>Minerva nació el 13 de Marzo de 1926</a:t>
            </a:r>
            <a:endParaRPr lang="es-ES" sz="2000" dirty="0">
              <a:latin typeface="Eras Demi ITC" panose="020B08050305040208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746D2D-D538-1947-4D38-F0A02944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456" y="821188"/>
            <a:ext cx="2433696" cy="24256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A0539D-9F52-C1F5-0992-240B3B2BF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" y="643917"/>
            <a:ext cx="2674373" cy="23283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7466AA-1C15-D8C4-6A93-5AB68CB10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479" y="593316"/>
            <a:ext cx="2433696" cy="26304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FB2259C-68A9-9240-C0AF-610A149BCD1B}"/>
              </a:ext>
            </a:extLst>
          </p:cNvPr>
          <p:cNvSpPr txBox="1"/>
          <p:nvPr/>
        </p:nvSpPr>
        <p:spPr>
          <a:xfrm>
            <a:off x="6178831" y="3441845"/>
            <a:ext cx="3144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latin typeface="Eras Demi ITC" panose="020B0805030504020804" pitchFamily="34" charset="0"/>
              </a:rPr>
              <a:t>María Teresa nació el 15 de octubre de 1935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B75524-D07F-5B61-E508-353DB1EA1D4A}"/>
              </a:ext>
            </a:extLst>
          </p:cNvPr>
          <p:cNvSpPr txBox="1"/>
          <p:nvPr/>
        </p:nvSpPr>
        <p:spPr>
          <a:xfrm>
            <a:off x="112713" y="4436296"/>
            <a:ext cx="3068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Eras Demi ITC" panose="020B0805030504020804" pitchFamily="34" charset="0"/>
              </a:rPr>
              <a:t>todas nacieron en </a:t>
            </a:r>
            <a:r>
              <a:rPr lang="es-ES" sz="2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Salcedo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AB2B64-D927-C633-E6D6-087955E41164}"/>
              </a:ext>
            </a:extLst>
          </p:cNvPr>
          <p:cNvSpPr txBox="1"/>
          <p:nvPr/>
        </p:nvSpPr>
        <p:spPr>
          <a:xfrm>
            <a:off x="8054901" y="5842336"/>
            <a:ext cx="283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Eras Demi ITC" panose="020B0805030504020804" pitchFamily="34" charset="0"/>
              </a:rPr>
              <a:t>el 25 de noviembre de 1960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2B494D8-EE31-8510-A689-EEA1780107CB}"/>
              </a:ext>
            </a:extLst>
          </p:cNvPr>
          <p:cNvSpPr txBox="1"/>
          <p:nvPr/>
        </p:nvSpPr>
        <p:spPr>
          <a:xfrm>
            <a:off x="1205524" y="5927345"/>
            <a:ext cx="30385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Eras Demi ITC" panose="020B0805030504020804" pitchFamily="34" charset="0"/>
              </a:rPr>
              <a:t>Minerva, Patria y María fueron asesinadas con un machete.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A857004-DD1E-8D5E-D67F-FD76BCB87147}"/>
              </a:ext>
            </a:extLst>
          </p:cNvPr>
          <p:cNvCxnSpPr>
            <a:cxnSpLocks/>
            <a:stCxn id="19" idx="3"/>
            <a:endCxn id="17" idx="1"/>
          </p:cNvCxnSpPr>
          <p:nvPr/>
        </p:nvCxnSpPr>
        <p:spPr>
          <a:xfrm flipV="1">
            <a:off x="4244098" y="6005065"/>
            <a:ext cx="1311545" cy="430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D0B2A78-69E4-AAFE-F755-2E002C51478B}"/>
              </a:ext>
            </a:extLst>
          </p:cNvPr>
          <p:cNvCxnSpPr>
            <a:cxnSpLocks/>
            <a:stCxn id="16" idx="1"/>
            <a:endCxn id="17" idx="3"/>
          </p:cNvCxnSpPr>
          <p:nvPr/>
        </p:nvCxnSpPr>
        <p:spPr>
          <a:xfrm flipH="1" flipV="1">
            <a:off x="7286678" y="6005065"/>
            <a:ext cx="768223" cy="191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E8F6513-E20A-758B-8207-2EF5A1126434}"/>
              </a:ext>
            </a:extLst>
          </p:cNvPr>
          <p:cNvSpPr txBox="1"/>
          <p:nvPr/>
        </p:nvSpPr>
        <p:spPr>
          <a:xfrm>
            <a:off x="2868222" y="17930"/>
            <a:ext cx="801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LUGAR Y FECHA DE NACIMIENTO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ABAAF5-D20B-2B70-AF6E-2E96CF4C8DDA}"/>
              </a:ext>
            </a:extLst>
          </p:cNvPr>
          <p:cNvSpPr txBox="1"/>
          <p:nvPr/>
        </p:nvSpPr>
        <p:spPr>
          <a:xfrm>
            <a:off x="2776328" y="5035569"/>
            <a:ext cx="8201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EDAD O FECHA DE FALLECIMIENTO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2CF421-E579-E21A-86A8-A5FDBF8FE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2160" y="742147"/>
            <a:ext cx="2069393" cy="2575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CD30D18-283A-1294-52FB-62A94B49F26F}"/>
              </a:ext>
            </a:extLst>
          </p:cNvPr>
          <p:cNvSpPr txBox="1"/>
          <p:nvPr/>
        </p:nvSpPr>
        <p:spPr>
          <a:xfrm>
            <a:off x="9415672" y="3455874"/>
            <a:ext cx="29139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dirty="0">
                <a:latin typeface="Eras Demi ITC" panose="020B0805030504020804" pitchFamily="34" charset="0"/>
              </a:rPr>
              <a:t>Bélgica Adela, nació el 1 de marzo de 1925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C0AA1C-6791-193D-3A2F-8C4949D8D2DD}"/>
              </a:ext>
            </a:extLst>
          </p:cNvPr>
          <p:cNvSpPr txBox="1"/>
          <p:nvPr/>
        </p:nvSpPr>
        <p:spPr>
          <a:xfrm>
            <a:off x="9415672" y="6232959"/>
            <a:ext cx="3119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i="1" dirty="0">
                <a:latin typeface="Eras Demi ITC" panose="020B0805030504020804" pitchFamily="34" charset="0"/>
              </a:rPr>
              <a:t>Bélgica Adela falleció el </a:t>
            </a:r>
          </a:p>
          <a:p>
            <a:r>
              <a:rPr lang="es-ES" i="1" dirty="0">
                <a:latin typeface="Eras Demi ITC" panose="020B0805030504020804" pitchFamily="34" charset="0"/>
              </a:rPr>
              <a:t>1 de febrero de 2014 </a:t>
            </a:r>
          </a:p>
        </p:txBody>
      </p:sp>
    </p:spTree>
    <p:extLst>
      <p:ext uri="{BB962C8B-B14F-4D97-AF65-F5344CB8AC3E}">
        <p14:creationId xmlns:p14="http://schemas.microsoft.com/office/powerpoint/2010/main" val="2635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6" grpId="0"/>
      <p:bldP spid="19" grpId="0"/>
      <p:bldP spid="24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5C76714-91C9-8926-AD3A-B393A8C4DAB8}"/>
              </a:ext>
            </a:extLst>
          </p:cNvPr>
          <p:cNvSpPr txBox="1"/>
          <p:nvPr/>
        </p:nvSpPr>
        <p:spPr>
          <a:xfrm>
            <a:off x="149902" y="4027372"/>
            <a:ext cx="325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/>
              <a:t>Minerva</a:t>
            </a:r>
            <a:r>
              <a:rPr lang="es-ES" sz="4400" i="1" dirty="0"/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F826DB-4214-9B24-BFBF-20BB4572708F}"/>
              </a:ext>
            </a:extLst>
          </p:cNvPr>
          <p:cNvSpPr txBox="1"/>
          <p:nvPr/>
        </p:nvSpPr>
        <p:spPr>
          <a:xfrm>
            <a:off x="7608258" y="1867059"/>
            <a:ext cx="6100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María Teresa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A6B9A9-247F-6B0B-2023-AE6C4F29D1F9}"/>
              </a:ext>
            </a:extLst>
          </p:cNvPr>
          <p:cNvSpPr txBox="1"/>
          <p:nvPr/>
        </p:nvSpPr>
        <p:spPr>
          <a:xfrm>
            <a:off x="2818151" y="3030"/>
            <a:ext cx="7420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latin typeface="Franklin Gothic Demi" panose="020B0703020102020204" pitchFamily="34" charset="0"/>
              </a:rPr>
              <a:t>Profesión o actividad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A69211-290B-209E-D24F-CE8C4A68431C}"/>
              </a:ext>
            </a:extLst>
          </p:cNvPr>
          <p:cNvSpPr txBox="1"/>
          <p:nvPr/>
        </p:nvSpPr>
        <p:spPr>
          <a:xfrm>
            <a:off x="0" y="2854929"/>
            <a:ext cx="610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mecanógrafa y activista política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6E88AF-3208-F4ED-89E8-3237DA70E6B1}"/>
              </a:ext>
            </a:extLst>
          </p:cNvPr>
          <p:cNvSpPr txBox="1"/>
          <p:nvPr/>
        </p:nvSpPr>
        <p:spPr>
          <a:xfrm>
            <a:off x="149902" y="1867059"/>
            <a:ext cx="428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i="1" dirty="0"/>
              <a:t>Patria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D44712-C247-F2F4-0FF2-A5AFFDF62F84}"/>
              </a:ext>
            </a:extLst>
          </p:cNvPr>
          <p:cNvSpPr txBox="1"/>
          <p:nvPr/>
        </p:nvSpPr>
        <p:spPr>
          <a:xfrm>
            <a:off x="149902" y="5165287"/>
            <a:ext cx="26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abogada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52070C-9539-9FA6-CED3-16D0F9F5AFFD}"/>
              </a:ext>
            </a:extLst>
          </p:cNvPr>
          <p:cNvSpPr txBox="1"/>
          <p:nvPr/>
        </p:nvSpPr>
        <p:spPr>
          <a:xfrm>
            <a:off x="7316074" y="2854929"/>
            <a:ext cx="63931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Ingeniera, activista política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4F05C1-45D5-4A3C-88EC-445B8BBBAE96}"/>
              </a:ext>
            </a:extLst>
          </p:cNvPr>
          <p:cNvSpPr txBox="1"/>
          <p:nvPr/>
        </p:nvSpPr>
        <p:spPr>
          <a:xfrm>
            <a:off x="7608258" y="5165288"/>
            <a:ext cx="7056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Trabajó en el negocio familiar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59DDAD-8014-8D65-9E98-735EBFF4B7FB}"/>
              </a:ext>
            </a:extLst>
          </p:cNvPr>
          <p:cNvSpPr txBox="1"/>
          <p:nvPr/>
        </p:nvSpPr>
        <p:spPr>
          <a:xfrm>
            <a:off x="7608258" y="3894362"/>
            <a:ext cx="7272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Bélgica Adela</a:t>
            </a:r>
          </a:p>
        </p:txBody>
      </p:sp>
    </p:spTree>
    <p:extLst>
      <p:ext uri="{BB962C8B-B14F-4D97-AF65-F5344CB8AC3E}">
        <p14:creationId xmlns:p14="http://schemas.microsoft.com/office/powerpoint/2010/main" val="400778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7" grpId="0"/>
      <p:bldP spid="18" grpId="0"/>
      <p:bldP spid="21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8FF359F2-A302-B516-96D4-2938F203C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750" r="92375">
                        <a14:foregroundMark x1="37875" y1="65562" x2="37875" y2="65562"/>
                        <a14:foregroundMark x1="42625" y1="77633" x2="42625" y2="77633"/>
                        <a14:foregroundMark x1="14688" y1="66213" x2="14688" y2="66213"/>
                        <a14:foregroundMark x1="6750" y1="77219" x2="6750" y2="77219"/>
                        <a14:foregroundMark x1="20375" y1="71420" x2="20375" y2="71420"/>
                        <a14:foregroundMark x1="7250" y1="87337" x2="7250" y2="87337"/>
                        <a14:foregroundMark x1="16063" y1="88580" x2="16063" y2="88580"/>
                        <a14:foregroundMark x1="63125" y1="71183" x2="63125" y2="71183"/>
                        <a14:foregroundMark x1="86938" y1="69467" x2="86938" y2="69467"/>
                        <a14:foregroundMark x1="68313" y1="70947" x2="68313" y2="70947"/>
                        <a14:foregroundMark x1="92375" y1="70769" x2="92375" y2="70769"/>
                        <a14:foregroundMark x1="89438" y1="88166" x2="89438" y2="88166"/>
                        <a14:foregroundMark x1="52188" y1="86686" x2="52188" y2="86686"/>
                        <a14:foregroundMark x1="39938" y1="87751" x2="39938" y2="87751"/>
                        <a14:foregroundMark x1="31500" y1="86686" x2="31500" y2="86686"/>
                        <a14:backgroundMark x1="36063" y1="67929" x2="36063" y2="67929"/>
                        <a14:backgroundMark x1="36063" y1="67929" x2="36063" y2="67929"/>
                        <a14:backgroundMark x1="36063" y1="67929" x2="36063" y2="67929"/>
                        <a14:backgroundMark x1="58813" y1="68402" x2="58813" y2="684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37475">
            <a:off x="8623785" y="1738232"/>
            <a:ext cx="3246391" cy="34290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E87C643-5613-36F2-14B7-60C2091E5990}"/>
              </a:ext>
            </a:extLst>
          </p:cNvPr>
          <p:cNvSpPr txBox="1"/>
          <p:nvPr/>
        </p:nvSpPr>
        <p:spPr>
          <a:xfrm>
            <a:off x="1068062" y="990316"/>
            <a:ext cx="234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INFANCIA</a:t>
            </a:r>
            <a:r>
              <a:rPr lang="es-ES" sz="2400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0BBCF5-32EA-B520-64B2-784CAAEBD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8667" y1="43556" x2="18667" y2="43556"/>
                        <a14:foregroundMark x1="28444" y1="68000" x2="28444" y2="68000"/>
                        <a14:foregroundMark x1="21778" y1="50222" x2="21778" y2="50222"/>
                        <a14:foregroundMark x1="34222" y1="40444" x2="34222" y2="40444"/>
                        <a14:foregroundMark x1="18667" y1="60444" x2="18667" y2="60444"/>
                        <a14:foregroundMark x1="77333" y1="20444" x2="77333" y2="20444"/>
                        <a14:foregroundMark x1="20889" y1="42222" x2="20889" y2="42222"/>
                        <a14:foregroundMark x1="80889" y1="32000" x2="80889" y2="3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64448">
            <a:off x="215517" y="55726"/>
            <a:ext cx="1610623" cy="16106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FBF94F-7D2D-4039-7978-4E1D51147D32}"/>
              </a:ext>
            </a:extLst>
          </p:cNvPr>
          <p:cNvSpPr txBox="1"/>
          <p:nvPr/>
        </p:nvSpPr>
        <p:spPr>
          <a:xfrm>
            <a:off x="554557" y="1729233"/>
            <a:ext cx="2767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Fueron criadas en un ambiente acomodado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FAE04A-DFAB-A79B-4961-F625EDB1377B}"/>
              </a:ext>
            </a:extLst>
          </p:cNvPr>
          <p:cNvSpPr txBox="1"/>
          <p:nvPr/>
        </p:nvSpPr>
        <p:spPr>
          <a:xfrm>
            <a:off x="554557" y="2769328"/>
            <a:ext cx="27670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Crecieron bajo la dictadura de Rafael Trujillo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11D6774-F49F-D8E9-769A-211D36D6AB29}"/>
              </a:ext>
            </a:extLst>
          </p:cNvPr>
          <p:cNvSpPr txBox="1"/>
          <p:nvPr/>
        </p:nvSpPr>
        <p:spPr>
          <a:xfrm>
            <a:off x="554557" y="4098550"/>
            <a:ext cx="27670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Las hermanas Mirabal eran trabajadoras y se graduaron con éxito.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A0033BD-CD7C-3572-C16B-A94791566AFC}"/>
              </a:ext>
            </a:extLst>
          </p:cNvPr>
          <p:cNvSpPr txBox="1"/>
          <p:nvPr/>
        </p:nvSpPr>
        <p:spPr>
          <a:xfrm>
            <a:off x="4358347" y="990315"/>
            <a:ext cx="2929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ADOLESCENCIA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AE010B-6ECD-F983-E3D1-2DC9DC66225F}"/>
              </a:ext>
            </a:extLst>
          </p:cNvPr>
          <p:cNvSpPr txBox="1"/>
          <p:nvPr/>
        </p:nvSpPr>
        <p:spPr>
          <a:xfrm>
            <a:off x="4358347" y="1729233"/>
            <a:ext cx="27670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Estudiaron en el Colegio de la Inmaculada Concepción, en La Vega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1CADA5-A9DC-2E68-1D42-9FEBB277ED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06" b="97059" l="2365" r="98649">
                        <a14:foregroundMark x1="16892" y1="24118" x2="16892" y2="24118"/>
                        <a14:foregroundMark x1="9459" y1="12941" x2="9459" y2="12941"/>
                        <a14:foregroundMark x1="12162" y1="8824" x2="12162" y2="8824"/>
                        <a14:foregroundMark x1="12838" y1="9412" x2="12838" y2="9412"/>
                        <a14:foregroundMark x1="5743" y1="39412" x2="5743" y2="39412"/>
                        <a14:foregroundMark x1="8446" y1="25294" x2="8446" y2="25294"/>
                        <a14:foregroundMark x1="2365" y1="45294" x2="2365" y2="45294"/>
                        <a14:foregroundMark x1="6419" y1="95882" x2="6419" y2="95882"/>
                        <a14:foregroundMark x1="4392" y1="97647" x2="4392" y2="97647"/>
                        <a14:foregroundMark x1="15878" y1="72353" x2="15878" y2="72353"/>
                        <a14:foregroundMark x1="17230" y1="92941" x2="17230" y2="92941"/>
                        <a14:foregroundMark x1="10811" y1="60588" x2="10811" y2="60588"/>
                        <a14:foregroundMark x1="32095" y1="97059" x2="32095" y2="97059"/>
                        <a14:foregroundMark x1="43243" y1="93529" x2="43243" y2="93529"/>
                        <a14:foregroundMark x1="58784" y1="39412" x2="58784" y2="39412"/>
                        <a14:foregroundMark x1="47973" y1="37647" x2="47973" y2="37647"/>
                        <a14:foregroundMark x1="57770" y1="5294" x2="57770" y2="5294"/>
                        <a14:foregroundMark x1="55743" y1="58235" x2="55743" y2="58235"/>
                        <a14:foregroundMark x1="55743" y1="54118" x2="55743" y2="54118"/>
                        <a14:foregroundMark x1="58108" y1="57059" x2="58108" y2="57059"/>
                        <a14:foregroundMark x1="60135" y1="67059" x2="60135" y2="67059"/>
                        <a14:foregroundMark x1="53378" y1="73529" x2="53378" y2="73529"/>
                        <a14:foregroundMark x1="52365" y1="84706" x2="52365" y2="84706"/>
                        <a14:foregroundMark x1="59122" y1="85882" x2="59122" y2="85882"/>
                        <a14:foregroundMark x1="48649" y1="40000" x2="48649" y2="40000"/>
                        <a14:foregroundMark x1="31419" y1="98235" x2="31419" y2="98235"/>
                        <a14:foregroundMark x1="10811" y1="74706" x2="10811" y2="74706"/>
                        <a14:foregroundMark x1="9122" y1="84706" x2="9122" y2="84706"/>
                        <a14:foregroundMark x1="72973" y1="25882" x2="72973" y2="25882"/>
                        <a14:foregroundMark x1="74324" y1="61765" x2="74324" y2="61765"/>
                        <a14:foregroundMark x1="74324" y1="61176" x2="74324" y2="61176"/>
                        <a14:foregroundMark x1="75338" y1="72353" x2="75338" y2="72353"/>
                        <a14:foregroundMark x1="77703" y1="86471" x2="77703" y2="86471"/>
                        <a14:foregroundMark x1="73311" y1="82353" x2="73311" y2="82353"/>
                        <a14:foregroundMark x1="77985" y1="96033" x2="80743" y2="95294"/>
                        <a14:foregroundMark x1="71959" y1="97647" x2="73391" y2="97263"/>
                        <a14:foregroundMark x1="80743" y1="95294" x2="80405" y2="96471"/>
                        <a14:foregroundMark x1="12162" y1="38824" x2="12162" y2="38824"/>
                        <a14:foregroundMark x1="18243" y1="81176" x2="18243" y2="81176"/>
                        <a14:foregroundMark x1="72297" y1="62941" x2="72297" y2="62941"/>
                        <a14:foregroundMark x1="79054" y1="89412" x2="79054" y2="89412"/>
                        <a14:foregroundMark x1="72635" y1="94706" x2="72635" y2="94706"/>
                        <a14:foregroundMark x1="92905" y1="38824" x2="92905" y2="38824"/>
                        <a14:foregroundMark x1="93919" y1="22353" x2="93919" y2="22353"/>
                        <a14:foregroundMark x1="91892" y1="17059" x2="91892" y2="14118"/>
                        <a14:foregroundMark x1="91892" y1="14118" x2="91892" y2="14118"/>
                        <a14:foregroundMark x1="93581" y1="12353" x2="93581" y2="12353"/>
                        <a14:foregroundMark x1="93243" y1="5882" x2="93243" y2="5882"/>
                        <a14:foregroundMark x1="95608" y1="10000" x2="95608" y2="10000"/>
                        <a14:foregroundMark x1="74662" y1="55294" x2="74662" y2="55294"/>
                        <a14:foregroundMark x1="72297" y1="58235" x2="72297" y2="58235"/>
                        <a14:foregroundMark x1="72635" y1="78235" x2="72635" y2="78235"/>
                        <a14:foregroundMark x1="72973" y1="91765" x2="72973" y2="91765"/>
                        <a14:foregroundMark x1="78716" y1="93529" x2="78716" y2="93529"/>
                        <a14:foregroundMark x1="77027" y1="79412" x2="77027" y2="79412"/>
                        <a14:foregroundMark x1="94257" y1="60588" x2="94257" y2="60588"/>
                        <a14:foregroundMark x1="98649" y1="38235" x2="98649" y2="38235"/>
                        <a14:foregroundMark x1="16216" y1="93529" x2="16216" y2="93529"/>
                        <a14:foregroundMark x1="90203" y1="95882" x2="90203" y2="95882"/>
                        <a14:foregroundMark x1="89527" y1="95882" x2="89527" y2="95882"/>
                        <a14:foregroundMark x1="30743" y1="4706" x2="30743" y2="4706"/>
                        <a14:backgroundMark x1="78041" y1="93529" x2="78041" y2="93529"/>
                        <a14:backgroundMark x1="76689" y1="97647" x2="76689" y2="97647"/>
                        <a14:backgroundMark x1="76689" y1="97647" x2="76689" y2="97647"/>
                        <a14:backgroundMark x1="74324" y1="95294" x2="77027" y2="97059"/>
                        <a14:backgroundMark x1="78378" y1="97647" x2="77365" y2="95882"/>
                        <a14:backgroundMark x1="18581" y1="74706" x2="19595" y2="77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9798" y="3199054"/>
            <a:ext cx="3134337" cy="18001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D8EF6D-82EB-036D-1C45-1DC0C63B2EF0}"/>
              </a:ext>
            </a:extLst>
          </p:cNvPr>
          <p:cNvSpPr txBox="1"/>
          <p:nvPr/>
        </p:nvSpPr>
        <p:spPr>
          <a:xfrm>
            <a:off x="8549867" y="990315"/>
            <a:ext cx="321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LA EDAD ADULTA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3BD1F7-81AB-1725-EB56-938601110672}"/>
              </a:ext>
            </a:extLst>
          </p:cNvPr>
          <p:cNvSpPr txBox="1"/>
          <p:nvPr/>
        </p:nvSpPr>
        <p:spPr>
          <a:xfrm>
            <a:off x="8436078" y="2998837"/>
            <a:ext cx="162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Patria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07429E-0DE7-0986-1191-271C537EEAFF}"/>
              </a:ext>
            </a:extLst>
          </p:cNvPr>
          <p:cNvSpPr txBox="1"/>
          <p:nvPr/>
        </p:nvSpPr>
        <p:spPr>
          <a:xfrm>
            <a:off x="8436078" y="4156791"/>
            <a:ext cx="179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Minerva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D6A155-C994-26D2-8A1D-D7DF99BFC73C}"/>
              </a:ext>
            </a:extLst>
          </p:cNvPr>
          <p:cNvSpPr txBox="1"/>
          <p:nvPr/>
        </p:nvSpPr>
        <p:spPr>
          <a:xfrm>
            <a:off x="8436077" y="5483545"/>
            <a:ext cx="179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María Teresa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F57649-6102-1A31-137D-3723C60D13CF}"/>
              </a:ext>
            </a:extLst>
          </p:cNvPr>
          <p:cNvSpPr txBox="1"/>
          <p:nvPr/>
        </p:nvSpPr>
        <p:spPr>
          <a:xfrm>
            <a:off x="8436078" y="1736383"/>
            <a:ext cx="221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Bélgica Adela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044A3F-F857-E450-6063-AC23D7F406AD}"/>
              </a:ext>
            </a:extLst>
          </p:cNvPr>
          <p:cNvSpPr txBox="1"/>
          <p:nvPr/>
        </p:nvSpPr>
        <p:spPr>
          <a:xfrm>
            <a:off x="8647866" y="4660322"/>
            <a:ext cx="3360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derecho en la universidad de Santo Domingo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7EDBD1-406E-2E09-1CCA-920D94FA97FC}"/>
              </a:ext>
            </a:extLst>
          </p:cNvPr>
          <p:cNvSpPr txBox="1"/>
          <p:nvPr/>
        </p:nvSpPr>
        <p:spPr>
          <a:xfrm>
            <a:off x="8532900" y="3522688"/>
            <a:ext cx="25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pedagogía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4044D2-9B8E-F29C-DB82-56C58B9828DE}"/>
              </a:ext>
            </a:extLst>
          </p:cNvPr>
          <p:cNvSpPr txBox="1"/>
          <p:nvPr/>
        </p:nvSpPr>
        <p:spPr>
          <a:xfrm>
            <a:off x="8539192" y="2196961"/>
            <a:ext cx="2992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para convertirse en asistenta social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4417E4-F918-5269-CB47-227B75070BFC}"/>
              </a:ext>
            </a:extLst>
          </p:cNvPr>
          <p:cNvSpPr txBox="1"/>
          <p:nvPr/>
        </p:nvSpPr>
        <p:spPr>
          <a:xfrm>
            <a:off x="8647866" y="5986049"/>
            <a:ext cx="1599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en la universidad</a:t>
            </a:r>
          </a:p>
        </p:txBody>
      </p:sp>
    </p:spTree>
    <p:extLst>
      <p:ext uri="{BB962C8B-B14F-4D97-AF65-F5344CB8AC3E}">
        <p14:creationId xmlns:p14="http://schemas.microsoft.com/office/powerpoint/2010/main" val="1318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31" grpId="0"/>
      <p:bldP spid="9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A7A51FE-F6B3-3C93-7CDF-A9AD7C69D3EA}"/>
              </a:ext>
            </a:extLst>
          </p:cNvPr>
          <p:cNvSpPr txBox="1"/>
          <p:nvPr/>
        </p:nvSpPr>
        <p:spPr>
          <a:xfrm>
            <a:off x="280219" y="4733592"/>
            <a:ext cx="2920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PATRIA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7CD04C-B4D0-8FB3-A312-CA8D19D72612}"/>
              </a:ext>
            </a:extLst>
          </p:cNvPr>
          <p:cNvSpPr txBox="1"/>
          <p:nvPr/>
        </p:nvSpPr>
        <p:spPr>
          <a:xfrm>
            <a:off x="280219" y="2312332"/>
            <a:ext cx="3539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MINERVA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54FE4D-27E4-89DD-E0D1-65D7FD3C2F74}"/>
              </a:ext>
            </a:extLst>
          </p:cNvPr>
          <p:cNvSpPr txBox="1"/>
          <p:nvPr/>
        </p:nvSpPr>
        <p:spPr>
          <a:xfrm>
            <a:off x="280219" y="3522962"/>
            <a:ext cx="374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MARIA TERESA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F728FE-40A4-1BD3-CEA2-75FA54CB44DD}"/>
              </a:ext>
            </a:extLst>
          </p:cNvPr>
          <p:cNvSpPr txBox="1"/>
          <p:nvPr/>
        </p:nvSpPr>
        <p:spPr>
          <a:xfrm>
            <a:off x="280219" y="5944222"/>
            <a:ext cx="2281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BELGICA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1255AC-F02D-1B93-6986-0F5FB12E0A94}"/>
              </a:ext>
            </a:extLst>
          </p:cNvPr>
          <p:cNvSpPr txBox="1"/>
          <p:nvPr/>
        </p:nvSpPr>
        <p:spPr>
          <a:xfrm>
            <a:off x="3441290" y="2253980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86B67A9-0E7A-0419-BD45-0A27BAB3B1B4}"/>
              </a:ext>
            </a:extLst>
          </p:cNvPr>
          <p:cNvCxnSpPr>
            <a:cxnSpLocks/>
          </p:cNvCxnSpPr>
          <p:nvPr/>
        </p:nvCxnSpPr>
        <p:spPr>
          <a:xfrm>
            <a:off x="280219" y="3082413"/>
            <a:ext cx="8834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865DB96-28CE-BC0F-5327-F7E4586F3E96}"/>
              </a:ext>
            </a:extLst>
          </p:cNvPr>
          <p:cNvCxnSpPr/>
          <p:nvPr/>
        </p:nvCxnSpPr>
        <p:spPr>
          <a:xfrm>
            <a:off x="280219" y="4306529"/>
            <a:ext cx="8849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2D95AF1-4220-BB07-77F9-FC78C32370F4}"/>
              </a:ext>
            </a:extLst>
          </p:cNvPr>
          <p:cNvCxnSpPr/>
          <p:nvPr/>
        </p:nvCxnSpPr>
        <p:spPr>
          <a:xfrm>
            <a:off x="280219" y="5560142"/>
            <a:ext cx="8834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53AD7AB-2127-FCAD-A9EF-FAC143A77F36}"/>
              </a:ext>
            </a:extLst>
          </p:cNvPr>
          <p:cNvCxnSpPr/>
          <p:nvPr/>
        </p:nvCxnSpPr>
        <p:spPr>
          <a:xfrm>
            <a:off x="3008671" y="1907072"/>
            <a:ext cx="0" cy="4788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81A3350-00F6-DA6E-0DE0-8D43B234656C}"/>
              </a:ext>
            </a:extLst>
          </p:cNvPr>
          <p:cNvSpPr txBox="1"/>
          <p:nvPr/>
        </p:nvSpPr>
        <p:spPr>
          <a:xfrm>
            <a:off x="3438833" y="3356849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08D7F3-7815-A93E-A987-42EA1EAAA4C3}"/>
              </a:ext>
            </a:extLst>
          </p:cNvPr>
          <p:cNvSpPr txBox="1"/>
          <p:nvPr/>
        </p:nvSpPr>
        <p:spPr>
          <a:xfrm>
            <a:off x="3438831" y="5801917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C1F9EB-4F6E-9E38-5A4E-BE0C7B40A816}"/>
              </a:ext>
            </a:extLst>
          </p:cNvPr>
          <p:cNvSpPr txBox="1"/>
          <p:nvPr/>
        </p:nvSpPr>
        <p:spPr>
          <a:xfrm>
            <a:off x="3438832" y="4624898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DC16064-F483-DD30-7608-0CD76998AB55}"/>
              </a:ext>
            </a:extLst>
          </p:cNvPr>
          <p:cNvCxnSpPr/>
          <p:nvPr/>
        </p:nvCxnSpPr>
        <p:spPr>
          <a:xfrm>
            <a:off x="5737124" y="1722406"/>
            <a:ext cx="0" cy="4973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40A91385-D582-DBD7-3BDE-1FC6ED547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5686" y1="43434" x2="35686" y2="43434"/>
                        <a14:backgroundMark x1="27451" y1="50000" x2="27451" y2="50000"/>
                        <a14:backgroundMark x1="27451" y1="50000" x2="27451" y2="50000"/>
                        <a14:backgroundMark x1="27451" y1="50000" x2="23529" y2="52020"/>
                        <a14:backgroundMark x1="41961" y1="35354" x2="45882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0382" y="548999"/>
            <a:ext cx="2433636" cy="18896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9EBE28B-9E81-79CF-2AAE-1BB1D87D7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3" b="97917" l="6084" r="96578">
                        <a14:foregroundMark x1="36122" y1="19792" x2="18251" y2="34896"/>
                        <a14:foregroundMark x1="18251" y1="34896" x2="9886" y2="22917"/>
                        <a14:foregroundMark x1="9886" y1="22917" x2="20913" y2="33333"/>
                        <a14:foregroundMark x1="20913" y1="33333" x2="47529" y2="32292"/>
                        <a14:foregroundMark x1="47529" y1="32292" x2="9506" y2="75521"/>
                        <a14:foregroundMark x1="9506" y1="75521" x2="33080" y2="73958"/>
                        <a14:foregroundMark x1="33080" y1="73958" x2="41065" y2="79167"/>
                        <a14:foregroundMark x1="57795" y1="79167" x2="57795" y2="79167"/>
                        <a14:foregroundMark x1="57795" y1="79167" x2="22053" y2="75000"/>
                        <a14:foregroundMark x1="22053" y1="75000" x2="19772" y2="37500"/>
                        <a14:foregroundMark x1="19772" y1="37500" x2="29658" y2="46875"/>
                        <a14:foregroundMark x1="29658" y1="46875" x2="13308" y2="34375"/>
                        <a14:foregroundMark x1="13308" y1="34375" x2="25475" y2="21875"/>
                        <a14:foregroundMark x1="25475" y1="21875" x2="44261" y2="13298"/>
                        <a14:foregroundMark x1="78097" y1="23385" x2="84030" y2="32813"/>
                        <a14:foregroundMark x1="84030" y1="32813" x2="85932" y2="57292"/>
                        <a14:foregroundMark x1="85932" y1="57292" x2="78707" y2="73958"/>
                        <a14:foregroundMark x1="78707" y1="73958" x2="42586" y2="85938"/>
                        <a14:foregroundMark x1="42586" y1="85938" x2="29278" y2="85938"/>
                        <a14:foregroundMark x1="29278" y1="85938" x2="11027" y2="67708"/>
                        <a14:foregroundMark x1="11027" y1="67708" x2="6084" y2="43750"/>
                        <a14:foregroundMark x1="6084" y1="43750" x2="9506" y2="27083"/>
                        <a14:foregroundMark x1="13688" y1="29167" x2="33840" y2="12500"/>
                        <a14:foregroundMark x1="33840" y1="12500" x2="38305" y2="12178"/>
                        <a14:foregroundMark x1="81951" y1="19109" x2="83650" y2="20833"/>
                        <a14:foregroundMark x1="83650" y1="20833" x2="90875" y2="49479"/>
                        <a14:foregroundMark x1="90875" y1="49479" x2="91635" y2="77604"/>
                        <a14:foregroundMark x1="91635" y1="77604" x2="78017" y2="90289"/>
                        <a14:foregroundMark x1="19450" y1="92585" x2="7224" y2="69792"/>
                        <a14:foregroundMark x1="7224" y1="69792" x2="6464" y2="46354"/>
                        <a14:foregroundMark x1="6464" y1="46354" x2="10646" y2="27083"/>
                        <a14:foregroundMark x1="10646" y1="27083" x2="23954" y2="15625"/>
                        <a14:foregroundMark x1="23954" y1="15625" x2="39544" y2="15625"/>
                        <a14:foregroundMark x1="26448" y1="13397" x2="21673" y2="16667"/>
                        <a14:foregroundMark x1="21673" y1="16667" x2="26985" y2="13295"/>
                        <a14:foregroundMark x1="15209" y1="39063" x2="9886" y2="85417"/>
                        <a14:foregroundMark x1="9886" y1="85417" x2="25601" y2="90965"/>
                        <a14:foregroundMark x1="75458" y1="90267" x2="86312" y2="81771"/>
                        <a14:foregroundMark x1="86312" y1="81771" x2="75287" y2="90266"/>
                        <a14:foregroundMark x1="76489" y1="90276" x2="92395" y2="84375"/>
                        <a14:foregroundMark x1="92395" y1="84375" x2="92015" y2="62500"/>
                        <a14:foregroundMark x1="92015" y1="62500" x2="95817" y2="75000"/>
                        <a14:foregroundMark x1="95057" y1="57813" x2="93536" y2="61458"/>
                        <a14:foregroundMark x1="89734" y1="84896" x2="82263" y2="90326"/>
                        <a14:foregroundMark x1="89384" y1="90387" x2="96578" y2="82292"/>
                        <a14:foregroundMark x1="96578" y1="82292" x2="88593" y2="66146"/>
                        <a14:foregroundMark x1="60456" y1="15625" x2="60456" y2="15625"/>
                        <a14:foregroundMark x1="65779" y1="11979" x2="56749" y2="10984"/>
                        <a14:foregroundMark x1="30814" y1="10188" x2="17871" y2="22917"/>
                        <a14:foregroundMark x1="17871" y1="22917" x2="17490" y2="25000"/>
                        <a14:foregroundMark x1="23574" y1="13021" x2="46471" y2="10668"/>
                        <a14:foregroundMark x1="28897" y1="88542" x2="69931" y2="90220"/>
                        <a14:foregroundMark x1="67300" y1="11979" x2="76046" y2="20833"/>
                        <a14:foregroundMark x1="51604" y1="9896" x2="62738" y2="12500"/>
                        <a14:foregroundMark x1="62738" y1="12500" x2="63878" y2="13021"/>
                        <a14:foregroundMark x1="62738" y1="11458" x2="51518" y2="9899"/>
                        <a14:foregroundMark x1="35361" y1="10417" x2="61597" y2="11458"/>
                        <a14:foregroundMark x1="36122" y1="11458" x2="58555" y2="9375"/>
                        <a14:foregroundMark x1="53232" y1="8333" x2="39924" y2="7813"/>
                        <a14:backgroundMark x1="70342" y1="6250" x2="70342" y2="6250"/>
                        <a14:backgroundMark x1="24360" y1="5826" x2="19392" y2="6771"/>
                        <a14:backgroundMark x1="31030" y1="4557" x2="29950" y2="4762"/>
                        <a14:backgroundMark x1="19392" y1="6771" x2="19392" y2="6771"/>
                        <a14:backgroundMark x1="61142" y1="3570" x2="80608" y2="4167"/>
                        <a14:backgroundMark x1="29658" y1="2604" x2="34289" y2="2746"/>
                        <a14:backgroundMark x1="80064" y1="15691" x2="83270" y2="16667"/>
                        <a14:backgroundMark x1="80340" y1="98438" x2="98099" y2="98438"/>
                        <a14:backgroundMark x1="16730" y1="98438" x2="35243" y2="98438"/>
                        <a14:backgroundMark x1="33080" y1="97396" x2="93536" y2="97917"/>
                        <a14:backgroundMark x1="61776" y1="2145" x2="63498" y2="2083"/>
                        <a14:backgroundMark x1="50592" y1="2548" x2="56191" y2="2346"/>
                        <a14:backgroundMark x1="34601" y1="3125" x2="37733" y2="3012"/>
                        <a14:backgroundMark x1="63498" y1="2083" x2="65399" y2="2083"/>
                        <a14:backgroundMark x1="44106" y1="2083" x2="44106" y2="2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8236" y="422684"/>
            <a:ext cx="2588424" cy="1889648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DC4D771-7E0E-9E1E-1178-56152D87B226}"/>
              </a:ext>
            </a:extLst>
          </p:cNvPr>
          <p:cNvSpPr txBox="1"/>
          <p:nvPr/>
        </p:nvSpPr>
        <p:spPr>
          <a:xfrm>
            <a:off x="6594986" y="4790082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3 niños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90173F4-A6BB-C8C7-60E3-41467E6E9637}"/>
              </a:ext>
            </a:extLst>
          </p:cNvPr>
          <p:cNvSpPr txBox="1"/>
          <p:nvPr/>
        </p:nvSpPr>
        <p:spPr>
          <a:xfrm>
            <a:off x="6594986" y="2447455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3 niños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67D7A7C-AEE2-889E-BFBB-554F1B0DBC42}"/>
              </a:ext>
            </a:extLst>
          </p:cNvPr>
          <p:cNvSpPr txBox="1"/>
          <p:nvPr/>
        </p:nvSpPr>
        <p:spPr>
          <a:xfrm>
            <a:off x="6651526" y="3434102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2 niños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0E9AB12-0651-508D-16A1-C18FF151A8CD}"/>
              </a:ext>
            </a:extLst>
          </p:cNvPr>
          <p:cNvSpPr txBox="1"/>
          <p:nvPr/>
        </p:nvSpPr>
        <p:spPr>
          <a:xfrm>
            <a:off x="6594986" y="5941389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2 niños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AC19EC0-613A-54F6-DFAB-EC1FB71258EA}"/>
              </a:ext>
            </a:extLst>
          </p:cNvPr>
          <p:cNvSpPr txBox="1"/>
          <p:nvPr/>
        </p:nvSpPr>
        <p:spPr>
          <a:xfrm>
            <a:off x="4861970" y="148249"/>
            <a:ext cx="4363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FAMILIA</a:t>
            </a:r>
          </a:p>
        </p:txBody>
      </p:sp>
    </p:spTree>
    <p:extLst>
      <p:ext uri="{BB962C8B-B14F-4D97-AF65-F5344CB8AC3E}">
        <p14:creationId xmlns:p14="http://schemas.microsoft.com/office/powerpoint/2010/main" val="41881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128770A-ADED-922F-A476-5A88DDB2F51D}"/>
              </a:ext>
            </a:extLst>
          </p:cNvPr>
          <p:cNvSpPr txBox="1"/>
          <p:nvPr/>
        </p:nvSpPr>
        <p:spPr>
          <a:xfrm>
            <a:off x="3677264" y="1518094"/>
            <a:ext cx="483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s-ES" sz="2400" dirty="0"/>
              <a:t>Encuentro con Rafael Trujillo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D334D4-AF38-A20A-8396-E72A79AE252A}"/>
              </a:ext>
            </a:extLst>
          </p:cNvPr>
          <p:cNvSpPr txBox="1"/>
          <p:nvPr/>
        </p:nvSpPr>
        <p:spPr>
          <a:xfrm>
            <a:off x="40560" y="3428999"/>
            <a:ext cx="5519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2"/>
            </a:pPr>
            <a:r>
              <a:rPr lang="es-ES" sz="2400" dirty="0"/>
              <a:t>Consecuencias después de la fiesta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0CEC33-70B6-3E22-CD4E-02DE51146498}"/>
              </a:ext>
            </a:extLst>
          </p:cNvPr>
          <p:cNvSpPr txBox="1"/>
          <p:nvPr/>
        </p:nvSpPr>
        <p:spPr>
          <a:xfrm>
            <a:off x="7645808" y="3428999"/>
            <a:ext cx="4505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3"/>
            </a:pPr>
            <a:r>
              <a:rPr lang="es-ES" sz="2400" dirty="0"/>
              <a:t>Creación de un movimiento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51C80F-A714-7B9F-5308-766DBCD4A519}"/>
              </a:ext>
            </a:extLst>
          </p:cNvPr>
          <p:cNvSpPr txBox="1"/>
          <p:nvPr/>
        </p:nvSpPr>
        <p:spPr>
          <a:xfrm>
            <a:off x="4574457" y="4878242"/>
            <a:ext cx="6142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buFont typeface="+mj-lt"/>
              <a:buAutoNum type="romanUcPeriod" startAt="4"/>
            </a:pPr>
            <a:r>
              <a:rPr lang="es-ES" sz="2400" dirty="0"/>
              <a:t>la emboscada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D58633-9954-5DA4-804D-7134534FFA70}"/>
              </a:ext>
            </a:extLst>
          </p:cNvPr>
          <p:cNvSpPr txBox="1"/>
          <p:nvPr/>
        </p:nvSpPr>
        <p:spPr>
          <a:xfrm>
            <a:off x="1917291" y="239475"/>
            <a:ext cx="9173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CONCLUSIÓN : MOTIVO DE SUS MUERTES</a:t>
            </a:r>
          </a:p>
        </p:txBody>
      </p:sp>
    </p:spTree>
    <p:extLst>
      <p:ext uri="{BB962C8B-B14F-4D97-AF65-F5344CB8AC3E}">
        <p14:creationId xmlns:p14="http://schemas.microsoft.com/office/powerpoint/2010/main" val="322229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1847B5-ABD8-09C5-F9FA-3B28ABB8360C}"/>
              </a:ext>
            </a:extLst>
          </p:cNvPr>
          <p:cNvSpPr txBox="1"/>
          <p:nvPr/>
        </p:nvSpPr>
        <p:spPr>
          <a:xfrm>
            <a:off x="2684369" y="2274838"/>
            <a:ext cx="75805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dirty="0">
                <a:latin typeface="Neue Haas Grotesk Text Pro" panose="020B0504020202020204" pitchFamily="34" charset="0"/>
              </a:rPr>
              <a:t>El 25 de noviembre se ha convertido en el Día Internacional de la Eliminación de la Violencia contra la Mujer.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E63F51-BD75-D518-13D7-DC2961641B6B}"/>
              </a:ext>
            </a:extLst>
          </p:cNvPr>
          <p:cNvSpPr txBox="1"/>
          <p:nvPr/>
        </p:nvSpPr>
        <p:spPr>
          <a:xfrm>
            <a:off x="3726264" y="188034"/>
            <a:ext cx="5936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latin typeface="Arial Black" panose="020B0A04020102020204" pitchFamily="34" charset="0"/>
              </a:rPr>
              <a:t>conclusión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A005AB-1564-5381-681A-B18E7FBA3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54633">
            <a:off x="491039" y="442453"/>
            <a:ext cx="2872169" cy="19112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F2B430-BF00-E50A-E6DF-312A965A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30349">
            <a:off x="9101866" y="4006217"/>
            <a:ext cx="3456732" cy="31580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C96252-252A-7CF1-23FD-94DD7FEE9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52970">
            <a:off x="655535" y="4839413"/>
            <a:ext cx="2543175" cy="1800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48EF81-63F2-BF44-C839-9C8D095DD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54" b="89933" l="7715" r="95846">
                        <a14:foregroundMark x1="13056" y1="36242" x2="18122" y2="35669"/>
                        <a14:foregroundMark x1="10832" y1="54362" x2="9496" y2="55705"/>
                        <a14:foregroundMark x1="13502" y1="51678" x2="10832" y2="54362"/>
                        <a14:foregroundMark x1="19007" y1="46144" x2="13502" y2="51678"/>
                        <a14:foregroundMark x1="14770" y1="59060" x2="18991" y2="61745"/>
                        <a14:foregroundMark x1="10551" y1="56376" x2="14770" y2="59060"/>
                        <a14:foregroundMark x1="9496" y1="55705" x2="10551" y2="56376"/>
                        <a14:foregroundMark x1="8902" y1="49664" x2="8012" y2="46309"/>
                        <a14:foregroundMark x1="9258" y1="51007" x2="8902" y2="49664"/>
                        <a14:foregroundMark x1="9436" y1="51678" x2="9258" y2="51007"/>
                        <a14:foregroundMark x1="9792" y1="53020" x2="9436" y2="51678"/>
                        <a14:foregroundMark x1="7715" y1="51678" x2="9792" y2="53020"/>
                        <a14:foregroundMark x1="11671" y1="59060" x2="13650" y2="63087"/>
                        <a14:foregroundMark x1="10682" y1="57047" x2="11671" y2="59060"/>
                        <a14:foregroundMark x1="24036" y1="59732" x2="24036" y2="59732"/>
                        <a14:backgroundMark x1="18991" y1="33557" x2="26113" y2="42282"/>
                        <a14:backgroundMark x1="26113" y1="42282" x2="26409" y2="32215"/>
                        <a14:backgroundMark x1="29674" y1="24832" x2="29674" y2="40268"/>
                        <a14:backgroundMark x1="29674" y1="40268" x2="40950" y2="61074"/>
                        <a14:backgroundMark x1="40950" y1="61074" x2="49555" y2="51678"/>
                        <a14:backgroundMark x1="49555" y1="51678" x2="51963" y2="46912"/>
                        <a14:backgroundMark x1="43027" y1="41611" x2="56677" y2="32215"/>
                        <a14:backgroundMark x1="56677" y1="32215" x2="58160" y2="46309"/>
                        <a14:backgroundMark x1="58160" y1="46309" x2="62908" y2="65101"/>
                        <a14:backgroundMark x1="62908" y1="65101" x2="64985" y2="67114"/>
                        <a14:backgroundMark x1="15430" y1="35570" x2="15430" y2="35570"/>
                        <a14:backgroundMark x1="15430" y1="36242" x2="15430" y2="36242"/>
                        <a14:backgroundMark x1="10979" y1="54362" x2="10979" y2="54362"/>
                        <a14:backgroundMark x1="95549" y1="12752" x2="97033" y2="7383"/>
                        <a14:backgroundMark x1="96142" y1="7383" x2="97033" y2="13423"/>
                        <a14:backgroundMark x1="10682" y1="51678" x2="10682" y2="51678"/>
                        <a14:backgroundMark x1="10979" y1="56376" x2="10979" y2="56376"/>
                        <a14:backgroundMark x1="11869" y1="59060" x2="11869" y2="59060"/>
                        <a14:backgroundMark x1="7715" y1="49664" x2="7715" y2="49664"/>
                        <a14:backgroundMark x1="8605" y1="51007" x2="8605" y2="510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74" y="288608"/>
            <a:ext cx="7625916" cy="33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1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F8A4DE-B8C9-74FA-33B6-68EDB9E7A63B}"/>
              </a:ext>
            </a:extLst>
          </p:cNvPr>
          <p:cNvSpPr txBox="1"/>
          <p:nvPr/>
        </p:nvSpPr>
        <p:spPr>
          <a:xfrm>
            <a:off x="1553497" y="1855077"/>
            <a:ext cx="4542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wikipedia</a:t>
            </a:r>
            <a:endParaRPr lang="es-E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4FC3A7-FF37-AC23-4A34-DDAF84F185C7}"/>
              </a:ext>
            </a:extLst>
          </p:cNvPr>
          <p:cNvSpPr txBox="1"/>
          <p:nvPr/>
        </p:nvSpPr>
        <p:spPr>
          <a:xfrm>
            <a:off x="5234065" y="3737647"/>
            <a:ext cx="308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time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4B11E-8DC8-FEE4-5B8F-C0073B75246D}"/>
              </a:ext>
            </a:extLst>
          </p:cNvPr>
          <p:cNvSpPr txBox="1"/>
          <p:nvPr/>
        </p:nvSpPr>
        <p:spPr>
          <a:xfrm>
            <a:off x="2684207" y="2751022"/>
            <a:ext cx="3097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Wallpaperaccess.com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9373E8-0196-DA20-5746-F8D795BBDA1E}"/>
              </a:ext>
            </a:extLst>
          </p:cNvPr>
          <p:cNvSpPr txBox="1"/>
          <p:nvPr/>
        </p:nvSpPr>
        <p:spPr>
          <a:xfrm>
            <a:off x="523568" y="3737647"/>
            <a:ext cx="4321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l’Histoire</a:t>
            </a:r>
            <a:r>
              <a:rPr lang="es-ES" dirty="0"/>
              <a:t> par les femmes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7708EA-6FF3-EBA4-14E7-00EB274E19AC}"/>
              </a:ext>
            </a:extLst>
          </p:cNvPr>
          <p:cNvSpPr txBox="1"/>
          <p:nvPr/>
        </p:nvSpPr>
        <p:spPr>
          <a:xfrm>
            <a:off x="7059562" y="2751022"/>
            <a:ext cx="356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google</a:t>
            </a:r>
            <a:endParaRPr lang="es-E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1BFDA9-8212-28BD-49DB-0E85010A075C}"/>
              </a:ext>
            </a:extLst>
          </p:cNvPr>
          <p:cNvSpPr txBox="1"/>
          <p:nvPr/>
        </p:nvSpPr>
        <p:spPr>
          <a:xfrm>
            <a:off x="5234065" y="1855077"/>
            <a:ext cx="172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iStock</a:t>
            </a:r>
            <a:endParaRPr lang="es-E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725F70-C4C6-6A3E-80E5-CD33CF1AAE9E}"/>
              </a:ext>
            </a:extLst>
          </p:cNvPr>
          <p:cNvSpPr txBox="1"/>
          <p:nvPr/>
        </p:nvSpPr>
        <p:spPr>
          <a:xfrm>
            <a:off x="8391833" y="1855077"/>
            <a:ext cx="322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www.lavantgarde.fr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54703E-A3D0-80C5-DA8C-3FEC023F52B7}"/>
              </a:ext>
            </a:extLst>
          </p:cNvPr>
          <p:cNvSpPr txBox="1"/>
          <p:nvPr/>
        </p:nvSpPr>
        <p:spPr>
          <a:xfrm>
            <a:off x="4616245" y="58994"/>
            <a:ext cx="516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Arial Black" panose="020B0A04020102020204" pitchFamily="34" charset="0"/>
              </a:rPr>
              <a:t>FUENTES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886B23-4985-0E1A-1CDE-1900EFBD66FC}"/>
              </a:ext>
            </a:extLst>
          </p:cNvPr>
          <p:cNvSpPr txBox="1"/>
          <p:nvPr/>
        </p:nvSpPr>
        <p:spPr>
          <a:xfrm>
            <a:off x="8583561" y="3737647"/>
            <a:ext cx="23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dreamstime</a:t>
            </a:r>
            <a:endParaRPr lang="es-ES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F9293A-FFC5-E410-71F6-EB8330447A41}"/>
              </a:ext>
            </a:extLst>
          </p:cNvPr>
          <p:cNvSpPr txBox="1"/>
          <p:nvPr/>
        </p:nvSpPr>
        <p:spPr>
          <a:xfrm>
            <a:off x="3451123" y="4887399"/>
            <a:ext cx="264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freepik</a:t>
            </a:r>
            <a:endParaRPr lang="es-E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4B0E12-210B-54CF-E336-DF42EB4DA664}"/>
              </a:ext>
            </a:extLst>
          </p:cNvPr>
          <p:cNvSpPr txBox="1"/>
          <p:nvPr/>
        </p:nvSpPr>
        <p:spPr>
          <a:xfrm>
            <a:off x="6957934" y="4887399"/>
            <a:ext cx="39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blooming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21742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ED4D5C-29A5-1FC2-6ED3-A057DAE60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07088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01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Personnalisé 5">
      <a:dk1>
        <a:sysClr val="windowText" lastClr="000000"/>
      </a:dk1>
      <a:lt1>
        <a:srgbClr val="D3D3D3"/>
      </a:lt1>
      <a:dk2>
        <a:srgbClr val="2C3C43"/>
      </a:dk2>
      <a:lt2>
        <a:srgbClr val="BFBFBF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re givr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943</TotalTime>
  <Words>273</Words>
  <Application>Microsoft Office PowerPoint</Application>
  <PresentationFormat>Grand écran</PresentationFormat>
  <Paragraphs>73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Berlin Sans FB Demi</vt:lpstr>
      <vt:lpstr>Britannic Bold</vt:lpstr>
      <vt:lpstr>Eras Demi ITC</vt:lpstr>
      <vt:lpstr>Franklin Gothic Demi</vt:lpstr>
      <vt:lpstr>Neue Haas Grotesk Text Pro</vt:lpstr>
      <vt:lpstr>Trebuchet MS</vt:lpstr>
      <vt:lpstr>Wingdings</vt:lpstr>
      <vt:lpstr>Wingdings 3</vt:lpstr>
      <vt:lpstr>Facette</vt:lpstr>
      <vt:lpstr>Las Hermanas Mirabal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Thierry DELOUMEAUX</dc:creator>
  <cp:lastModifiedBy>B107</cp:lastModifiedBy>
  <cp:revision>9</cp:revision>
  <dcterms:created xsi:type="dcterms:W3CDTF">2024-10-28T22:40:02Z</dcterms:created>
  <dcterms:modified xsi:type="dcterms:W3CDTF">2024-11-05T17:37:10Z</dcterms:modified>
</cp:coreProperties>
</file>