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BF3648-0204-41D9-B46C-511E35515519}" v="1" dt="2025-10-03T00:12:35.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k Jiout" userId="661585a88a927af3" providerId="LiveId" clId="{57F0EDB0-3E48-4555-8B95-E2B140D7697E}"/>
    <pc:docChg chg="custSel modSld">
      <pc:chgData name="Malik Jiout" userId="661585a88a927af3" providerId="LiveId" clId="{57F0EDB0-3E48-4555-8B95-E2B140D7697E}" dt="2025-10-03T00:12:53.005" v="60" actId="20577"/>
      <pc:docMkLst>
        <pc:docMk/>
      </pc:docMkLst>
      <pc:sldChg chg="modSp mod">
        <pc:chgData name="Malik Jiout" userId="661585a88a927af3" providerId="LiveId" clId="{57F0EDB0-3E48-4555-8B95-E2B140D7697E}" dt="2025-10-03T00:12:53.005" v="60" actId="20577"/>
        <pc:sldMkLst>
          <pc:docMk/>
          <pc:sldMk cId="4055042366" sldId="257"/>
        </pc:sldMkLst>
        <pc:spChg chg="mod">
          <ac:chgData name="Malik Jiout" userId="661585a88a927af3" providerId="LiveId" clId="{57F0EDB0-3E48-4555-8B95-E2B140D7697E}" dt="2025-10-03T00:12:53.005" v="60" actId="20577"/>
          <ac:spMkLst>
            <pc:docMk/>
            <pc:sldMk cId="4055042366" sldId="257"/>
            <ac:spMk id="3" creationId="{7C343EA9-0DC6-B9BA-105C-1163610B413A}"/>
          </ac:spMkLst>
        </pc:spChg>
      </pc:sldChg>
      <pc:sldChg chg="delSp modSp mod">
        <pc:chgData name="Malik Jiout" userId="661585a88a927af3" providerId="LiveId" clId="{57F0EDB0-3E48-4555-8B95-E2B140D7697E}" dt="2025-10-03T00:11:55.017" v="50" actId="20577"/>
        <pc:sldMkLst>
          <pc:docMk/>
          <pc:sldMk cId="1753128477" sldId="258"/>
        </pc:sldMkLst>
        <pc:spChg chg="mod">
          <ac:chgData name="Malik Jiout" userId="661585a88a927af3" providerId="LiveId" clId="{57F0EDB0-3E48-4555-8B95-E2B140D7697E}" dt="2025-10-03T00:11:55.017" v="50" actId="20577"/>
          <ac:spMkLst>
            <pc:docMk/>
            <pc:sldMk cId="1753128477" sldId="258"/>
            <ac:spMk id="3" creationId="{AFEDCD0E-E7FF-C840-EAAF-8884F9051FB2}"/>
          </ac:spMkLst>
        </pc:spChg>
        <pc:graphicFrameChg chg="del">
          <ac:chgData name="Malik Jiout" userId="661585a88a927af3" providerId="LiveId" clId="{57F0EDB0-3E48-4555-8B95-E2B140D7697E}" dt="2025-10-03T00:08:16.738" v="0" actId="478"/>
          <ac:graphicFrameMkLst>
            <pc:docMk/>
            <pc:sldMk cId="1753128477" sldId="258"/>
            <ac:graphicFrameMk id="9" creationId="{A694A7F3-08D2-650A-9C2B-21AA30C56C85}"/>
          </ac:graphicFrameMkLst>
        </pc:graphicFrameChg>
      </pc:sldChg>
      <pc:sldChg chg="delSp modSp mod">
        <pc:chgData name="Malik Jiout" userId="661585a88a927af3" providerId="LiveId" clId="{57F0EDB0-3E48-4555-8B95-E2B140D7697E}" dt="2025-10-03T00:09:07.478" v="24" actId="27636"/>
        <pc:sldMkLst>
          <pc:docMk/>
          <pc:sldMk cId="1137376966" sldId="259"/>
        </pc:sldMkLst>
        <pc:spChg chg="mod">
          <ac:chgData name="Malik Jiout" userId="661585a88a927af3" providerId="LiveId" clId="{57F0EDB0-3E48-4555-8B95-E2B140D7697E}" dt="2025-10-03T00:09:07.478" v="24" actId="27636"/>
          <ac:spMkLst>
            <pc:docMk/>
            <pc:sldMk cId="1137376966" sldId="259"/>
            <ac:spMk id="3" creationId="{02803366-E342-950C-7F55-00E089EDEC2B}"/>
          </ac:spMkLst>
        </pc:spChg>
        <pc:graphicFrameChg chg="del">
          <ac:chgData name="Malik Jiout" userId="661585a88a927af3" providerId="LiveId" clId="{57F0EDB0-3E48-4555-8B95-E2B140D7697E}" dt="2025-10-03T00:08:40.831" v="5" actId="478"/>
          <ac:graphicFrameMkLst>
            <pc:docMk/>
            <pc:sldMk cId="1137376966" sldId="259"/>
            <ac:graphicFrameMk id="7" creationId="{E3CB0297-7786-FD15-4601-F5DC20258A7B}"/>
          </ac:graphicFrameMkLst>
        </pc:graphicFrameChg>
      </pc:sldChg>
      <pc:sldChg chg="modSp mod">
        <pc:chgData name="Malik Jiout" userId="661585a88a927af3" providerId="LiveId" clId="{57F0EDB0-3E48-4555-8B95-E2B140D7697E}" dt="2025-10-03T00:10:03.189" v="34" actId="27636"/>
        <pc:sldMkLst>
          <pc:docMk/>
          <pc:sldMk cId="224011019" sldId="260"/>
        </pc:sldMkLst>
        <pc:spChg chg="mod">
          <ac:chgData name="Malik Jiout" userId="661585a88a927af3" providerId="LiveId" clId="{57F0EDB0-3E48-4555-8B95-E2B140D7697E}" dt="2025-10-03T00:10:03.189" v="34" actId="27636"/>
          <ac:spMkLst>
            <pc:docMk/>
            <pc:sldMk cId="224011019" sldId="260"/>
            <ac:spMk id="3" creationId="{05EFFAAE-A3A0-08DB-68F2-E8F00F531C38}"/>
          </ac:spMkLst>
        </pc:spChg>
      </pc:sldChg>
      <pc:sldChg chg="delSp modSp mod">
        <pc:chgData name="Malik Jiout" userId="661585a88a927af3" providerId="LiveId" clId="{57F0EDB0-3E48-4555-8B95-E2B140D7697E}" dt="2025-10-03T00:11:05.166" v="49" actId="113"/>
        <pc:sldMkLst>
          <pc:docMk/>
          <pc:sldMk cId="335196264" sldId="261"/>
        </pc:sldMkLst>
        <pc:spChg chg="mod">
          <ac:chgData name="Malik Jiout" userId="661585a88a927af3" providerId="LiveId" clId="{57F0EDB0-3E48-4555-8B95-E2B140D7697E}" dt="2025-10-03T00:11:05.166" v="49" actId="113"/>
          <ac:spMkLst>
            <pc:docMk/>
            <pc:sldMk cId="335196264" sldId="261"/>
            <ac:spMk id="3" creationId="{2B26A073-0436-5FF2-0AA4-D699FD1F9F16}"/>
          </ac:spMkLst>
        </pc:spChg>
        <pc:graphicFrameChg chg="del">
          <ac:chgData name="Malik Jiout" userId="661585a88a927af3" providerId="LiveId" clId="{57F0EDB0-3E48-4555-8B95-E2B140D7697E}" dt="2025-10-03T00:10:14.662" v="35" actId="478"/>
          <ac:graphicFrameMkLst>
            <pc:docMk/>
            <pc:sldMk cId="335196264" sldId="261"/>
            <ac:graphicFrameMk id="6" creationId="{AC71D1FA-D185-8FE4-72C0-916C5D63D32C}"/>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03CC53-EF32-7B69-B8C9-A9D80D10073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22F1FB7-D704-01EA-6761-B40B68C15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F94C195-C848-2D12-E1DD-39016272F1D0}"/>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5" name="Espace réservé du pied de page 4">
            <a:extLst>
              <a:ext uri="{FF2B5EF4-FFF2-40B4-BE49-F238E27FC236}">
                <a16:creationId xmlns:a16="http://schemas.microsoft.com/office/drawing/2014/main" id="{0236809B-A3F2-25FB-009E-6ACFF482E3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2017D0-8EBD-A773-F77C-47403A5BA528}"/>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37280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315C71-9FC5-65E5-B815-429CEEF11D6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A8331F-0927-BD0E-62E0-29CF87AE00C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A784C3-D7AA-F714-565D-50D40AEAE0EA}"/>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5" name="Espace réservé du pied de page 4">
            <a:extLst>
              <a:ext uri="{FF2B5EF4-FFF2-40B4-BE49-F238E27FC236}">
                <a16:creationId xmlns:a16="http://schemas.microsoft.com/office/drawing/2014/main" id="{F583FD4D-5528-F770-9143-1D197C43B0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9EB64-EB46-D6CA-E867-1984F5CBD8E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393049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5E667-7F58-881A-0ABE-6905FD6272F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2E2E09F-272A-5E30-B22A-CC293F5A26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86D11CC-1E73-673E-B18F-E0269D2C6E8D}"/>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5" name="Espace réservé du pied de page 4">
            <a:extLst>
              <a:ext uri="{FF2B5EF4-FFF2-40B4-BE49-F238E27FC236}">
                <a16:creationId xmlns:a16="http://schemas.microsoft.com/office/drawing/2014/main" id="{EE84392E-3ED4-A323-FD0C-C04D8CEDBF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1DF5102-5747-61E3-16FF-98CB33B4847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670004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AFFFE-B65C-D022-3A87-9CF2FA0293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3A0F8F2-032D-E48E-B71F-06677D82929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31430A8-6FE8-19A8-6183-22050EFB325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12FEC80-93DE-3C26-F99C-4B84B02C6C66}"/>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6" name="Espace réservé du pied de page 5">
            <a:extLst>
              <a:ext uri="{FF2B5EF4-FFF2-40B4-BE49-F238E27FC236}">
                <a16:creationId xmlns:a16="http://schemas.microsoft.com/office/drawing/2014/main" id="{0AF43896-F7B2-DF06-B406-9BD793F340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CAAE46A-93AA-B85A-F87D-8A19C5B2D122}"/>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8681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80D64-0D0D-1B59-B95A-CB63E1CB1A8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3AA6E9-A855-EC02-14FA-CB5EE40693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A58EE7D-DF46-1EA6-47E6-D9030FC5B4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6C6BE1-FAF0-3C7D-129E-18A766BC0B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B31C75-0364-A3E9-A16D-0AF1239B02F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C256393-DCA1-E4DD-A912-0A897AFC83A1}"/>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8" name="Espace réservé du pied de page 7">
            <a:extLst>
              <a:ext uri="{FF2B5EF4-FFF2-40B4-BE49-F238E27FC236}">
                <a16:creationId xmlns:a16="http://schemas.microsoft.com/office/drawing/2014/main" id="{09724724-D023-EE18-FBF9-28789B4F039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539FA95-3EE1-BA81-DF4A-52EFB284537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369869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060BBD-E898-C6C9-0726-3D2E19D3300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C24E864-BB20-7925-354A-8DEE401A30F8}"/>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4" name="Espace réservé du pied de page 3">
            <a:extLst>
              <a:ext uri="{FF2B5EF4-FFF2-40B4-BE49-F238E27FC236}">
                <a16:creationId xmlns:a16="http://schemas.microsoft.com/office/drawing/2014/main" id="{2D7A0F3A-3568-AB1C-E0BA-71FEB5C62D9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01139FA-D899-3009-543D-E2B931705273}"/>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318818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BEEE046-9288-21A0-5B0C-1FEDC17F70D0}"/>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3" name="Espace réservé du pied de page 2">
            <a:extLst>
              <a:ext uri="{FF2B5EF4-FFF2-40B4-BE49-F238E27FC236}">
                <a16:creationId xmlns:a16="http://schemas.microsoft.com/office/drawing/2014/main" id="{580D4D61-DB98-B4CC-189D-81422AF81B9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8EEC848-07C1-22F8-F791-A785AAED93D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76508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098C2-F9A6-948A-BAE9-F7B05A85413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1E08F80-F871-5E17-3B5D-C03863ADC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CA3B482-9E66-2DED-F78E-1E1457904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434D76A-1168-809D-F93C-3754E07285C7}"/>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6" name="Espace réservé du pied de page 5">
            <a:extLst>
              <a:ext uri="{FF2B5EF4-FFF2-40B4-BE49-F238E27FC236}">
                <a16:creationId xmlns:a16="http://schemas.microsoft.com/office/drawing/2014/main" id="{F4FB7740-A280-2C69-4AD3-BF0BCA937A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D938CDB-451D-4638-C84C-9132064D992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636933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0DF30E-FFEF-15FC-6FE7-DF3C7352BF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B47554C-AC39-8097-4A7C-94F8616B08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4A52781-9A3E-05DC-7F20-EC364EA87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4077568-7443-2830-C8E2-ED23D994BF6D}"/>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6" name="Espace réservé du pied de page 5">
            <a:extLst>
              <a:ext uri="{FF2B5EF4-FFF2-40B4-BE49-F238E27FC236}">
                <a16:creationId xmlns:a16="http://schemas.microsoft.com/office/drawing/2014/main" id="{C9B7F011-E198-75D2-57B5-036EFF4C8E8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21787A-D90B-32EC-F416-769F708D32B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11637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8456FB-C865-FF48-F1CA-81B9E711A62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31A4756-19A1-014A-4345-486D7358810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381508-3E78-C43C-9D13-E616A73B40D6}"/>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5" name="Espace réservé du pied de page 4">
            <a:extLst>
              <a:ext uri="{FF2B5EF4-FFF2-40B4-BE49-F238E27FC236}">
                <a16:creationId xmlns:a16="http://schemas.microsoft.com/office/drawing/2014/main" id="{5908CFF0-B89E-EB7E-7974-E2D3201546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09BEE9-F428-E5BC-7C1A-EFABCB49E880}"/>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29225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1BCC651-E71F-022C-99ED-62E2A5CAB0F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CD9B14B-5327-6EF4-2933-E3E822343D2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F7DCA9-685B-CFE8-B636-C88EDFD063EB}"/>
              </a:ext>
            </a:extLst>
          </p:cNvPr>
          <p:cNvSpPr>
            <a:spLocks noGrp="1"/>
          </p:cNvSpPr>
          <p:nvPr>
            <p:ph type="dt" sz="half" idx="10"/>
          </p:nvPr>
        </p:nvSpPr>
        <p:spPr/>
        <p:txBody>
          <a:bodyPr/>
          <a:lstStyle/>
          <a:p>
            <a:fld id="{5A5D1C54-47EA-468F-8652-07283B5DC363}" type="datetimeFigureOut">
              <a:rPr lang="fr-FR" smtClean="0"/>
              <a:t>02/10/2025</a:t>
            </a:fld>
            <a:endParaRPr lang="fr-FR"/>
          </a:p>
        </p:txBody>
      </p:sp>
      <p:sp>
        <p:nvSpPr>
          <p:cNvPr id="5" name="Espace réservé du pied de page 4">
            <a:extLst>
              <a:ext uri="{FF2B5EF4-FFF2-40B4-BE49-F238E27FC236}">
                <a16:creationId xmlns:a16="http://schemas.microsoft.com/office/drawing/2014/main" id="{8DA28253-DA41-72C7-8F97-6C479702B2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32BF537-A1E3-1134-A6D8-079EF71F337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801449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32C83E2-FFD1-57C3-A5FB-FDE8C8773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3E8661F-6422-209B-3CEF-A0F3D7DC0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5C359E-13E0-B541-8600-29D0AE145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5D1C54-47EA-468F-8652-07283B5DC363}" type="datetimeFigureOut">
              <a:rPr lang="fr-FR" smtClean="0"/>
              <a:t>02/10/2025</a:t>
            </a:fld>
            <a:endParaRPr lang="fr-FR"/>
          </a:p>
        </p:txBody>
      </p:sp>
      <p:sp>
        <p:nvSpPr>
          <p:cNvPr id="5" name="Espace réservé du pied de page 4">
            <a:extLst>
              <a:ext uri="{FF2B5EF4-FFF2-40B4-BE49-F238E27FC236}">
                <a16:creationId xmlns:a16="http://schemas.microsoft.com/office/drawing/2014/main" id="{3CD57D11-CA3A-705A-9D9D-7FD3779518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1F02197-59C8-81EE-75A4-640061797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0CC77B-1772-4540-BD8C-4CA49945F8B5}" type="slidenum">
              <a:rPr lang="fr-FR" smtClean="0"/>
              <a:t>‹N°›</a:t>
            </a:fld>
            <a:endParaRPr lang="fr-FR"/>
          </a:p>
        </p:txBody>
      </p:sp>
    </p:spTree>
    <p:extLst>
      <p:ext uri="{BB962C8B-B14F-4D97-AF65-F5344CB8AC3E}">
        <p14:creationId xmlns:p14="http://schemas.microsoft.com/office/powerpoint/2010/main" val="423211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mailto:contact@lireaugrandlarge.fr" TargetMode="External"/><Relationship Id="rId2" Type="http://schemas.openxmlformats.org/officeDocument/2006/relationships/hyperlink" Target="http://secure-web.cisco.com/1otU8cjPsizOlYVcDMIX3uitixAff196QcCmhMZcQmzOfVRxB3GrfviOeu20VJFn6oOlyKFhlBegISPrJeA-ckVkLXrh_bqYmtiUa2qHqB2tFawmX981vR5kLtRi5ku1jwcOoIFC-G2rQz7MLkPK37YRcmZD-DPlo5IXbyBqt1NpP4hMVJrnXNvYrM9iPIXsCiakhbC6ui18fYbtXEgdmiM3KGpJuB4u979pq0A35j44GzHrq-RQW8Vc1a26fswMH/http%3A%2F%2Fwww.lireaugrandlarge.fr%2F"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www.archipel-des-sciences.org/"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visite360@museepicassoparis.f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mailto:jessica.oublie@gmail.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hyperlink" Target="mailto:inscriptionsoctobrerose@cist-gp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E248E0-55F8-4E45-A07F-B49E0EEA9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c 24">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92014">
            <a:off x="3109564" y="70484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Image 4" descr="Une image contenant arbre, plein air, bâtiment, Conception urbaine&#10;&#10;Le contenu généré par l’IA peut être incorrect.">
            <a:extLst>
              <a:ext uri="{FF2B5EF4-FFF2-40B4-BE49-F238E27FC236}">
                <a16:creationId xmlns:a16="http://schemas.microsoft.com/office/drawing/2014/main" id="{2FF8108B-21C8-8D25-5B5D-15C79AA879E7}"/>
              </a:ext>
            </a:extLst>
          </p:cNvPr>
          <p:cNvPicPr>
            <a:picLocks noChangeAspect="1"/>
          </p:cNvPicPr>
          <p:nvPr/>
        </p:nvPicPr>
        <p:blipFill>
          <a:blip r:embed="rId2">
            <a:extLst>
              <a:ext uri="{28A0092B-C50C-407E-A947-70E740481C1C}">
                <a14:useLocalDpi xmlns:a14="http://schemas.microsoft.com/office/drawing/2010/main" val="0"/>
              </a:ext>
            </a:extLst>
          </a:blip>
          <a:srcRect l="20637" r="22699"/>
          <a:stretch>
            <a:fillRect/>
          </a:stretch>
        </p:blipFill>
        <p:spPr>
          <a:xfrm>
            <a:off x="4252394" y="2577601"/>
            <a:ext cx="7462838" cy="4280399"/>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sp>
        <p:nvSpPr>
          <p:cNvPr id="2" name="Titre 1">
            <a:extLst>
              <a:ext uri="{FF2B5EF4-FFF2-40B4-BE49-F238E27FC236}">
                <a16:creationId xmlns:a16="http://schemas.microsoft.com/office/drawing/2014/main" id="{05F9BE26-680B-9D36-6DB1-2A56F0229504}"/>
              </a:ext>
            </a:extLst>
          </p:cNvPr>
          <p:cNvSpPr>
            <a:spLocks noGrp="1"/>
          </p:cNvSpPr>
          <p:nvPr>
            <p:ph type="ctrTitle"/>
          </p:nvPr>
        </p:nvSpPr>
        <p:spPr>
          <a:xfrm>
            <a:off x="860742" y="754840"/>
            <a:ext cx="4001034" cy="2757748"/>
          </a:xfrm>
        </p:spPr>
        <p:txBody>
          <a:bodyPr>
            <a:normAutofit/>
          </a:bodyPr>
          <a:lstStyle/>
          <a:p>
            <a:pPr algn="l"/>
            <a:r>
              <a:rPr lang="fr-FR" dirty="0"/>
              <a:t>Agenda Culturel</a:t>
            </a:r>
          </a:p>
        </p:txBody>
      </p:sp>
      <p:sp>
        <p:nvSpPr>
          <p:cNvPr id="3" name="Sous-titre 2">
            <a:extLst>
              <a:ext uri="{FF2B5EF4-FFF2-40B4-BE49-F238E27FC236}">
                <a16:creationId xmlns:a16="http://schemas.microsoft.com/office/drawing/2014/main" id="{00762137-51F4-FFB2-5237-AAFB649927F2}"/>
              </a:ext>
            </a:extLst>
          </p:cNvPr>
          <p:cNvSpPr>
            <a:spLocks noGrp="1"/>
          </p:cNvSpPr>
          <p:nvPr>
            <p:ph type="subTitle" idx="1"/>
          </p:nvPr>
        </p:nvSpPr>
        <p:spPr>
          <a:xfrm>
            <a:off x="860742" y="3633690"/>
            <a:ext cx="4001034" cy="2099321"/>
          </a:xfrm>
        </p:spPr>
        <p:txBody>
          <a:bodyPr>
            <a:normAutofit/>
          </a:bodyPr>
          <a:lstStyle/>
          <a:p>
            <a:pPr algn="l"/>
            <a:r>
              <a:rPr lang="fr-FR" dirty="0"/>
              <a:t>Newsletter du Collège Florette Morand – N°1</a:t>
            </a:r>
          </a:p>
        </p:txBody>
      </p:sp>
      <p:pic>
        <p:nvPicPr>
          <p:cNvPr id="7" name="Image 6" descr="Une image contenant texte, affiche, croquis, Graphique&#10;&#10;Le contenu généré par l’IA peut être incorrect.">
            <a:extLst>
              <a:ext uri="{FF2B5EF4-FFF2-40B4-BE49-F238E27FC236}">
                <a16:creationId xmlns:a16="http://schemas.microsoft.com/office/drawing/2014/main" id="{4573AA9D-453F-B9FE-8572-A3A4AC1AB232}"/>
              </a:ext>
            </a:extLst>
          </p:cNvPr>
          <p:cNvPicPr>
            <a:picLocks noChangeAspect="1"/>
          </p:cNvPicPr>
          <p:nvPr/>
        </p:nvPicPr>
        <p:blipFill>
          <a:blip r:embed="rId3">
            <a:extLst>
              <a:ext uri="{28A0092B-C50C-407E-A947-70E740481C1C}">
                <a14:useLocalDpi xmlns:a14="http://schemas.microsoft.com/office/drawing/2010/main" val="0"/>
              </a:ext>
            </a:extLst>
          </a:blip>
          <a:srcRect r="5406" b="1"/>
          <a:stretch>
            <a:fillRect/>
          </a:stretch>
        </p:blipFill>
        <p:spPr>
          <a:xfrm>
            <a:off x="8610600" y="10"/>
            <a:ext cx="3581400" cy="3769196"/>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p:spPr>
      </p:pic>
    </p:spTree>
    <p:extLst>
      <p:ext uri="{BB962C8B-B14F-4D97-AF65-F5344CB8AC3E}">
        <p14:creationId xmlns:p14="http://schemas.microsoft.com/office/powerpoint/2010/main" val="342996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75EB279-A577-3BAF-151F-6663543A72BB}"/>
              </a:ext>
            </a:extLst>
          </p:cNvPr>
          <p:cNvSpPr>
            <a:spLocks noGrp="1"/>
          </p:cNvSpPr>
          <p:nvPr>
            <p:ph type="title"/>
          </p:nvPr>
        </p:nvSpPr>
        <p:spPr>
          <a:xfrm>
            <a:off x="640080" y="329184"/>
            <a:ext cx="6894576" cy="1783080"/>
          </a:xfrm>
        </p:spPr>
        <p:txBody>
          <a:bodyPr anchor="b">
            <a:normAutofit/>
          </a:bodyPr>
          <a:lstStyle/>
          <a:p>
            <a:r>
              <a:rPr lang="fr-FR" sz="3000" b="1"/>
              <a:t>Prix BDz'îles : Ouverture de la campagne d'inscription Adage de l'édition 2026</a:t>
            </a:r>
            <a:br>
              <a:rPr lang="fr-FR" sz="3000" b="1"/>
            </a:br>
            <a:endParaRPr lang="fr-FR" sz="3000"/>
          </a:p>
        </p:txBody>
      </p:sp>
      <p:sp>
        <p:nvSpPr>
          <p:cNvPr id="3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C343EA9-0DC6-B9BA-105C-1163610B413A}"/>
              </a:ext>
            </a:extLst>
          </p:cNvPr>
          <p:cNvSpPr>
            <a:spLocks noGrp="1"/>
          </p:cNvSpPr>
          <p:nvPr>
            <p:ph idx="1"/>
          </p:nvPr>
        </p:nvSpPr>
        <p:spPr>
          <a:xfrm>
            <a:off x="640080" y="2706624"/>
            <a:ext cx="6894576" cy="3483864"/>
          </a:xfrm>
        </p:spPr>
        <p:txBody>
          <a:bodyPr>
            <a:normAutofit/>
          </a:bodyPr>
          <a:lstStyle/>
          <a:p>
            <a:pPr marL="0" indent="0">
              <a:buNone/>
            </a:pPr>
            <a:r>
              <a:rPr lang="fr-FR" sz="1900" b="1" dirty="0"/>
              <a:t>La campagne d'inscription à l'édition 2026 du Prix </a:t>
            </a:r>
            <a:r>
              <a:rPr lang="fr-FR" sz="1900" b="1" dirty="0" err="1"/>
              <a:t>BDz'îles</a:t>
            </a:r>
            <a:r>
              <a:rPr lang="fr-FR" sz="1900" b="1" dirty="0"/>
              <a:t> est ouverte sur Adage. </a:t>
            </a:r>
          </a:p>
          <a:p>
            <a:r>
              <a:rPr lang="fr-FR" sz="1900" dirty="0"/>
              <a:t>la date limite d'inscription est fixée au </a:t>
            </a:r>
            <a:r>
              <a:rPr lang="fr-FR" sz="1900" b="1" dirty="0"/>
              <a:t>21 novembre 2025</a:t>
            </a:r>
            <a:r>
              <a:rPr lang="fr-FR" sz="1900" dirty="0"/>
              <a:t>.</a:t>
            </a:r>
          </a:p>
          <a:p>
            <a:r>
              <a:rPr lang="fr-FR" sz="1900" dirty="0"/>
              <a:t>la date limite de remise des productions élèves dans le cadre des concours de BD trailers, de planches et de critiques de BD est fixée au </a:t>
            </a:r>
            <a:r>
              <a:rPr lang="fr-FR" sz="1900" b="1" dirty="0"/>
              <a:t>10 mars 2026. </a:t>
            </a:r>
            <a:endParaRPr lang="fr-FR" sz="1900" dirty="0"/>
          </a:p>
          <a:p>
            <a:r>
              <a:rPr lang="fr-FR" sz="1900" dirty="0"/>
              <a:t>pour ceux qui participent aux concours, merci de bien vouloir lire attentivement les règlements afin que les productions transmises soient conformes.</a:t>
            </a:r>
          </a:p>
          <a:p>
            <a:pPr marL="0" indent="0">
              <a:buNone/>
            </a:pPr>
            <a:r>
              <a:rPr lang="fr-FR" sz="1900" b="1" dirty="0"/>
              <a:t>Bon </a:t>
            </a:r>
            <a:r>
              <a:rPr lang="fr-FR" sz="1900" b="1" dirty="0" err="1"/>
              <a:t>BDz'îles</a:t>
            </a:r>
            <a:r>
              <a:rPr lang="fr-FR" sz="1900" b="1" dirty="0"/>
              <a:t> à tous ! </a:t>
            </a:r>
          </a:p>
          <a:p>
            <a:endParaRPr lang="fr-FR" sz="1900" dirty="0"/>
          </a:p>
        </p:txBody>
      </p:sp>
      <p:pic>
        <p:nvPicPr>
          <p:cNvPr id="5" name="Graphique 4" descr="Bulle de pensée contour">
            <a:extLst>
              <a:ext uri="{FF2B5EF4-FFF2-40B4-BE49-F238E27FC236}">
                <a16:creationId xmlns:a16="http://schemas.microsoft.com/office/drawing/2014/main" id="{B215E3E9-EC11-74DA-6226-278F00A790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55963" y="329183"/>
            <a:ext cx="3429969" cy="3429969"/>
          </a:xfrm>
          <a:prstGeom prst="rect">
            <a:avLst/>
          </a:prstGeom>
        </p:spPr>
      </p:pic>
      <p:pic>
        <p:nvPicPr>
          <p:cNvPr id="7" name="Graphique 6" descr="Bulle de discussion avec un remplissage uni">
            <a:extLst>
              <a:ext uri="{FF2B5EF4-FFF2-40B4-BE49-F238E27FC236}">
                <a16:creationId xmlns:a16="http://schemas.microsoft.com/office/drawing/2014/main" id="{39ABAA5A-3174-6C30-BF4B-25A7B29456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73668" y="4079193"/>
            <a:ext cx="2176272" cy="2176272"/>
          </a:xfrm>
          <a:prstGeom prst="rect">
            <a:avLst/>
          </a:prstGeom>
        </p:spPr>
      </p:pic>
    </p:spTree>
    <p:extLst>
      <p:ext uri="{BB962C8B-B14F-4D97-AF65-F5344CB8AC3E}">
        <p14:creationId xmlns:p14="http://schemas.microsoft.com/office/powerpoint/2010/main" val="4055042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6" name="Freeform: Shape 15">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7" name="Freeform: Shape 16">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Freeform: Shape 17">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Freeform: Shape 18">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1" name="Group 20">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22" name="Freeform: Shape 21">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C0ACE924-6E3C-41A0-0C47-E8D7F2E44530}"/>
              </a:ext>
            </a:extLst>
          </p:cNvPr>
          <p:cNvSpPr>
            <a:spLocks noGrp="1"/>
          </p:cNvSpPr>
          <p:nvPr>
            <p:ph type="title"/>
          </p:nvPr>
        </p:nvSpPr>
        <p:spPr>
          <a:xfrm>
            <a:off x="804672" y="274095"/>
            <a:ext cx="5145024" cy="1454051"/>
          </a:xfrm>
        </p:spPr>
        <p:txBody>
          <a:bodyPr anchor="b">
            <a:normAutofit/>
          </a:bodyPr>
          <a:lstStyle/>
          <a:p>
            <a:r>
              <a:rPr lang="fr-FR" sz="3300" dirty="0">
                <a:solidFill>
                  <a:schemeClr val="tx2"/>
                </a:solidFill>
              </a:rPr>
              <a:t>Tournée Théâtre du Versant - Guadeloupe 2026</a:t>
            </a:r>
          </a:p>
        </p:txBody>
      </p:sp>
      <p:pic>
        <p:nvPicPr>
          <p:cNvPr id="8" name="Graphique 7" descr="Drame avec un remplissage uni">
            <a:extLst>
              <a:ext uri="{FF2B5EF4-FFF2-40B4-BE49-F238E27FC236}">
                <a16:creationId xmlns:a16="http://schemas.microsoft.com/office/drawing/2014/main" id="{E63FD3D9-6905-2698-CFCF-1B3B676931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51792" y="268595"/>
            <a:ext cx="1723494" cy="1723494"/>
          </a:xfrm>
          <a:prstGeom prst="rect">
            <a:avLst/>
          </a:prstGeom>
        </p:spPr>
      </p:pic>
      <p:sp>
        <p:nvSpPr>
          <p:cNvPr id="3" name="Espace réservé du contenu 2">
            <a:extLst>
              <a:ext uri="{FF2B5EF4-FFF2-40B4-BE49-F238E27FC236}">
                <a16:creationId xmlns:a16="http://schemas.microsoft.com/office/drawing/2014/main" id="{AFEDCD0E-E7FF-C840-EAAF-8884F9051FB2}"/>
              </a:ext>
            </a:extLst>
          </p:cNvPr>
          <p:cNvSpPr>
            <a:spLocks noGrp="1"/>
          </p:cNvSpPr>
          <p:nvPr>
            <p:ph idx="1"/>
          </p:nvPr>
        </p:nvSpPr>
        <p:spPr>
          <a:xfrm>
            <a:off x="804671" y="1985827"/>
            <a:ext cx="7871243" cy="4167723"/>
          </a:xfrm>
        </p:spPr>
        <p:txBody>
          <a:bodyPr anchor="ctr">
            <a:normAutofit lnSpcReduction="10000"/>
          </a:bodyPr>
          <a:lstStyle/>
          <a:p>
            <a:pPr marL="0" indent="0" algn="just">
              <a:buNone/>
            </a:pPr>
            <a:r>
              <a:rPr lang="fr-FR" sz="2000" b="1" dirty="0" err="1">
                <a:solidFill>
                  <a:schemeClr val="tx2"/>
                </a:solidFill>
              </a:rPr>
              <a:t>Dottore</a:t>
            </a:r>
            <a:r>
              <a:rPr lang="fr-FR" sz="2000" dirty="0">
                <a:solidFill>
                  <a:schemeClr val="tx2"/>
                </a:solidFill>
              </a:rPr>
              <a:t>, c’est le savant qui croit détenir le pouvoir du savoir, et dont tous se moquent. Il est docteur en médecine ou docteur en loi. Derrière ses grands discours se cache toutefois une profonde ignorance.</a:t>
            </a:r>
          </a:p>
          <a:p>
            <a:pPr marL="0" indent="0" algn="just">
              <a:buNone/>
            </a:pPr>
            <a:r>
              <a:rPr lang="fr-FR" sz="2000" dirty="0">
                <a:solidFill>
                  <a:schemeClr val="tx2"/>
                </a:solidFill>
              </a:rPr>
              <a:t>Aujourd’hui, ce thème est toujours d’actualité. Nous sommes envahis par de faux savants capables d’endoctriner les individus. C’est ce sujet que nous avons voulu aborder grâce au comique et aux personnages hauts en couleur du théâtre de Molière. </a:t>
            </a:r>
          </a:p>
          <a:p>
            <a:pPr marL="0" indent="0" algn="just">
              <a:buNone/>
            </a:pPr>
            <a:r>
              <a:rPr lang="fr-FR" sz="2000" dirty="0">
                <a:solidFill>
                  <a:schemeClr val="tx2"/>
                </a:solidFill>
              </a:rPr>
              <a:t>Ce spectacle bâti sur les textes de Molière est de structure légère, il ne nécessite que très peu d’installation. Il peut se jouer dans tout type de salle. Très divertissant et interactif, Il s’adresse au public du secondaire.</a:t>
            </a:r>
          </a:p>
          <a:p>
            <a:pPr marL="0" indent="0" algn="just">
              <a:buNone/>
            </a:pPr>
            <a:r>
              <a:rPr lang="fr-FR" sz="2000" b="1" dirty="0">
                <a:solidFill>
                  <a:schemeClr val="tx2"/>
                </a:solidFill>
              </a:rPr>
              <a:t>Le spectacle est éligible au </a:t>
            </a:r>
            <a:r>
              <a:rPr lang="fr-FR" sz="2000" b="1" dirty="0" err="1">
                <a:solidFill>
                  <a:schemeClr val="tx2"/>
                </a:solidFill>
              </a:rPr>
              <a:t>Pass</a:t>
            </a:r>
            <a:r>
              <a:rPr lang="fr-FR" sz="2000" b="1" dirty="0">
                <a:solidFill>
                  <a:schemeClr val="tx2"/>
                </a:solidFill>
              </a:rPr>
              <a:t> Culture qui est renouvelé pour cette fin d'année civile. Également valable pour 2026</a:t>
            </a:r>
            <a:r>
              <a:rPr lang="fr-FR" sz="1100" b="1" dirty="0">
                <a:solidFill>
                  <a:schemeClr val="tx2"/>
                </a:solidFill>
              </a:rPr>
              <a:t>.</a:t>
            </a:r>
            <a:endParaRPr lang="fr-FR" sz="2000" b="1" dirty="0">
              <a:solidFill>
                <a:schemeClr val="tx2"/>
              </a:solidFill>
            </a:endParaRPr>
          </a:p>
        </p:txBody>
      </p:sp>
      <p:pic>
        <p:nvPicPr>
          <p:cNvPr id="6" name="Graphique 5" descr="Rideaux de performance contour">
            <a:extLst>
              <a:ext uri="{FF2B5EF4-FFF2-40B4-BE49-F238E27FC236}">
                <a16:creationId xmlns:a16="http://schemas.microsoft.com/office/drawing/2014/main" id="{B36ED168-39E7-A443-9ED3-57C911FBAB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33727" y="3863170"/>
            <a:ext cx="1996361" cy="1996361"/>
          </a:xfrm>
          <a:prstGeom prst="rect">
            <a:avLst/>
          </a:prstGeom>
        </p:spPr>
      </p:pic>
    </p:spTree>
    <p:extLst>
      <p:ext uri="{BB962C8B-B14F-4D97-AF65-F5344CB8AC3E}">
        <p14:creationId xmlns:p14="http://schemas.microsoft.com/office/powerpoint/2010/main" val="1753128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11DE17-1B10-3A17-BEFC-425784B7DFA3}"/>
              </a:ext>
            </a:extLst>
          </p:cNvPr>
          <p:cNvSpPr>
            <a:spLocks noGrp="1"/>
          </p:cNvSpPr>
          <p:nvPr>
            <p:ph type="title"/>
          </p:nvPr>
        </p:nvSpPr>
        <p:spPr>
          <a:xfrm>
            <a:off x="914402" y="489508"/>
            <a:ext cx="5181597" cy="1655482"/>
          </a:xfrm>
        </p:spPr>
        <p:txBody>
          <a:bodyPr anchor="b">
            <a:normAutofit/>
          </a:bodyPr>
          <a:lstStyle/>
          <a:p>
            <a:pPr algn="r"/>
            <a:r>
              <a:rPr lang="fr-FR" sz="4000" dirty="0"/>
              <a:t>Festival « Lire au Grand Large »</a:t>
            </a:r>
          </a:p>
        </p:txBody>
      </p:sp>
      <p:sp>
        <p:nvSpPr>
          <p:cNvPr id="3" name="Espace réservé du contenu 2">
            <a:extLst>
              <a:ext uri="{FF2B5EF4-FFF2-40B4-BE49-F238E27FC236}">
                <a16:creationId xmlns:a16="http://schemas.microsoft.com/office/drawing/2014/main" id="{02803366-E342-950C-7F55-00E089EDEC2B}"/>
              </a:ext>
            </a:extLst>
          </p:cNvPr>
          <p:cNvSpPr>
            <a:spLocks noGrp="1"/>
          </p:cNvSpPr>
          <p:nvPr>
            <p:ph idx="1"/>
          </p:nvPr>
        </p:nvSpPr>
        <p:spPr>
          <a:xfrm>
            <a:off x="359229" y="2242457"/>
            <a:ext cx="6183085" cy="3585849"/>
          </a:xfrm>
        </p:spPr>
        <p:txBody>
          <a:bodyPr anchor="t">
            <a:normAutofit fontScale="92500" lnSpcReduction="20000"/>
          </a:bodyPr>
          <a:lstStyle/>
          <a:p>
            <a:pPr marL="0" indent="0" algn="r">
              <a:buNone/>
            </a:pPr>
            <a:r>
              <a:rPr lang="fr-FR" sz="2400" dirty="0"/>
              <a:t>Le </a:t>
            </a:r>
            <a:r>
              <a:rPr lang="fr-FR" sz="2400" b="1" dirty="0"/>
              <a:t>Festival littéraire pour la jeunesse « Lire au grand large 2025 »</a:t>
            </a:r>
            <a:r>
              <a:rPr lang="fr-FR" sz="2400" dirty="0"/>
              <a:t> se tiendra du 2 au 4 octobre 2025 octobre au Fort Fleur d'Epée du Gosier, à la Médiathèque Raoul Georges </a:t>
            </a:r>
            <a:r>
              <a:rPr lang="fr-FR" sz="2400" dirty="0" err="1"/>
              <a:t>Nicolo</a:t>
            </a:r>
            <a:r>
              <a:rPr lang="fr-FR" sz="2400" dirty="0"/>
              <a:t> du Gosier et au Pavillon de la ville de PAP.</a:t>
            </a:r>
          </a:p>
          <a:p>
            <a:pPr marL="0" indent="0" algn="r">
              <a:buNone/>
            </a:pPr>
            <a:r>
              <a:rPr lang="fr-FR" sz="2400" dirty="0"/>
              <a:t>Les journées du jeudi 2 et vendredi 3 octobre seront dédiées aux publics scolaires, de la maternelle au lycée, avec la possibilité de rencontrer les </a:t>
            </a:r>
            <a:r>
              <a:rPr lang="fr-FR" sz="2400" dirty="0" err="1"/>
              <a:t>auteur.e.s</a:t>
            </a:r>
            <a:r>
              <a:rPr lang="fr-FR" sz="2400" dirty="0"/>
              <a:t>.</a:t>
            </a:r>
            <a:br>
              <a:rPr lang="fr-FR" sz="2400" dirty="0"/>
            </a:br>
            <a:br>
              <a:rPr lang="fr-FR" sz="2400" dirty="0"/>
            </a:br>
            <a:r>
              <a:rPr lang="fr-FR" sz="2400" dirty="0"/>
              <a:t>Plus d'infos sur les éditions précédentes : </a:t>
            </a:r>
            <a:r>
              <a:rPr lang="fr-FR" sz="2400" u="sng" dirty="0">
                <a:hlinkClick r:id="rId2"/>
              </a:rPr>
              <a:t>www.lireaugrandlarge.fr</a:t>
            </a:r>
            <a:endParaRPr lang="fr-FR" sz="2400" dirty="0"/>
          </a:p>
          <a:p>
            <a:pPr marL="0" indent="0" algn="r">
              <a:buNone/>
            </a:pPr>
            <a:r>
              <a:rPr lang="fr-FR" sz="2400" dirty="0"/>
              <a:t>Contact : </a:t>
            </a:r>
            <a:r>
              <a:rPr lang="fr-FR" sz="2400" u="sng" dirty="0">
                <a:hlinkClick r:id="rId3"/>
              </a:rPr>
              <a:t>contact@lireaugrandlarge.fr</a:t>
            </a:r>
            <a:endParaRPr lang="fr-FR" sz="2400" dirty="0"/>
          </a:p>
          <a:p>
            <a:pPr marL="0" indent="0" algn="r">
              <a:buNone/>
            </a:pPr>
            <a:endParaRPr lang="fr-FR" sz="1600" dirty="0"/>
          </a:p>
        </p:txBody>
      </p:sp>
      <p:pic>
        <p:nvPicPr>
          <p:cNvPr id="6" name="Image 5">
            <a:extLst>
              <a:ext uri="{FF2B5EF4-FFF2-40B4-BE49-F238E27FC236}">
                <a16:creationId xmlns:a16="http://schemas.microsoft.com/office/drawing/2014/main" id="{9EEF726D-786B-9382-1C4B-EF3A56B704D1}"/>
              </a:ext>
            </a:extLst>
          </p:cNvPr>
          <p:cNvPicPr>
            <a:picLocks noChangeAspect="1"/>
          </p:cNvPicPr>
          <p:nvPr/>
        </p:nvPicPr>
        <p:blipFill>
          <a:blip r:embed="rId4"/>
          <a:stretch>
            <a:fillRect/>
          </a:stretch>
        </p:blipFill>
        <p:spPr>
          <a:xfrm>
            <a:off x="6692646" y="644056"/>
            <a:ext cx="4922585" cy="5184250"/>
          </a:xfrm>
          <a:prstGeom prst="rect">
            <a:avLst/>
          </a:prstGeom>
        </p:spPr>
      </p:pic>
      <p:sp>
        <p:nvSpPr>
          <p:cNvPr id="13" name="Rectangle 12">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376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texte, capture d’écran, légume&#10;&#10;Le contenu généré par l’IA peut être incorrect.">
            <a:extLst>
              <a:ext uri="{FF2B5EF4-FFF2-40B4-BE49-F238E27FC236}">
                <a16:creationId xmlns:a16="http://schemas.microsoft.com/office/drawing/2014/main" id="{8820EAD3-498E-2F9F-F95B-4F7172696E43}"/>
              </a:ext>
            </a:extLst>
          </p:cNvPr>
          <p:cNvPicPr>
            <a:picLocks noChangeAspect="1"/>
          </p:cNvPicPr>
          <p:nvPr/>
        </p:nvPicPr>
        <p:blipFill>
          <a:blip r:embed="rId2">
            <a:extLst>
              <a:ext uri="{28A0092B-C50C-407E-A947-70E740481C1C}">
                <a14:useLocalDpi xmlns:a14="http://schemas.microsoft.com/office/drawing/2010/main" val="0"/>
              </a:ext>
            </a:extLst>
          </a:blip>
          <a:srcRect t="878" r="-2" b="9437"/>
          <a:stretch>
            <a:fillRect/>
          </a:stretch>
        </p:blipFill>
        <p:spPr>
          <a:xfrm>
            <a:off x="-1" y="-2"/>
            <a:ext cx="5410198" cy="6858002"/>
          </a:xfrm>
          <a:prstGeom prst="rect">
            <a:avLst/>
          </a:prstGeom>
        </p:spPr>
      </p:pic>
      <p:sp useBgFill="1">
        <p:nvSpPr>
          <p:cNvPr id="17" name="Rectangle 1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79D4838-985D-1709-6A11-4A6D83123EFE}"/>
              </a:ext>
            </a:extLst>
          </p:cNvPr>
          <p:cNvSpPr>
            <a:spLocks noGrp="1"/>
          </p:cNvSpPr>
          <p:nvPr>
            <p:ph type="title"/>
          </p:nvPr>
        </p:nvSpPr>
        <p:spPr>
          <a:xfrm>
            <a:off x="6115317" y="405685"/>
            <a:ext cx="5464968" cy="1559301"/>
          </a:xfrm>
        </p:spPr>
        <p:txBody>
          <a:bodyPr>
            <a:normAutofit/>
          </a:bodyPr>
          <a:lstStyle/>
          <a:p>
            <a:r>
              <a:rPr lang="fr-FR" sz="4000"/>
              <a:t>Fête de la Science 2025</a:t>
            </a:r>
          </a:p>
        </p:txBody>
      </p:sp>
      <p:sp>
        <p:nvSpPr>
          <p:cNvPr id="3" name="Espace réservé du contenu 2">
            <a:extLst>
              <a:ext uri="{FF2B5EF4-FFF2-40B4-BE49-F238E27FC236}">
                <a16:creationId xmlns:a16="http://schemas.microsoft.com/office/drawing/2014/main" id="{05EFFAAE-A3A0-08DB-68F2-E8F00F531C38}"/>
              </a:ext>
            </a:extLst>
          </p:cNvPr>
          <p:cNvSpPr>
            <a:spLocks noGrp="1"/>
          </p:cNvSpPr>
          <p:nvPr>
            <p:ph idx="1"/>
          </p:nvPr>
        </p:nvSpPr>
        <p:spPr>
          <a:xfrm>
            <a:off x="5584371" y="1534886"/>
            <a:ext cx="6400800" cy="5236028"/>
          </a:xfrm>
        </p:spPr>
        <p:txBody>
          <a:bodyPr anchor="ctr">
            <a:normAutofit lnSpcReduction="10000"/>
          </a:bodyPr>
          <a:lstStyle/>
          <a:p>
            <a:pPr marL="0" indent="0">
              <a:buNone/>
            </a:pPr>
            <a:endParaRPr lang="fr-FR" sz="1600" dirty="0"/>
          </a:p>
          <a:p>
            <a:pPr marL="0" indent="0">
              <a:buNone/>
            </a:pPr>
            <a:r>
              <a:rPr lang="fr-FR" sz="1600" dirty="0"/>
              <a:t>La </a:t>
            </a:r>
            <a:r>
              <a:rPr lang="fr-FR" sz="1600" b="1" dirty="0"/>
              <a:t>34ᵉ édition de la Fête de la Science</a:t>
            </a:r>
            <a:r>
              <a:rPr lang="fr-FR" sz="1600" dirty="0"/>
              <a:t> se tiendra en </a:t>
            </a:r>
            <a:r>
              <a:rPr lang="fr-FR" sz="1600" b="1" dirty="0"/>
              <a:t>Guadeloupe du 10 au 21 novembre 2025</a:t>
            </a:r>
            <a:r>
              <a:rPr lang="fr-FR" sz="1600" dirty="0"/>
              <a:t>, sous l’égide du </a:t>
            </a:r>
            <a:r>
              <a:rPr lang="fr-FR" sz="1600" b="1" dirty="0"/>
              <a:t>ministère de l’Enseignement supérieur et de la Recherche</a:t>
            </a:r>
            <a:r>
              <a:rPr lang="fr-FR" sz="1600" dirty="0"/>
              <a:t>.</a:t>
            </a:r>
          </a:p>
          <a:p>
            <a:pPr marL="0" indent="0">
              <a:buNone/>
            </a:pPr>
            <a:r>
              <a:rPr lang="fr-FR" sz="1600" dirty="0"/>
              <a:t>Cette manifestation nationale, placée sous le parrainage d’</a:t>
            </a:r>
            <a:r>
              <a:rPr lang="fr-FR" sz="1600" b="1" dirty="0"/>
              <a:t>Annie </a:t>
            </a:r>
            <a:r>
              <a:rPr lang="fr-FR" sz="1600" b="1" dirty="0" err="1"/>
              <a:t>Lannuzel</a:t>
            </a:r>
            <a:r>
              <a:rPr lang="fr-FR" sz="1600" dirty="0"/>
              <a:t>, Professeure de Neurologie à l’Université des Antilles et Cheffe du Pôle Médecine au CHU de Guadeloupe, est l’occasion de promouvoir la </a:t>
            </a:r>
            <a:r>
              <a:rPr lang="fr-FR" sz="1600" b="1" dirty="0"/>
              <a:t>culture scientifique, technique et industrielle</a:t>
            </a:r>
            <a:r>
              <a:rPr lang="fr-FR" sz="1600" dirty="0"/>
              <a:t> auprès de tous les publics.</a:t>
            </a:r>
          </a:p>
          <a:p>
            <a:pPr marL="0" indent="0">
              <a:buNone/>
            </a:pPr>
            <a:r>
              <a:rPr lang="fr-FR" sz="1600" b="1" dirty="0"/>
              <a:t>Les temps forts à ne pas manquer :</a:t>
            </a:r>
            <a:endParaRPr lang="fr-FR" sz="1600" dirty="0"/>
          </a:p>
          <a:p>
            <a:r>
              <a:rPr lang="fr-FR" sz="1600" b="1" dirty="0"/>
              <a:t>Village des Sciences</a:t>
            </a:r>
            <a:r>
              <a:rPr lang="fr-FR" sz="1600" dirty="0"/>
              <a:t> : les 13 et 14 novembre au </a:t>
            </a:r>
            <a:r>
              <a:rPr lang="fr-FR" sz="1600" b="1" dirty="0"/>
              <a:t>Lycée Charles </a:t>
            </a:r>
            <a:r>
              <a:rPr lang="fr-FR" sz="1600" b="1" dirty="0" err="1"/>
              <a:t>Coeffin</a:t>
            </a:r>
            <a:r>
              <a:rPr lang="fr-FR" sz="1600" b="1" dirty="0"/>
              <a:t> (Baie-Mahault)</a:t>
            </a:r>
            <a:r>
              <a:rPr lang="fr-FR" sz="1600" dirty="0"/>
              <a:t>, avec ateliers interactifs, expositions, conférences et animations pour tous.</a:t>
            </a:r>
          </a:p>
          <a:p>
            <a:r>
              <a:rPr lang="fr-FR" sz="1600" b="1" dirty="0"/>
              <a:t>Animations dans toute la Guadeloupe.</a:t>
            </a:r>
            <a:endParaRPr lang="fr-FR" sz="1600" dirty="0"/>
          </a:p>
          <a:p>
            <a:r>
              <a:rPr lang="fr-FR" sz="1600" b="1" dirty="0"/>
              <a:t>Clôture festive : “Sciences en </a:t>
            </a:r>
            <a:r>
              <a:rPr lang="fr-FR" sz="1600" b="1" dirty="0" err="1"/>
              <a:t>Jaden</a:t>
            </a:r>
            <a:r>
              <a:rPr lang="fr-FR" sz="1600" b="1" dirty="0"/>
              <a:t>”</a:t>
            </a:r>
            <a:r>
              <a:rPr lang="fr-FR" sz="1600" dirty="0"/>
              <a:t>, le 21 novembre aux Jardins de Guadeloupe La 1ère, avec expositions, ateliers et animations en créole pour rendre la science accessible à toutes et tous.</a:t>
            </a:r>
          </a:p>
          <a:p>
            <a:pPr marL="0" indent="0">
              <a:buNone/>
            </a:pPr>
            <a:r>
              <a:rPr lang="fr-FR" sz="1600" dirty="0"/>
              <a:t>📌 </a:t>
            </a:r>
            <a:r>
              <a:rPr lang="fr-FR" sz="1600" b="1" dirty="0"/>
              <a:t>Réservations pour les établissements scolaires</a:t>
            </a:r>
            <a:r>
              <a:rPr lang="fr-FR" sz="1600" dirty="0"/>
              <a:t> : du 9 au 17 octobre 2025 inclus (jours ouvrés, de 9h à 14h30) au </a:t>
            </a:r>
            <a:r>
              <a:rPr lang="fr-FR" sz="1600" b="1" dirty="0"/>
              <a:t>0590 25 80 48</a:t>
            </a:r>
            <a:r>
              <a:rPr lang="fr-FR" sz="1600" dirty="0"/>
              <a:t>.</a:t>
            </a:r>
          </a:p>
          <a:p>
            <a:pPr marL="0" indent="0">
              <a:buNone/>
            </a:pPr>
            <a:r>
              <a:rPr lang="fr-FR" sz="1600" dirty="0"/>
              <a:t>👉 Vous trouverez le programme complet sur : </a:t>
            </a:r>
            <a:r>
              <a:rPr lang="fr-FR" sz="1600" dirty="0">
                <a:hlinkClick r:id="rId3"/>
              </a:rPr>
              <a:t>www.archipel-des-sciences.org</a:t>
            </a:r>
            <a:endParaRPr lang="fr-FR" sz="1600" dirty="0"/>
          </a:p>
          <a:p>
            <a:pPr marL="0" indent="0">
              <a:buNone/>
            </a:pPr>
            <a:endParaRPr lang="fr-FR" sz="800" dirty="0"/>
          </a:p>
          <a:p>
            <a:pPr marL="0" indent="0">
              <a:buNone/>
            </a:pPr>
            <a:endParaRPr lang="fr-FR" sz="800" dirty="0"/>
          </a:p>
        </p:txBody>
      </p:sp>
    </p:spTree>
    <p:extLst>
      <p:ext uri="{BB962C8B-B14F-4D97-AF65-F5344CB8AC3E}">
        <p14:creationId xmlns:p14="http://schemas.microsoft.com/office/powerpoint/2010/main" val="224011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5172EE61-56CF-83E4-A57B-828D5C6A69B4}"/>
              </a:ext>
            </a:extLst>
          </p:cNvPr>
          <p:cNvSpPr>
            <a:spLocks noGrp="1"/>
          </p:cNvSpPr>
          <p:nvPr>
            <p:ph type="title"/>
          </p:nvPr>
        </p:nvSpPr>
        <p:spPr>
          <a:xfrm>
            <a:off x="1137034" y="609600"/>
            <a:ext cx="6881026" cy="1322887"/>
          </a:xfrm>
        </p:spPr>
        <p:txBody>
          <a:bodyPr>
            <a:normAutofit/>
          </a:bodyPr>
          <a:lstStyle/>
          <a:p>
            <a:r>
              <a:rPr lang="fr-FR" sz="3100" dirty="0"/>
              <a:t>Musée PICASSO (Paris) - Visites en ligne gratuites et guidée</a:t>
            </a:r>
          </a:p>
        </p:txBody>
      </p:sp>
      <p:sp>
        <p:nvSpPr>
          <p:cNvPr id="3" name="Espace réservé du contenu 2">
            <a:extLst>
              <a:ext uri="{FF2B5EF4-FFF2-40B4-BE49-F238E27FC236}">
                <a16:creationId xmlns:a16="http://schemas.microsoft.com/office/drawing/2014/main" id="{2B26A073-0436-5FF2-0AA4-D699FD1F9F16}"/>
              </a:ext>
            </a:extLst>
          </p:cNvPr>
          <p:cNvSpPr>
            <a:spLocks noGrp="1"/>
          </p:cNvSpPr>
          <p:nvPr>
            <p:ph idx="1"/>
          </p:nvPr>
        </p:nvSpPr>
        <p:spPr>
          <a:xfrm>
            <a:off x="1137034" y="2194102"/>
            <a:ext cx="6573951" cy="3908585"/>
          </a:xfrm>
        </p:spPr>
        <p:txBody>
          <a:bodyPr>
            <a:normAutofit fontScale="77500" lnSpcReduction="20000"/>
          </a:bodyPr>
          <a:lstStyle/>
          <a:p>
            <a:pPr marL="0" indent="0">
              <a:buNone/>
            </a:pPr>
            <a:r>
              <a:rPr lang="fr-FR" sz="2300" dirty="0"/>
              <a:t>Le Musée national Picasso propose aux établissements scolaires une offre de </a:t>
            </a:r>
            <a:r>
              <a:rPr lang="fr-FR" sz="2300" b="1" dirty="0"/>
              <a:t>visites virtuelles interactives et entièrement gratuites</a:t>
            </a:r>
            <a:r>
              <a:rPr lang="fr-FR" sz="2300" dirty="0"/>
              <a:t>.</a:t>
            </a:r>
            <a:br>
              <a:rPr lang="fr-FR" sz="2300" dirty="0"/>
            </a:br>
            <a:br>
              <a:rPr lang="fr-FR" sz="2300" dirty="0"/>
            </a:br>
            <a:r>
              <a:rPr lang="fr-FR" sz="2300" dirty="0"/>
              <a:t>Ces parcours à distance permettent aux élèves de découvrir, depuis leur salle de classe, la plus vaste collection publique d’œuvres de Pablo Picasso.</a:t>
            </a:r>
            <a:br>
              <a:rPr lang="fr-FR" sz="2300" dirty="0"/>
            </a:br>
            <a:br>
              <a:rPr lang="fr-FR" sz="2300" dirty="0"/>
            </a:br>
            <a:r>
              <a:rPr lang="fr-FR" sz="2300" dirty="0"/>
              <a:t>Conçue spécifiquement pour les publics scolaires, la visite à distance repose sur l’utilisation d’</a:t>
            </a:r>
            <a:r>
              <a:rPr lang="fr-FR" sz="2300" b="1" dirty="0"/>
              <a:t>une vidéo à 360° </a:t>
            </a:r>
            <a:r>
              <a:rPr lang="fr-FR" sz="2300" dirty="0"/>
              <a:t>filmée dans les salles du musée. Ce support immersif est commenté en direct par un </a:t>
            </a:r>
            <a:r>
              <a:rPr lang="fr-FR" sz="2300" b="1" dirty="0"/>
              <a:t>médiateur culturel </a:t>
            </a:r>
            <a:r>
              <a:rPr lang="fr-FR" sz="2300" dirty="0"/>
              <a:t>du musée, qui guide les élèves tout au long du parcours. La visite favorise l’</a:t>
            </a:r>
            <a:r>
              <a:rPr lang="fr-FR" sz="2300" b="1" dirty="0"/>
              <a:t>interactivité</a:t>
            </a:r>
            <a:r>
              <a:rPr lang="fr-FR" sz="2300" dirty="0"/>
              <a:t> : les élèves peuvent ainsi poser des questions ou faire part de leurs observations.</a:t>
            </a:r>
          </a:p>
          <a:p>
            <a:pPr marL="0" indent="0">
              <a:buNone/>
            </a:pPr>
            <a:endParaRPr lang="fr-FR" sz="2300" dirty="0"/>
          </a:p>
          <a:p>
            <a:pPr marL="0" indent="0">
              <a:buNone/>
            </a:pPr>
            <a:r>
              <a:rPr lang="fr-FR" sz="2300" dirty="0"/>
              <a:t>Contact : </a:t>
            </a:r>
            <a:r>
              <a:rPr lang="fr-FR" sz="2300" dirty="0">
                <a:hlinkClick r:id="rId2"/>
              </a:rPr>
              <a:t>visite360@museepicassoparis.fr</a:t>
            </a:r>
            <a:br>
              <a:rPr lang="fr-FR" sz="1700" dirty="0"/>
            </a:br>
            <a:endParaRPr lang="fr-FR" sz="1700" dirty="0"/>
          </a:p>
        </p:txBody>
      </p:sp>
      <p:pic>
        <p:nvPicPr>
          <p:cNvPr id="5" name="Image 4">
            <a:extLst>
              <a:ext uri="{FF2B5EF4-FFF2-40B4-BE49-F238E27FC236}">
                <a16:creationId xmlns:a16="http://schemas.microsoft.com/office/drawing/2014/main" id="{6EE28BD6-ACE1-C33E-CDAC-017F76B729D3}"/>
              </a:ext>
            </a:extLst>
          </p:cNvPr>
          <p:cNvPicPr>
            <a:picLocks noChangeAspect="1"/>
          </p:cNvPicPr>
          <p:nvPr/>
        </p:nvPicPr>
        <p:blipFill>
          <a:blip r:embed="rId3"/>
          <a:stretch>
            <a:fillRect/>
          </a:stretch>
        </p:blipFill>
        <p:spPr>
          <a:xfrm>
            <a:off x="8795981" y="1363727"/>
            <a:ext cx="2906973" cy="4159977"/>
          </a:xfrm>
          <a:prstGeom prst="rect">
            <a:avLst/>
          </a:prstGeom>
        </p:spPr>
      </p:pic>
    </p:spTree>
    <p:extLst>
      <p:ext uri="{BB962C8B-B14F-4D97-AF65-F5344CB8AC3E}">
        <p14:creationId xmlns:p14="http://schemas.microsoft.com/office/powerpoint/2010/main" val="33519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8EFFE221-B224-4327-AFC3-8E2C84CA2B4B}"/>
              </a:ext>
            </a:extLst>
          </p:cNvPr>
          <p:cNvSpPr>
            <a:spLocks noGrp="1"/>
          </p:cNvSpPr>
          <p:nvPr>
            <p:ph type="title"/>
          </p:nvPr>
        </p:nvSpPr>
        <p:spPr>
          <a:xfrm>
            <a:off x="838200" y="365125"/>
            <a:ext cx="5393361" cy="1325563"/>
          </a:xfrm>
        </p:spPr>
        <p:txBody>
          <a:bodyPr>
            <a:normAutofit/>
          </a:bodyPr>
          <a:lstStyle/>
          <a:p>
            <a:r>
              <a:rPr lang="fr-FR" sz="3700" dirty="0"/>
              <a:t>Biographie de Maryse Condé par Jessica Oublié</a:t>
            </a:r>
          </a:p>
        </p:txBody>
      </p:sp>
      <p:sp>
        <p:nvSpPr>
          <p:cNvPr id="3" name="Espace réservé du contenu 2">
            <a:extLst>
              <a:ext uri="{FF2B5EF4-FFF2-40B4-BE49-F238E27FC236}">
                <a16:creationId xmlns:a16="http://schemas.microsoft.com/office/drawing/2014/main" id="{37FA3936-7678-7CB7-089C-287F41DF6125}"/>
              </a:ext>
            </a:extLst>
          </p:cNvPr>
          <p:cNvSpPr>
            <a:spLocks noGrp="1"/>
          </p:cNvSpPr>
          <p:nvPr>
            <p:ph idx="1"/>
          </p:nvPr>
        </p:nvSpPr>
        <p:spPr>
          <a:xfrm>
            <a:off x="290553" y="1796144"/>
            <a:ext cx="6084367" cy="4822370"/>
          </a:xfrm>
        </p:spPr>
        <p:txBody>
          <a:bodyPr>
            <a:normAutofit/>
          </a:bodyPr>
          <a:lstStyle/>
          <a:p>
            <a:pPr marL="0" indent="0">
              <a:buNone/>
            </a:pPr>
            <a:r>
              <a:rPr lang="fr-FR" sz="1600" dirty="0"/>
              <a:t>L'autrice Jessica Oublié mène actuellement des </a:t>
            </a:r>
            <a:r>
              <a:rPr lang="fr-FR" sz="1600" b="1" dirty="0"/>
              <a:t>recherches</a:t>
            </a:r>
            <a:r>
              <a:rPr lang="fr-FR" sz="1600" dirty="0"/>
              <a:t> sur l’œuvre de Maryse Condé à laquelle elle souhaite consacrer une biographie sous la forme d'une </a:t>
            </a:r>
            <a:r>
              <a:rPr lang="fr-FR" sz="1600" b="1" dirty="0"/>
              <a:t>bande-dessinée</a:t>
            </a:r>
            <a:r>
              <a:rPr lang="fr-FR" sz="1600" dirty="0"/>
              <a:t>, grâce au soutien des éditions Albin Michel.</a:t>
            </a:r>
          </a:p>
          <a:p>
            <a:pPr marL="0" indent="0">
              <a:buNone/>
            </a:pPr>
            <a:r>
              <a:rPr lang="fr-FR" sz="1600" dirty="0"/>
              <a:t>Son projet prévoit également la création d'un </a:t>
            </a:r>
            <a:r>
              <a:rPr lang="fr-FR" sz="1600" b="1" dirty="0"/>
              <a:t>banquet spectacle </a:t>
            </a:r>
            <a:r>
              <a:rPr lang="fr-FR" sz="1600" dirty="0"/>
              <a:t>et une </a:t>
            </a:r>
            <a:r>
              <a:rPr lang="fr-FR" sz="1600" b="1" dirty="0"/>
              <a:t>boîte à outils pédagogique</a:t>
            </a:r>
            <a:r>
              <a:rPr lang="fr-FR" sz="1600" dirty="0"/>
              <a:t> en direction des établissements scolaires du territoire.</a:t>
            </a:r>
          </a:p>
          <a:p>
            <a:pPr marL="0" indent="0">
              <a:buNone/>
            </a:pPr>
            <a:r>
              <a:rPr lang="fr-FR" sz="1600" dirty="0"/>
              <a:t>Afin d’échanger sur l’œuvre de Maryse Condé et pouvoir réfléchir à une meilleure manière de la rendre visible dans les projets scolaires, Jessica Oublié recherche </a:t>
            </a:r>
            <a:r>
              <a:rPr lang="fr-FR" sz="1600" b="1" dirty="0" err="1"/>
              <a:t>un.e</a:t>
            </a:r>
            <a:r>
              <a:rPr lang="fr-FR" sz="1600" b="1" dirty="0"/>
              <a:t> ou des </a:t>
            </a:r>
            <a:r>
              <a:rPr lang="fr-FR" sz="1600" b="1" dirty="0" err="1"/>
              <a:t>professeur.e.s</a:t>
            </a:r>
            <a:r>
              <a:rPr lang="fr-FR" sz="1600" b="1" dirty="0"/>
              <a:t> de français et documentalistes</a:t>
            </a:r>
            <a:r>
              <a:rPr lang="fr-FR" sz="1600" dirty="0"/>
              <a:t> en Guadeloupe qui l’enseignent auprès de leurs élèves.</a:t>
            </a:r>
          </a:p>
          <a:p>
            <a:pPr marL="0" indent="0">
              <a:buNone/>
            </a:pPr>
            <a:r>
              <a:rPr lang="fr-FR" sz="1600" dirty="0"/>
              <a:t>Votre contribution serait grandement appréciée pour aider à la réalisation de ce projet en hommage à Maryse Condé.</a:t>
            </a:r>
          </a:p>
          <a:p>
            <a:pPr marL="0" indent="0">
              <a:buNone/>
            </a:pPr>
            <a:r>
              <a:rPr lang="fr-FR" sz="1600" b="1" dirty="0"/>
              <a:t>Si vous êtes </a:t>
            </a:r>
            <a:r>
              <a:rPr lang="fr-FR" sz="1600" b="1" dirty="0" err="1"/>
              <a:t>intéressé.e</a:t>
            </a:r>
            <a:r>
              <a:rPr lang="fr-FR" sz="1600" b="1" dirty="0"/>
              <a:t>, merci de prendre directement contact avec Jessica Oublié par mail : </a:t>
            </a:r>
            <a:r>
              <a:rPr lang="fr-FR" sz="1600" dirty="0">
                <a:hlinkClick r:id="rId2"/>
              </a:rPr>
              <a:t>jessica.oublie@gmail.com</a:t>
            </a:r>
            <a:endParaRPr lang="fr-FR" sz="1600" dirty="0"/>
          </a:p>
          <a:p>
            <a:pPr marL="0" indent="0">
              <a:buNone/>
            </a:pPr>
            <a:endParaRPr lang="fr-FR" sz="1500" dirty="0"/>
          </a:p>
          <a:p>
            <a:endParaRPr lang="fr-FR" sz="1500" dirty="0"/>
          </a:p>
        </p:txBody>
      </p:sp>
      <p:pic>
        <p:nvPicPr>
          <p:cNvPr id="7" name="Image 6">
            <a:extLst>
              <a:ext uri="{FF2B5EF4-FFF2-40B4-BE49-F238E27FC236}">
                <a16:creationId xmlns:a16="http://schemas.microsoft.com/office/drawing/2014/main" id="{48D4F555-D091-B05C-136B-567C711F5176}"/>
              </a:ext>
            </a:extLst>
          </p:cNvPr>
          <p:cNvPicPr>
            <a:picLocks noChangeAspect="1"/>
          </p:cNvPicPr>
          <p:nvPr/>
        </p:nvPicPr>
        <p:blipFill>
          <a:blip r:embed="rId3"/>
          <a:srcRect l="10750" r="22752" b="2"/>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4"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5848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ses roses et un ruban">
            <a:extLst>
              <a:ext uri="{FF2B5EF4-FFF2-40B4-BE49-F238E27FC236}">
                <a16:creationId xmlns:a16="http://schemas.microsoft.com/office/drawing/2014/main" id="{74D1A993-A30D-756E-CA8B-F70BC2211AB8}"/>
              </a:ext>
            </a:extLst>
          </p:cNvPr>
          <p:cNvPicPr>
            <a:picLocks noChangeAspect="1"/>
          </p:cNvPicPr>
          <p:nvPr/>
        </p:nvPicPr>
        <p:blipFill>
          <a:blip r:embed="rId2"/>
          <a:srcRect t="33364" b="2437"/>
          <a:stretch>
            <a:fillRect/>
          </a:stretch>
        </p:blipFill>
        <p:spPr>
          <a:xfrm>
            <a:off x="4267201" y="10"/>
            <a:ext cx="7924800" cy="3383270"/>
          </a:xfrm>
          <a:prstGeom prst="rect">
            <a:avLst/>
          </a:prstGeom>
        </p:spPr>
      </p:pic>
      <p:pic>
        <p:nvPicPr>
          <p:cNvPr id="6" name="Image 5" descr="Une image contenant texte, Visage humain, capture d’écran, personne&#10;&#10;Le contenu généré par l’IA peut être incorrect.">
            <a:extLst>
              <a:ext uri="{FF2B5EF4-FFF2-40B4-BE49-F238E27FC236}">
                <a16:creationId xmlns:a16="http://schemas.microsoft.com/office/drawing/2014/main" id="{B11E6773-21BC-DBC2-5A0F-E8C594D7B81C}"/>
              </a:ext>
            </a:extLst>
          </p:cNvPr>
          <p:cNvPicPr>
            <a:picLocks noChangeAspect="1"/>
          </p:cNvPicPr>
          <p:nvPr/>
        </p:nvPicPr>
        <p:blipFill>
          <a:blip r:embed="rId3">
            <a:extLst>
              <a:ext uri="{28A0092B-C50C-407E-A947-70E740481C1C}">
                <a14:useLocalDpi xmlns:a14="http://schemas.microsoft.com/office/drawing/2010/main" val="0"/>
              </a:ext>
            </a:extLst>
          </a:blip>
          <a:srcRect r="2" b="10448"/>
          <a:stretch>
            <a:fillRect/>
          </a:stretch>
        </p:blipFill>
        <p:spPr>
          <a:xfrm>
            <a:off x="4650916" y="3474720"/>
            <a:ext cx="7555832" cy="3383280"/>
          </a:xfrm>
          <a:prstGeom prst="rect">
            <a:avLst/>
          </a:prstGeom>
        </p:spPr>
      </p:pic>
      <p:sp useBgFill="1">
        <p:nvSpPr>
          <p:cNvPr id="23" name="Freeform: Shape 22">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0973CBFF-E139-767C-E89F-0B0DEE5CC821}"/>
              </a:ext>
            </a:extLst>
          </p:cNvPr>
          <p:cNvSpPr>
            <a:spLocks noGrp="1"/>
          </p:cNvSpPr>
          <p:nvPr>
            <p:ph type="title"/>
          </p:nvPr>
        </p:nvSpPr>
        <p:spPr>
          <a:xfrm>
            <a:off x="643468" y="609600"/>
            <a:ext cx="3992700" cy="5900057"/>
          </a:xfrm>
        </p:spPr>
        <p:txBody>
          <a:bodyPr vert="horz" lIns="91440" tIns="45720" rIns="91440" bIns="45720" rtlCol="0" anchor="b">
            <a:normAutofit/>
          </a:bodyPr>
          <a:lstStyle/>
          <a:p>
            <a:r>
              <a:rPr lang="en-US" sz="2700" b="1" kern="1200" dirty="0">
                <a:solidFill>
                  <a:srgbClr val="FF0066"/>
                </a:solidFill>
                <a:latin typeface="+mj-lt"/>
                <a:ea typeface="+mj-ea"/>
                <a:cs typeface="+mj-cs"/>
              </a:rPr>
              <a:t>Octobre Rose 2025 - </a:t>
            </a:r>
            <a:r>
              <a:rPr lang="en-US" sz="2700" b="1" dirty="0">
                <a:solidFill>
                  <a:srgbClr val="FF0066"/>
                </a:solidFill>
              </a:rPr>
              <a:t>C</a:t>
            </a:r>
            <a:r>
              <a:rPr lang="en-US" sz="2700" b="1" kern="1200" dirty="0">
                <a:solidFill>
                  <a:srgbClr val="FF0066"/>
                </a:solidFill>
                <a:latin typeface="+mj-lt"/>
                <a:ea typeface="+mj-ea"/>
                <a:cs typeface="+mj-cs"/>
              </a:rPr>
              <a:t>ampagne de </a:t>
            </a:r>
            <a:r>
              <a:rPr lang="en-US" sz="2700" b="1" kern="1200" dirty="0" err="1">
                <a:solidFill>
                  <a:srgbClr val="FF0066"/>
                </a:solidFill>
                <a:latin typeface="+mj-lt"/>
                <a:ea typeface="+mj-ea"/>
                <a:cs typeface="+mj-cs"/>
              </a:rPr>
              <a:t>lutte</a:t>
            </a:r>
            <a:r>
              <a:rPr lang="en-US" sz="2700" b="1" kern="1200" dirty="0">
                <a:solidFill>
                  <a:srgbClr val="FF0066"/>
                </a:solidFill>
                <a:latin typeface="+mj-lt"/>
                <a:ea typeface="+mj-ea"/>
                <a:cs typeface="+mj-cs"/>
              </a:rPr>
              <a:t> </a:t>
            </a:r>
            <a:r>
              <a:rPr lang="en-US" sz="2700" b="1" kern="1200" dirty="0" err="1">
                <a:solidFill>
                  <a:srgbClr val="FF0066"/>
                </a:solidFill>
                <a:latin typeface="+mj-lt"/>
                <a:ea typeface="+mj-ea"/>
                <a:cs typeface="+mj-cs"/>
              </a:rPr>
              <a:t>contre</a:t>
            </a:r>
            <a:r>
              <a:rPr lang="en-US" sz="2700" b="1" kern="1200" dirty="0">
                <a:solidFill>
                  <a:srgbClr val="FF0066"/>
                </a:solidFill>
                <a:latin typeface="+mj-lt"/>
                <a:ea typeface="+mj-ea"/>
                <a:cs typeface="+mj-cs"/>
              </a:rPr>
              <a:t> le cancer - CIST 971</a:t>
            </a: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r>
              <a:rPr lang="en-US" sz="2000" kern="1200" dirty="0">
                <a:solidFill>
                  <a:schemeClr val="tx1"/>
                </a:solidFill>
              </a:rPr>
              <a:t>Dans le cadre </a:t>
            </a:r>
            <a:r>
              <a:rPr lang="en-US" sz="2000" kern="1200" dirty="0" err="1">
                <a:solidFill>
                  <a:schemeClr val="tx1"/>
                </a:solidFill>
              </a:rPr>
              <a:t>d’Octobre</a:t>
            </a:r>
            <a:r>
              <a:rPr lang="en-US" sz="2000" kern="1200" dirty="0">
                <a:solidFill>
                  <a:schemeClr val="tx1"/>
                </a:solidFill>
              </a:rPr>
              <a:t> Rose, je </a:t>
            </a:r>
            <a:r>
              <a:rPr lang="en-US" sz="2000" kern="1200" dirty="0" err="1">
                <a:solidFill>
                  <a:schemeClr val="tx1"/>
                </a:solidFill>
              </a:rPr>
              <a:t>vous</a:t>
            </a:r>
            <a:r>
              <a:rPr lang="en-US" sz="2000" kern="1200" dirty="0">
                <a:solidFill>
                  <a:schemeClr val="tx1"/>
                </a:solidFill>
              </a:rPr>
              <a:t> invite à prendre </a:t>
            </a:r>
            <a:r>
              <a:rPr lang="en-US" sz="2000" kern="1200" dirty="0" err="1">
                <a:solidFill>
                  <a:schemeClr val="tx1"/>
                </a:solidFill>
              </a:rPr>
              <a:t>connaissance</a:t>
            </a:r>
            <a:r>
              <a:rPr lang="en-US" sz="2000" kern="1200" dirty="0">
                <a:solidFill>
                  <a:schemeClr val="tx1"/>
                </a:solidFill>
              </a:rPr>
              <a:t> de </a:t>
            </a:r>
            <a:r>
              <a:rPr lang="en-US" sz="2000" kern="1200" dirty="0" err="1">
                <a:solidFill>
                  <a:schemeClr val="tx1"/>
                </a:solidFill>
              </a:rPr>
              <a:t>l'affiche</a:t>
            </a:r>
            <a:r>
              <a:rPr lang="en-US" sz="2000" kern="1200" dirty="0">
                <a:solidFill>
                  <a:schemeClr val="tx1"/>
                </a:solidFill>
              </a:rPr>
              <a:t> diffuse par </a:t>
            </a:r>
            <a:r>
              <a:rPr lang="en-US" sz="2000" kern="1200" dirty="0" err="1">
                <a:solidFill>
                  <a:schemeClr val="tx1"/>
                </a:solidFill>
              </a:rPr>
              <a:t>notre</a:t>
            </a:r>
            <a:r>
              <a:rPr lang="en-US" sz="2000" kern="1200" dirty="0">
                <a:solidFill>
                  <a:schemeClr val="tx1"/>
                </a:solidFill>
              </a:rPr>
              <a:t> </a:t>
            </a:r>
            <a:r>
              <a:rPr lang="en-US" sz="2000" kern="1200" dirty="0" err="1">
                <a:solidFill>
                  <a:schemeClr val="tx1"/>
                </a:solidFill>
              </a:rPr>
              <a:t>médecine</a:t>
            </a:r>
            <a:r>
              <a:rPr lang="en-US" sz="2000" kern="1200" dirty="0">
                <a:solidFill>
                  <a:schemeClr val="tx1"/>
                </a:solidFill>
              </a:rPr>
              <a:t> du travail, le CIST 971.</a:t>
            </a:r>
            <a:br>
              <a:rPr lang="en-US" sz="2000" kern="1200" dirty="0">
                <a:solidFill>
                  <a:schemeClr val="tx1"/>
                </a:solidFill>
              </a:rPr>
            </a:br>
            <a:br>
              <a:rPr lang="en-US" sz="2000" kern="1200" dirty="0">
                <a:solidFill>
                  <a:schemeClr val="tx1"/>
                </a:solidFill>
              </a:rPr>
            </a:br>
            <a:r>
              <a:rPr lang="en-US" sz="2000" kern="1200" dirty="0">
                <a:solidFill>
                  <a:schemeClr val="tx1"/>
                </a:solidFill>
              </a:rPr>
              <a:t>Un </a:t>
            </a:r>
            <a:r>
              <a:rPr lang="en-US" sz="2000" kern="1200" dirty="0" err="1">
                <a:solidFill>
                  <a:schemeClr val="tx1"/>
                </a:solidFill>
              </a:rPr>
              <a:t>évènement</a:t>
            </a:r>
            <a:r>
              <a:rPr lang="en-US" sz="2000" kern="1200" dirty="0">
                <a:solidFill>
                  <a:schemeClr val="tx1"/>
                </a:solidFill>
              </a:rPr>
              <a:t> sera </a:t>
            </a:r>
            <a:r>
              <a:rPr lang="en-US" sz="2000" kern="1200" dirty="0" err="1">
                <a:solidFill>
                  <a:schemeClr val="tx1"/>
                </a:solidFill>
              </a:rPr>
              <a:t>organisé</a:t>
            </a:r>
            <a:r>
              <a:rPr lang="en-US" sz="2000" kern="1200" dirty="0">
                <a:solidFill>
                  <a:schemeClr val="tx1"/>
                </a:solidFill>
              </a:rPr>
              <a:t> </a:t>
            </a:r>
            <a:r>
              <a:rPr lang="en-US" sz="2000" b="1" kern="1200" dirty="0">
                <a:solidFill>
                  <a:schemeClr val="tx1"/>
                </a:solidFill>
              </a:rPr>
              <a:t>le </a:t>
            </a:r>
            <a:r>
              <a:rPr lang="en-US" sz="2000" b="1" kern="1200" dirty="0" err="1">
                <a:solidFill>
                  <a:schemeClr val="tx1"/>
                </a:solidFill>
              </a:rPr>
              <a:t>vendredi</a:t>
            </a:r>
            <a:r>
              <a:rPr lang="en-US" sz="2000" b="1" kern="1200" dirty="0">
                <a:solidFill>
                  <a:schemeClr val="tx1"/>
                </a:solidFill>
              </a:rPr>
              <a:t> 03 </a:t>
            </a:r>
            <a:r>
              <a:rPr lang="en-US" sz="2000" b="1" kern="1200" dirty="0" err="1">
                <a:solidFill>
                  <a:schemeClr val="tx1"/>
                </a:solidFill>
              </a:rPr>
              <a:t>octobre</a:t>
            </a:r>
            <a:r>
              <a:rPr lang="en-US" sz="2000" b="1" kern="1200" dirty="0">
                <a:solidFill>
                  <a:schemeClr val="tx1"/>
                </a:solidFill>
              </a:rPr>
              <a:t> 2025 de 8h00 à 16h00 au CBC (ex-WTC) Jarry.</a:t>
            </a:r>
            <a:br>
              <a:rPr lang="en-US" sz="2000" b="1" kern="1200" dirty="0">
                <a:solidFill>
                  <a:schemeClr val="tx1"/>
                </a:solidFill>
              </a:rPr>
            </a:br>
            <a:br>
              <a:rPr lang="en-US" sz="2000" b="1" kern="1200" dirty="0">
                <a:solidFill>
                  <a:schemeClr val="tx1"/>
                </a:solidFill>
              </a:rPr>
            </a:br>
            <a:r>
              <a:rPr lang="en-US" sz="2000" b="1" dirty="0"/>
              <a:t>Inscription : </a:t>
            </a:r>
            <a:r>
              <a:rPr lang="en-US" sz="2000" b="1" dirty="0">
                <a:hlinkClick r:id="rId4"/>
              </a:rPr>
              <a:t>inscriptionsoctobrerose@cist-gpe.com</a:t>
            </a:r>
            <a:br>
              <a:rPr lang="en-US" sz="2000" b="1" dirty="0"/>
            </a:br>
            <a:br>
              <a:rPr lang="en-US" sz="1800" kern="1200" dirty="0">
                <a:solidFill>
                  <a:schemeClr val="tx1"/>
                </a:solidFill>
                <a:latin typeface="+mj-lt"/>
                <a:ea typeface="+mj-ea"/>
                <a:cs typeface="+mj-cs"/>
              </a:rPr>
            </a:br>
            <a:endParaRPr lang="en-US" sz="1800" kern="1200" dirty="0">
              <a:solidFill>
                <a:schemeClr val="tx1"/>
              </a:solidFill>
              <a:latin typeface="+mj-lt"/>
              <a:ea typeface="+mj-ea"/>
              <a:cs typeface="+mj-cs"/>
            </a:endParaRPr>
          </a:p>
        </p:txBody>
      </p:sp>
    </p:spTree>
    <p:extLst>
      <p:ext uri="{BB962C8B-B14F-4D97-AF65-F5344CB8AC3E}">
        <p14:creationId xmlns:p14="http://schemas.microsoft.com/office/powerpoint/2010/main" val="335143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TotalTime>
  <Words>936</Words>
  <Application>Microsoft Office PowerPoint</Application>
  <PresentationFormat>Grand écran</PresentationFormat>
  <Paragraphs>38</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Aptos</vt:lpstr>
      <vt:lpstr>Aptos Display</vt:lpstr>
      <vt:lpstr>Arial</vt:lpstr>
      <vt:lpstr>Calibri</vt:lpstr>
      <vt:lpstr>Thème Office</vt:lpstr>
      <vt:lpstr>Agenda Culturel</vt:lpstr>
      <vt:lpstr>Prix BDz'îles : Ouverture de la campagne d'inscription Adage de l'édition 2026 </vt:lpstr>
      <vt:lpstr>Tournée Théâtre du Versant - Guadeloupe 2026</vt:lpstr>
      <vt:lpstr>Festival « Lire au Grand Large »</vt:lpstr>
      <vt:lpstr>Fête de la Science 2025</vt:lpstr>
      <vt:lpstr>Musée PICASSO (Paris) - Visites en ligne gratuites et guidée</vt:lpstr>
      <vt:lpstr>Biographie de Maryse Condé par Jessica Oublié</vt:lpstr>
      <vt:lpstr>Octobre Rose 2025 - Campagne de lutte contre le cancer - CIST 971  Dans le cadre d’Octobre Rose, je vous invite à prendre connaissance de l'affiche diffuse par notre médecine du travail, le CIST 971.  Un évènement sera organisé le vendredi 03 octobre 2025 de 8h00 à 16h00 au CBC (ex-WTC) Jarry.  Inscription : inscriptionsoctobrerose@cist-gpe.com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Malik Jiout</dc:creator>
  <cp:lastModifiedBy>Malik Jiout</cp:lastModifiedBy>
  <cp:revision>1</cp:revision>
  <dcterms:created xsi:type="dcterms:W3CDTF">2025-10-02T23:26:51Z</dcterms:created>
  <dcterms:modified xsi:type="dcterms:W3CDTF">2025-10-03T00:13:01Z</dcterms:modified>
</cp:coreProperties>
</file>