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70" r:id="rId5"/>
    <p:sldId id="267" r:id="rId6"/>
    <p:sldId id="264" r:id="rId7"/>
    <p:sldId id="262" r:id="rId8"/>
    <p:sldId id="263" r:id="rId9"/>
    <p:sldId id="265" r:id="rId10"/>
    <p:sldId id="269" r:id="rId11"/>
    <p:sldId id="266" r:id="rId12"/>
    <p:sldId id="271" r:id="rId13"/>
    <p:sldId id="27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24E115-FD4A-4B69-8090-885E086F8B53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DBA29460-87AE-498F-929D-2EABC0633E29}">
      <dgm:prSet phldrT="[Texte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800" dirty="0"/>
            <a:t>Pertes importantes de biens matériels</a:t>
          </a:r>
        </a:p>
      </dgm:t>
    </dgm:pt>
    <dgm:pt modelId="{2A1A70F5-51E0-4EFD-B0E3-164EA2A57522}" type="parTrans" cxnId="{8B783116-FCB2-4819-800D-CC278B8B8591}">
      <dgm:prSet/>
      <dgm:spPr/>
      <dgm:t>
        <a:bodyPr/>
        <a:lstStyle/>
        <a:p>
          <a:endParaRPr lang="fr-FR" sz="2800"/>
        </a:p>
      </dgm:t>
    </dgm:pt>
    <dgm:pt modelId="{46E04C1A-B3B8-4392-B07B-3BB3736B9D15}" type="sibTrans" cxnId="{8B783116-FCB2-4819-800D-CC278B8B8591}">
      <dgm:prSet/>
      <dgm:spPr/>
      <dgm:t>
        <a:bodyPr/>
        <a:lstStyle/>
        <a:p>
          <a:endParaRPr lang="fr-FR" sz="2800"/>
        </a:p>
      </dgm:t>
    </dgm:pt>
    <dgm:pt modelId="{5FB7437E-B555-46E9-8278-01F8769F3275}">
      <dgm:prSet phldrT="[Texte]"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800" dirty="0"/>
            <a:t>Atteintes humaines (morts, blessés)</a:t>
          </a:r>
        </a:p>
      </dgm:t>
    </dgm:pt>
    <dgm:pt modelId="{C843D3C1-9A16-4C5B-9256-2D78E7841160}" type="parTrans" cxnId="{4554140C-D51E-4DB9-BF6A-FDCD85E2BDB2}">
      <dgm:prSet/>
      <dgm:spPr/>
      <dgm:t>
        <a:bodyPr/>
        <a:lstStyle/>
        <a:p>
          <a:endParaRPr lang="fr-FR" sz="2800"/>
        </a:p>
      </dgm:t>
    </dgm:pt>
    <dgm:pt modelId="{6B480349-BC90-4164-ACB6-A8119D135E47}" type="sibTrans" cxnId="{4554140C-D51E-4DB9-BF6A-FDCD85E2BDB2}">
      <dgm:prSet/>
      <dgm:spPr/>
      <dgm:t>
        <a:bodyPr/>
        <a:lstStyle/>
        <a:p>
          <a:endParaRPr lang="fr-FR" sz="2800"/>
        </a:p>
      </dgm:t>
    </dgm:pt>
    <dgm:pt modelId="{1009BCFA-4490-46FB-B290-218181DC8C5B}">
      <dgm:prSet phldrT="[Texte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800" dirty="0"/>
            <a:t>Destruction des infrastructures et voies d’accès (ponts, routes, chemins)</a:t>
          </a:r>
        </a:p>
      </dgm:t>
    </dgm:pt>
    <dgm:pt modelId="{E6ED048F-64D5-4D07-A510-31D6A06A3ABE}" type="parTrans" cxnId="{087780A1-7138-4C90-8F93-FB6AD273F9AD}">
      <dgm:prSet/>
      <dgm:spPr/>
      <dgm:t>
        <a:bodyPr/>
        <a:lstStyle/>
        <a:p>
          <a:endParaRPr lang="fr-FR" sz="2800"/>
        </a:p>
      </dgm:t>
    </dgm:pt>
    <dgm:pt modelId="{FBAB7FBA-4FEE-47D7-9B83-EFF3CDAF1BD8}" type="sibTrans" cxnId="{087780A1-7138-4C90-8F93-FB6AD273F9AD}">
      <dgm:prSet/>
      <dgm:spPr/>
      <dgm:t>
        <a:bodyPr/>
        <a:lstStyle/>
        <a:p>
          <a:endParaRPr lang="fr-FR" sz="2800"/>
        </a:p>
      </dgm:t>
    </dgm:pt>
    <dgm:pt modelId="{10E42C22-E1EA-421E-B5E2-3E7B38607F1C}">
      <dgm:prSet phldrT="[Texte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800" dirty="0"/>
            <a:t>Endommagement des réseaux</a:t>
          </a:r>
        </a:p>
        <a:p>
          <a:r>
            <a:rPr lang="fr-FR" sz="2800" dirty="0"/>
            <a:t>électriques et de distribution d’eau potable</a:t>
          </a:r>
        </a:p>
      </dgm:t>
    </dgm:pt>
    <dgm:pt modelId="{E18CFA33-6FE6-44DF-805A-25FC6A5276E5}" type="parTrans" cxnId="{34DCBB28-A3D7-4BE6-AF55-EBD71DE7F631}">
      <dgm:prSet/>
      <dgm:spPr/>
      <dgm:t>
        <a:bodyPr/>
        <a:lstStyle/>
        <a:p>
          <a:endParaRPr lang="fr-FR" sz="2800"/>
        </a:p>
      </dgm:t>
    </dgm:pt>
    <dgm:pt modelId="{2092EAEE-799B-4EBB-8147-5D286CB0E565}" type="sibTrans" cxnId="{34DCBB28-A3D7-4BE6-AF55-EBD71DE7F631}">
      <dgm:prSet/>
      <dgm:spPr/>
      <dgm:t>
        <a:bodyPr/>
        <a:lstStyle/>
        <a:p>
          <a:endParaRPr lang="fr-FR" sz="2800"/>
        </a:p>
      </dgm:t>
    </dgm:pt>
    <dgm:pt modelId="{0C0A724B-B6B6-4D11-8FFC-042FBB5C0C6A}" type="pres">
      <dgm:prSet presAssocID="{8624E115-FD4A-4B69-8090-885E086F8B53}" presName="diagram" presStyleCnt="0">
        <dgm:presLayoutVars>
          <dgm:dir/>
          <dgm:resizeHandles val="exact"/>
        </dgm:presLayoutVars>
      </dgm:prSet>
      <dgm:spPr/>
    </dgm:pt>
    <dgm:pt modelId="{DF163EC4-574D-4E5C-853F-FA85993B5A88}" type="pres">
      <dgm:prSet presAssocID="{DBA29460-87AE-498F-929D-2EABC0633E29}" presName="node" presStyleLbl="node1" presStyleIdx="0" presStyleCnt="4">
        <dgm:presLayoutVars>
          <dgm:bulletEnabled val="1"/>
        </dgm:presLayoutVars>
      </dgm:prSet>
      <dgm:spPr/>
    </dgm:pt>
    <dgm:pt modelId="{6608D7C9-326F-4454-AB9E-CDB384C4A2C8}" type="pres">
      <dgm:prSet presAssocID="{46E04C1A-B3B8-4392-B07B-3BB3736B9D15}" presName="sibTrans" presStyleCnt="0"/>
      <dgm:spPr/>
    </dgm:pt>
    <dgm:pt modelId="{7AFCE027-7181-467C-A7C0-8BC3F228F988}" type="pres">
      <dgm:prSet presAssocID="{5FB7437E-B555-46E9-8278-01F8769F3275}" presName="node" presStyleLbl="node1" presStyleIdx="1" presStyleCnt="4">
        <dgm:presLayoutVars>
          <dgm:bulletEnabled val="1"/>
        </dgm:presLayoutVars>
      </dgm:prSet>
      <dgm:spPr/>
    </dgm:pt>
    <dgm:pt modelId="{65437B66-051E-4FE0-AC5A-F5B5A88A966A}" type="pres">
      <dgm:prSet presAssocID="{6B480349-BC90-4164-ACB6-A8119D135E47}" presName="sibTrans" presStyleCnt="0"/>
      <dgm:spPr/>
    </dgm:pt>
    <dgm:pt modelId="{771EF3D1-1582-43AF-B9B5-57F19DF087D2}" type="pres">
      <dgm:prSet presAssocID="{1009BCFA-4490-46FB-B290-218181DC8C5B}" presName="node" presStyleLbl="node1" presStyleIdx="2" presStyleCnt="4">
        <dgm:presLayoutVars>
          <dgm:bulletEnabled val="1"/>
        </dgm:presLayoutVars>
      </dgm:prSet>
      <dgm:spPr/>
    </dgm:pt>
    <dgm:pt modelId="{1BDD6F6A-1EA8-4A19-828C-48B3CBCACF8A}" type="pres">
      <dgm:prSet presAssocID="{FBAB7FBA-4FEE-47D7-9B83-EFF3CDAF1BD8}" presName="sibTrans" presStyleCnt="0"/>
      <dgm:spPr/>
    </dgm:pt>
    <dgm:pt modelId="{C425EF7D-D572-4FA5-AA75-48131EB3169B}" type="pres">
      <dgm:prSet presAssocID="{10E42C22-E1EA-421E-B5E2-3E7B38607F1C}" presName="node" presStyleLbl="node1" presStyleIdx="3" presStyleCnt="4">
        <dgm:presLayoutVars>
          <dgm:bulletEnabled val="1"/>
        </dgm:presLayoutVars>
      </dgm:prSet>
      <dgm:spPr/>
    </dgm:pt>
  </dgm:ptLst>
  <dgm:cxnLst>
    <dgm:cxn modelId="{4554140C-D51E-4DB9-BF6A-FDCD85E2BDB2}" srcId="{8624E115-FD4A-4B69-8090-885E086F8B53}" destId="{5FB7437E-B555-46E9-8278-01F8769F3275}" srcOrd="1" destOrd="0" parTransId="{C843D3C1-9A16-4C5B-9256-2D78E7841160}" sibTransId="{6B480349-BC90-4164-ACB6-A8119D135E47}"/>
    <dgm:cxn modelId="{8B783116-FCB2-4819-800D-CC278B8B8591}" srcId="{8624E115-FD4A-4B69-8090-885E086F8B53}" destId="{DBA29460-87AE-498F-929D-2EABC0633E29}" srcOrd="0" destOrd="0" parTransId="{2A1A70F5-51E0-4EFD-B0E3-164EA2A57522}" sibTransId="{46E04C1A-B3B8-4392-B07B-3BB3736B9D15}"/>
    <dgm:cxn modelId="{34DCBB28-A3D7-4BE6-AF55-EBD71DE7F631}" srcId="{8624E115-FD4A-4B69-8090-885E086F8B53}" destId="{10E42C22-E1EA-421E-B5E2-3E7B38607F1C}" srcOrd="3" destOrd="0" parTransId="{E18CFA33-6FE6-44DF-805A-25FC6A5276E5}" sibTransId="{2092EAEE-799B-4EBB-8147-5D286CB0E565}"/>
    <dgm:cxn modelId="{DB0BEF28-1037-4553-B153-C0EA263142B0}" type="presOf" srcId="{10E42C22-E1EA-421E-B5E2-3E7B38607F1C}" destId="{C425EF7D-D572-4FA5-AA75-48131EB3169B}" srcOrd="0" destOrd="0" presId="urn:microsoft.com/office/officeart/2005/8/layout/default"/>
    <dgm:cxn modelId="{CB71D339-A6D4-4DB2-B27B-01F401C6F7ED}" type="presOf" srcId="{DBA29460-87AE-498F-929D-2EABC0633E29}" destId="{DF163EC4-574D-4E5C-853F-FA85993B5A88}" srcOrd="0" destOrd="0" presId="urn:microsoft.com/office/officeart/2005/8/layout/default"/>
    <dgm:cxn modelId="{1C0C129D-F8BB-4B1A-910C-0CFF88E929E4}" type="presOf" srcId="{1009BCFA-4490-46FB-B290-218181DC8C5B}" destId="{771EF3D1-1582-43AF-B9B5-57F19DF087D2}" srcOrd="0" destOrd="0" presId="urn:microsoft.com/office/officeart/2005/8/layout/default"/>
    <dgm:cxn modelId="{087780A1-7138-4C90-8F93-FB6AD273F9AD}" srcId="{8624E115-FD4A-4B69-8090-885E086F8B53}" destId="{1009BCFA-4490-46FB-B290-218181DC8C5B}" srcOrd="2" destOrd="0" parTransId="{E6ED048F-64D5-4D07-A510-31D6A06A3ABE}" sibTransId="{FBAB7FBA-4FEE-47D7-9B83-EFF3CDAF1BD8}"/>
    <dgm:cxn modelId="{92FD61B1-B957-49FA-8ECA-44E1A03CAD55}" type="presOf" srcId="{8624E115-FD4A-4B69-8090-885E086F8B53}" destId="{0C0A724B-B6B6-4D11-8FFC-042FBB5C0C6A}" srcOrd="0" destOrd="0" presId="urn:microsoft.com/office/officeart/2005/8/layout/default"/>
    <dgm:cxn modelId="{2FA213CE-8CF2-48FC-99C6-62B13E15A4EA}" type="presOf" srcId="{5FB7437E-B555-46E9-8278-01F8769F3275}" destId="{7AFCE027-7181-467C-A7C0-8BC3F228F988}" srcOrd="0" destOrd="0" presId="urn:microsoft.com/office/officeart/2005/8/layout/default"/>
    <dgm:cxn modelId="{8A62CE7E-EA61-4E9C-A8CC-20AD32FDE7E0}" type="presParOf" srcId="{0C0A724B-B6B6-4D11-8FFC-042FBB5C0C6A}" destId="{DF163EC4-574D-4E5C-853F-FA85993B5A88}" srcOrd="0" destOrd="0" presId="urn:microsoft.com/office/officeart/2005/8/layout/default"/>
    <dgm:cxn modelId="{366961AC-4774-4C23-A16B-9B2B199AF2BE}" type="presParOf" srcId="{0C0A724B-B6B6-4D11-8FFC-042FBB5C0C6A}" destId="{6608D7C9-326F-4454-AB9E-CDB384C4A2C8}" srcOrd="1" destOrd="0" presId="urn:microsoft.com/office/officeart/2005/8/layout/default"/>
    <dgm:cxn modelId="{5544A111-B9AE-4BBF-A0F7-3195820C6EB7}" type="presParOf" srcId="{0C0A724B-B6B6-4D11-8FFC-042FBB5C0C6A}" destId="{7AFCE027-7181-467C-A7C0-8BC3F228F988}" srcOrd="2" destOrd="0" presId="urn:microsoft.com/office/officeart/2005/8/layout/default"/>
    <dgm:cxn modelId="{74DDC6A0-77A8-435A-92C4-9401E793D927}" type="presParOf" srcId="{0C0A724B-B6B6-4D11-8FFC-042FBB5C0C6A}" destId="{65437B66-051E-4FE0-AC5A-F5B5A88A966A}" srcOrd="3" destOrd="0" presId="urn:microsoft.com/office/officeart/2005/8/layout/default"/>
    <dgm:cxn modelId="{AFD96C9F-0180-44D5-8072-AE01F2668E6D}" type="presParOf" srcId="{0C0A724B-B6B6-4D11-8FFC-042FBB5C0C6A}" destId="{771EF3D1-1582-43AF-B9B5-57F19DF087D2}" srcOrd="4" destOrd="0" presId="urn:microsoft.com/office/officeart/2005/8/layout/default"/>
    <dgm:cxn modelId="{FDB44C49-8C90-41FB-8A21-2F57C4417FB2}" type="presParOf" srcId="{0C0A724B-B6B6-4D11-8FFC-042FBB5C0C6A}" destId="{1BDD6F6A-1EA8-4A19-828C-48B3CBCACF8A}" srcOrd="5" destOrd="0" presId="urn:microsoft.com/office/officeart/2005/8/layout/default"/>
    <dgm:cxn modelId="{FE349AFF-274D-4970-8092-EC2C1547F7AA}" type="presParOf" srcId="{0C0A724B-B6B6-4D11-8FFC-042FBB5C0C6A}" destId="{C425EF7D-D572-4FA5-AA75-48131EB3169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63EC4-574D-4E5C-853F-FA85993B5A88}">
      <dsp:nvSpPr>
        <dsp:cNvPr id="0" name=""/>
        <dsp:cNvSpPr/>
      </dsp:nvSpPr>
      <dsp:spPr>
        <a:xfrm>
          <a:off x="546383" y="1816"/>
          <a:ext cx="3564370" cy="2138622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00000"/>
                <a:lumMod val="102000"/>
              </a:schemeClr>
            </a:gs>
            <a:gs pos="50000">
              <a:schemeClr val="accent1">
                <a:shade val="100000"/>
                <a:satMod val="103000"/>
                <a:lumMod val="100000"/>
              </a:schemeClr>
            </a:gs>
            <a:gs pos="100000">
              <a:schemeClr val="accent1"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Pertes importantes de biens matériels</a:t>
          </a:r>
        </a:p>
      </dsp:txBody>
      <dsp:txXfrm>
        <a:off x="546383" y="1816"/>
        <a:ext cx="3564370" cy="2138622"/>
      </dsp:txXfrm>
    </dsp:sp>
    <dsp:sp modelId="{7AFCE027-7181-467C-A7C0-8BC3F228F988}">
      <dsp:nvSpPr>
        <dsp:cNvPr id="0" name=""/>
        <dsp:cNvSpPr/>
      </dsp:nvSpPr>
      <dsp:spPr>
        <a:xfrm>
          <a:off x="4467190" y="1816"/>
          <a:ext cx="3564370" cy="2138622"/>
        </a:xfrm>
        <a:prstGeom prst="rect">
          <a:avLst/>
        </a:prstGeom>
        <a:gradFill rotWithShape="1">
          <a:gsLst>
            <a:gs pos="0">
              <a:schemeClr val="dk1">
                <a:tint val="97000"/>
                <a:satMod val="100000"/>
                <a:lumMod val="102000"/>
              </a:schemeClr>
            </a:gs>
            <a:gs pos="50000">
              <a:schemeClr val="dk1">
                <a:shade val="100000"/>
                <a:satMod val="103000"/>
                <a:lumMod val="100000"/>
              </a:schemeClr>
            </a:gs>
            <a:gs pos="100000">
              <a:schemeClr val="dk1"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Atteintes humaines (morts, blessés)</a:t>
          </a:r>
        </a:p>
      </dsp:txBody>
      <dsp:txXfrm>
        <a:off x="4467190" y="1816"/>
        <a:ext cx="3564370" cy="2138622"/>
      </dsp:txXfrm>
    </dsp:sp>
    <dsp:sp modelId="{771EF3D1-1582-43AF-B9B5-57F19DF087D2}">
      <dsp:nvSpPr>
        <dsp:cNvPr id="0" name=""/>
        <dsp:cNvSpPr/>
      </dsp:nvSpPr>
      <dsp:spPr>
        <a:xfrm>
          <a:off x="546383" y="2496875"/>
          <a:ext cx="3564370" cy="2138622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00000"/>
                <a:lumMod val="102000"/>
              </a:schemeClr>
            </a:gs>
            <a:gs pos="50000">
              <a:schemeClr val="accent5">
                <a:shade val="100000"/>
                <a:satMod val="103000"/>
                <a:lumMod val="100000"/>
              </a:schemeClr>
            </a:gs>
            <a:gs pos="100000">
              <a:schemeClr val="accent5"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Destruction des infrastructures et voies d’accès (ponts, routes, chemins)</a:t>
          </a:r>
        </a:p>
      </dsp:txBody>
      <dsp:txXfrm>
        <a:off x="546383" y="2496875"/>
        <a:ext cx="3564370" cy="2138622"/>
      </dsp:txXfrm>
    </dsp:sp>
    <dsp:sp modelId="{C425EF7D-D572-4FA5-AA75-48131EB3169B}">
      <dsp:nvSpPr>
        <dsp:cNvPr id="0" name=""/>
        <dsp:cNvSpPr/>
      </dsp:nvSpPr>
      <dsp:spPr>
        <a:xfrm>
          <a:off x="4467190" y="2496875"/>
          <a:ext cx="3564370" cy="2138622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00000"/>
                <a:lumMod val="102000"/>
              </a:schemeClr>
            </a:gs>
            <a:gs pos="50000">
              <a:schemeClr val="accent3">
                <a:shade val="100000"/>
                <a:satMod val="103000"/>
                <a:lumMod val="100000"/>
              </a:schemeClr>
            </a:gs>
            <a:gs pos="100000">
              <a:schemeClr val="accent3"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Endommagement des réseaux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électriques et de distribution d’eau potable</a:t>
          </a:r>
        </a:p>
      </dsp:txBody>
      <dsp:txXfrm>
        <a:off x="4467190" y="2496875"/>
        <a:ext cx="3564370" cy="21386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6855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328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795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560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891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621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358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539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251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81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90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E049985-C718-437B-8EF7-C8FEA192F8F5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4B0894B-05C6-4572-89AE-7FAC84BA4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88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E1CB264A-98D3-63D4-1556-214859B28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729" y="5499895"/>
            <a:ext cx="9638443" cy="484633"/>
          </a:xfrm>
        </p:spPr>
        <p:txBody>
          <a:bodyPr>
            <a:noAutofit/>
          </a:bodyPr>
          <a:lstStyle/>
          <a:p>
            <a:r>
              <a:rPr lang="fr-FR" sz="3200" dirty="0"/>
              <a:t>Présenté par SIDGY CLACER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A2F3DB0-D4D2-E492-A774-537809581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6600"/>
              <a:t>LES INONDATIONS EN GUADELOUPE </a:t>
            </a:r>
          </a:p>
        </p:txBody>
      </p:sp>
    </p:spTree>
    <p:extLst>
      <p:ext uri="{BB962C8B-B14F-4D97-AF65-F5344CB8AC3E}">
        <p14:creationId xmlns:p14="http://schemas.microsoft.com/office/powerpoint/2010/main" val="294644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A42E41-4C1E-3BDA-A604-5FDC8A3C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5307" y="48466"/>
            <a:ext cx="7729728" cy="1007448"/>
          </a:xfrm>
        </p:spPr>
        <p:txBody>
          <a:bodyPr>
            <a:normAutofit/>
          </a:bodyPr>
          <a:lstStyle/>
          <a:p>
            <a:r>
              <a:rPr lang="fr-FR" sz="4000" dirty="0"/>
              <a:t>INTRODUCTION </a:t>
            </a:r>
          </a:p>
        </p:txBody>
      </p:sp>
      <p:pic>
        <p:nvPicPr>
          <p:cNvPr id="1026" name="Picture 2" descr="Carte des Petites Antilles">
            <a:extLst>
              <a:ext uri="{FF2B5EF4-FFF2-40B4-BE49-F238E27FC236}">
                <a16:creationId xmlns:a16="http://schemas.microsoft.com/office/drawing/2014/main" id="{3305CD07-ACC1-F686-7864-E530ABB5E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35" y="1654468"/>
            <a:ext cx="3652479" cy="520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étéo. Une tempête nommée Fiona - KARIB'INFO">
            <a:extLst>
              <a:ext uri="{FF2B5EF4-FFF2-40B4-BE49-F238E27FC236}">
                <a16:creationId xmlns:a16="http://schemas.microsoft.com/office/drawing/2014/main" id="{E5E98E3F-80CE-A443-C4D3-98BFDD432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61" y="1534886"/>
            <a:ext cx="7537531" cy="49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9A44B73-4E76-589D-C59C-32D1813DD5F3}"/>
              </a:ext>
            </a:extLst>
          </p:cNvPr>
          <p:cNvSpPr/>
          <p:nvPr/>
        </p:nvSpPr>
        <p:spPr>
          <a:xfrm>
            <a:off x="1534885" y="3069775"/>
            <a:ext cx="1066801" cy="751114"/>
          </a:xfrm>
          <a:prstGeom prst="ellipse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518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Rectangle 2059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extérieur, bâtiment, maison&#10;&#10;Description générée automatiquement">
            <a:extLst>
              <a:ext uri="{FF2B5EF4-FFF2-40B4-BE49-F238E27FC236}">
                <a16:creationId xmlns:a16="http://schemas.microsoft.com/office/drawing/2014/main" id="{50166918-A362-18FA-7762-613E53F28B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53" r="-2" b="-2"/>
          <a:stretch/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2050" name="Picture 2" descr="Tempête Fiona en Guadeloupe: les photos des dégâts sont impressionnantes,  Paris annonce de l'aide - La Voix du Nord">
            <a:extLst>
              <a:ext uri="{FF2B5EF4-FFF2-40B4-BE49-F238E27FC236}">
                <a16:creationId xmlns:a16="http://schemas.microsoft.com/office/drawing/2014/main" id="{FFA1FE5E-D46A-D53B-5742-7DB406332E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881"/>
          <a:stretch/>
        </p:blipFill>
        <p:spPr bwMode="auto">
          <a:xfrm>
            <a:off x="6195373" y="171717"/>
            <a:ext cx="5797883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extérieur, ciel, terrain, rive&#10;&#10;Description générée automatiquement">
            <a:extLst>
              <a:ext uri="{FF2B5EF4-FFF2-40B4-BE49-F238E27FC236}">
                <a16:creationId xmlns:a16="http://schemas.microsoft.com/office/drawing/2014/main" id="{048A9B7A-3244-F2DC-B00F-59115F535D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63" r="-2" b="-2"/>
          <a:stretch/>
        </p:blipFill>
        <p:spPr>
          <a:xfrm>
            <a:off x="198739" y="3510858"/>
            <a:ext cx="5804105" cy="2789948"/>
          </a:xfrm>
          <a:prstGeom prst="rect">
            <a:avLst/>
          </a:prstGeom>
        </p:spPr>
      </p:pic>
      <p:pic>
        <p:nvPicPr>
          <p:cNvPr id="5" name="Image 4" descr="Une image contenant texte, ciel, extérieur, rue&#10;&#10;Description générée automatiquement">
            <a:extLst>
              <a:ext uri="{FF2B5EF4-FFF2-40B4-BE49-F238E27FC236}">
                <a16:creationId xmlns:a16="http://schemas.microsoft.com/office/drawing/2014/main" id="{47A3AD38-EF27-1ADC-65D7-91E98574AD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" b="14073"/>
          <a:stretch/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09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C2A9291-55AD-4DDC-8735-1BA5A1C98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C383A8C-944F-AC5B-57DD-0E20C93D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827" y="1883229"/>
            <a:ext cx="9329057" cy="2519254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wrap="square">
            <a:noAutofit/>
          </a:bodyPr>
          <a:lstStyle/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Problématiques : 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Quelles sont les causes des inondations en Guadeloupe ? 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Quels en sont les répercussions ? </a:t>
            </a:r>
          </a:p>
        </p:txBody>
      </p:sp>
    </p:spTree>
    <p:extLst>
      <p:ext uri="{BB962C8B-B14F-4D97-AF65-F5344CB8AC3E}">
        <p14:creationId xmlns:p14="http://schemas.microsoft.com/office/powerpoint/2010/main" val="127728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4D8862-B66D-916E-777F-4D2B312DD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422" y="1586484"/>
            <a:ext cx="39719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4000" b="1" kern="1200" cap="all" spc="20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Les causes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BC482F-63E5-9EE2-22F0-73FDC9497492}"/>
              </a:ext>
            </a:extLst>
          </p:cNvPr>
          <p:cNvSpPr txBox="1"/>
          <p:nvPr/>
        </p:nvSpPr>
        <p:spPr>
          <a:xfrm>
            <a:off x="5358506" y="1790432"/>
            <a:ext cx="6724637" cy="405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définition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,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inondation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est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montée des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eaux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relativement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importante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voire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violente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Il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existe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plusieurs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causes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d’inondations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mais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nous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verrons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 qui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concernent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 Guadeloupe 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L’activité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humaine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 le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dérèglement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climatique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aggravent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également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phénomène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170" name="Picture 2" descr="🤔 Visage En Pleine Réflexion Emoji">
            <a:extLst>
              <a:ext uri="{FF2B5EF4-FFF2-40B4-BE49-F238E27FC236}">
                <a16:creationId xmlns:a16="http://schemas.microsoft.com/office/drawing/2014/main" id="{86A5E681-66B3-951A-991A-64868BA9F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893" y="97972"/>
            <a:ext cx="1594488" cy="159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603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'inondation par débordement de cours d’eau">
            <a:extLst>
              <a:ext uri="{FF2B5EF4-FFF2-40B4-BE49-F238E27FC236}">
                <a16:creationId xmlns:a16="http://schemas.microsoft.com/office/drawing/2014/main" id="{BA9CF25E-FF6B-EA0C-6D4A-ED63864F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38" y="1382486"/>
            <a:ext cx="10719989" cy="513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6DC59E-08B4-ACC5-E9AD-EADD4233BC8F}"/>
              </a:ext>
            </a:extLst>
          </p:cNvPr>
          <p:cNvSpPr txBox="1"/>
          <p:nvPr/>
        </p:nvSpPr>
        <p:spPr>
          <a:xfrm>
            <a:off x="1422251" y="69150"/>
            <a:ext cx="9347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INONDATION  DÛE  AU  DEBORDEMENT DES COURS D’EAU</a:t>
            </a:r>
          </a:p>
        </p:txBody>
      </p:sp>
    </p:spTree>
    <p:extLst>
      <p:ext uri="{BB962C8B-B14F-4D97-AF65-F5344CB8AC3E}">
        <p14:creationId xmlns:p14="http://schemas.microsoft.com/office/powerpoint/2010/main" val="2300455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'inondation par submersion marine">
            <a:extLst>
              <a:ext uri="{FF2B5EF4-FFF2-40B4-BE49-F238E27FC236}">
                <a16:creationId xmlns:a16="http://schemas.microsoft.com/office/drawing/2014/main" id="{8F5E0546-B1BA-74C6-AE2F-A06AF1E31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80" y="1342578"/>
            <a:ext cx="10991239" cy="526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200BEF-4BFF-D4B2-54EF-0D7C3BA3A086}"/>
              </a:ext>
            </a:extLst>
          </p:cNvPr>
          <p:cNvSpPr txBox="1"/>
          <p:nvPr/>
        </p:nvSpPr>
        <p:spPr>
          <a:xfrm>
            <a:off x="3058885" y="247356"/>
            <a:ext cx="6672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INONDATION PAR SUBMERSION</a:t>
            </a:r>
          </a:p>
        </p:txBody>
      </p:sp>
    </p:spTree>
    <p:extLst>
      <p:ext uri="{BB962C8B-B14F-4D97-AF65-F5344CB8AC3E}">
        <p14:creationId xmlns:p14="http://schemas.microsoft.com/office/powerpoint/2010/main" val="826807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'inondation par ruissellement">
            <a:extLst>
              <a:ext uri="{FF2B5EF4-FFF2-40B4-BE49-F238E27FC236}">
                <a16:creationId xmlns:a16="http://schemas.microsoft.com/office/drawing/2014/main" id="{216AD1DE-2F2A-EA67-F2DD-41868B85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4" y="1165554"/>
            <a:ext cx="10878972" cy="521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D97B692-7AF0-A4B8-6DA9-E86656F5D1D9}"/>
              </a:ext>
            </a:extLst>
          </p:cNvPr>
          <p:cNvSpPr txBox="1"/>
          <p:nvPr/>
        </p:nvSpPr>
        <p:spPr>
          <a:xfrm>
            <a:off x="3058885" y="247356"/>
            <a:ext cx="6672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INONDATION PAR RUISSELLEMENT </a:t>
            </a:r>
          </a:p>
        </p:txBody>
      </p:sp>
    </p:spTree>
    <p:extLst>
      <p:ext uri="{BB962C8B-B14F-4D97-AF65-F5344CB8AC3E}">
        <p14:creationId xmlns:p14="http://schemas.microsoft.com/office/powerpoint/2010/main" val="63996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nnaître et comprendre le risque inondation -">
            <a:extLst>
              <a:ext uri="{FF2B5EF4-FFF2-40B4-BE49-F238E27FC236}">
                <a16:creationId xmlns:a16="http://schemas.microsoft.com/office/drawing/2014/main" id="{BB1A5964-99D8-8E94-6455-50B01B36A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743" y="0"/>
            <a:ext cx="6500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373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D3A4E0-C908-4EA9-ABDF-E82AD6BDE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07A7C8-BAEC-F366-36CE-59DBDCFC0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3323"/>
            <a:ext cx="8991600" cy="1692771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Les répercussions des inondations </a:t>
            </a:r>
          </a:p>
        </p:txBody>
      </p:sp>
    </p:spTree>
    <p:extLst>
      <p:ext uri="{BB962C8B-B14F-4D97-AF65-F5344CB8AC3E}">
        <p14:creationId xmlns:p14="http://schemas.microsoft.com/office/powerpoint/2010/main" val="4114720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extérieur, jour, plusieurs&#10;&#10;Description générée automatiquement">
            <a:extLst>
              <a:ext uri="{FF2B5EF4-FFF2-40B4-BE49-F238E27FC236}">
                <a16:creationId xmlns:a16="http://schemas.microsoft.com/office/drawing/2014/main" id="{A3DB3AFA-2049-15DF-B85A-ECFB4DA235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071" b="4174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FAC7DDDC-FE30-6E99-DAC1-0B067C2D4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6164932"/>
              </p:ext>
            </p:extLst>
          </p:nvPr>
        </p:nvGraphicFramePr>
        <p:xfrm>
          <a:off x="1817913" y="261257"/>
          <a:ext cx="8577944" cy="4637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37056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D9154-97A8-F36C-B942-C5D7F43D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966" y="345535"/>
            <a:ext cx="4797453" cy="941796"/>
          </a:xfrm>
        </p:spPr>
        <p:txBody>
          <a:bodyPr wrap="square">
            <a:normAutofit/>
          </a:bodyPr>
          <a:lstStyle/>
          <a:p>
            <a:r>
              <a:rPr lang="fr-FR" dirty="0"/>
              <a:t>Conclusion </a:t>
            </a:r>
          </a:p>
        </p:txBody>
      </p:sp>
      <p:pic>
        <p:nvPicPr>
          <p:cNvPr id="8194" name="Picture 2" descr="Plantation d'arbres : sept idées reçues dans le viseur - CIFOR Forests News">
            <a:extLst>
              <a:ext uri="{FF2B5EF4-FFF2-40B4-BE49-F238E27FC236}">
                <a16:creationId xmlns:a16="http://schemas.microsoft.com/office/drawing/2014/main" id="{2A770401-E183-4480-B6EF-FD21B488E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9" r="15277" b="-1"/>
          <a:stretch/>
        </p:blipFill>
        <p:spPr bwMode="auto">
          <a:xfrm>
            <a:off x="1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13E6BA7-0D32-FF6A-0A0B-83B407E4FF7F}"/>
              </a:ext>
            </a:extLst>
          </p:cNvPr>
          <p:cNvSpPr txBox="1"/>
          <p:nvPr/>
        </p:nvSpPr>
        <p:spPr>
          <a:xfrm>
            <a:off x="6444344" y="2016250"/>
            <a:ext cx="5442856" cy="36465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l’avenir, il faudra trouver des solutions 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Eviter de construire des habitations sur des zones à risques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égétaliser les zones urbaines et éviter la déforestation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Replanter des arbres dans les zones déboisées .</a:t>
            </a:r>
          </a:p>
        </p:txBody>
      </p:sp>
    </p:spTree>
    <p:extLst>
      <p:ext uri="{BB962C8B-B14F-4D97-AF65-F5344CB8AC3E}">
        <p14:creationId xmlns:p14="http://schemas.microsoft.com/office/powerpoint/2010/main" val="1667192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75AE03-E42E-B284-BE37-927D5BCDD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8590" y="988741"/>
            <a:ext cx="5888754" cy="4880518"/>
          </a:xfrm>
          <a:noFill/>
          <a:ln>
            <a:noFill/>
          </a:ln>
        </p:spPr>
        <p:txBody>
          <a:bodyPr vert="horz" wrap="square" lIns="274320" tIns="182880" rIns="274320" bIns="182880" rtlCol="0" anchor="ctr" anchorCtr="1">
            <a:normAutofit/>
          </a:bodyPr>
          <a:lstStyle/>
          <a:p>
            <a:pPr algn="l"/>
            <a:r>
              <a:rPr lang="en-US" sz="48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Merci de votre attention 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6E5BD17F-C95C-40ED-8D04-03295D46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03DEB5-0B19-4F8E-84E2-00F5861C9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50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TM10001115[[fn=Colis]]</Template>
  <TotalTime>555</TotalTime>
  <Words>162</Words>
  <Application>Microsoft Office PowerPoint</Application>
  <PresentationFormat>Grand écran</PresentationFormat>
  <Paragraphs>24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Gill Sans MT</vt:lpstr>
      <vt:lpstr>Colis</vt:lpstr>
      <vt:lpstr>LES INONDATIONS EN GUADELOUPE </vt:lpstr>
      <vt:lpstr>INTRODUCTION </vt:lpstr>
      <vt:lpstr>Présentation PowerPoint</vt:lpstr>
      <vt:lpstr>Problématiques :   Quelles sont les causes des inondations en Guadeloupe ?   Quels en sont les répercussions ? </vt:lpstr>
      <vt:lpstr>Les causes</vt:lpstr>
      <vt:lpstr>Présentation PowerPoint</vt:lpstr>
      <vt:lpstr>Présentation PowerPoint</vt:lpstr>
      <vt:lpstr>Présentation PowerPoint</vt:lpstr>
      <vt:lpstr>Présentation PowerPoint</vt:lpstr>
      <vt:lpstr>Les répercussions des inondations </vt:lpstr>
      <vt:lpstr>Présentation PowerPoint</vt:lpstr>
      <vt:lpstr>Conclusion </vt:lpstr>
      <vt:lpstr>Merci de votre attention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INONDATIONS EN GUADELOUPE </dc:title>
  <dc:creator>Médina Lacoma</dc:creator>
  <cp:lastModifiedBy>Médina Lacoma</cp:lastModifiedBy>
  <cp:revision>4</cp:revision>
  <dcterms:created xsi:type="dcterms:W3CDTF">2022-09-22T12:42:37Z</dcterms:created>
  <dcterms:modified xsi:type="dcterms:W3CDTF">2022-09-22T21:57:56Z</dcterms:modified>
</cp:coreProperties>
</file>