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7" r:id="rId8"/>
    <p:sldId id="261" r:id="rId9"/>
    <p:sldId id="262" r:id="rId10"/>
    <p:sldId id="264" r:id="rId11"/>
    <p:sldId id="263" r:id="rId12"/>
    <p:sldId id="266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2968BC-A73D-4B03-B56F-8FF1A8E67E86}" v="1696" dt="2022-09-22T02:08:15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46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4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680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2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557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69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57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30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097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38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225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785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196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302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574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917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4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9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79A2E3A-88DD-4B27-909A-4031901CC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5767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1412" y="609601"/>
            <a:ext cx="9285822" cy="3402562"/>
          </a:xfrm>
        </p:spPr>
        <p:txBody>
          <a:bodyPr>
            <a:normAutofit/>
          </a:bodyPr>
          <a:lstStyle/>
          <a:p>
            <a:pPr algn="l"/>
            <a:r>
              <a:rPr lang="fr-FR" sz="6600">
                <a:effectLst>
                  <a:glow rad="38100">
                    <a:prstClr val="black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LES INONDATIONS EN GUADELOUPE</a:t>
            </a:r>
            <a:endParaRPr lang="fr-FR" sz="6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FC9FC5-AE70-47F7-97E7-DD8418F0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65807"/>
            <a:ext cx="12192000" cy="2292194"/>
          </a:xfrm>
          <a:prstGeom prst="rect">
            <a:avLst/>
          </a:prstGeom>
          <a:solidFill>
            <a:srgbClr val="363D46"/>
          </a:solidFill>
          <a:ln>
            <a:noFill/>
          </a:ln>
          <a:effectLst>
            <a:innerShdw blurRad="63500" dist="381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1412" y="4867276"/>
            <a:ext cx="9285822" cy="923924"/>
          </a:xfrm>
        </p:spPr>
        <p:txBody>
          <a:bodyPr>
            <a:normAutofit/>
          </a:bodyPr>
          <a:lstStyle/>
          <a:p>
            <a:pPr algn="l"/>
            <a:r>
              <a:rPr lang="fr-FR" sz="3200">
                <a:solidFill>
                  <a:srgbClr val="E6E6E6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Présenté par Stephen Vandal</a:t>
            </a:r>
            <a:endParaRPr lang="fr-FR" sz="3200">
              <a:solidFill>
                <a:srgbClr val="E6E6E6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6211A9-0224-42CE-8B84-2223FD5FA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65807"/>
            <a:ext cx="12192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40CF16-E2A7-86C7-6C05-192E661C1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4363271"/>
            <a:ext cx="8676222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INTRODUCTION</a:t>
            </a:r>
          </a:p>
        </p:txBody>
      </p:sp>
      <p:pic>
        <p:nvPicPr>
          <p:cNvPr id="7" name="Image 8" descr="Une image contenant ciel, extérieur, eau, arbre&#10;&#10;Description générée automatiquement">
            <a:extLst>
              <a:ext uri="{FF2B5EF4-FFF2-40B4-BE49-F238E27FC236}">
                <a16:creationId xmlns:a16="http://schemas.microsoft.com/office/drawing/2014/main" id="{6E5325C2-9A6D-2991-DB51-FFD1CE0B5D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20" r="-2" b="4549"/>
          <a:stretch/>
        </p:blipFill>
        <p:spPr>
          <a:xfrm>
            <a:off x="20" y="10"/>
            <a:ext cx="7574515" cy="4273816"/>
          </a:xfrm>
          <a:prstGeom prst="rect">
            <a:avLst/>
          </a:prstGeom>
        </p:spPr>
      </p:pic>
      <p:pic>
        <p:nvPicPr>
          <p:cNvPr id="9" name="Image 10" descr="Une image contenant carte&#10;&#10;Description générée automatiquement">
            <a:extLst>
              <a:ext uri="{FF2B5EF4-FFF2-40B4-BE49-F238E27FC236}">
                <a16:creationId xmlns:a16="http://schemas.microsoft.com/office/drawing/2014/main" id="{82E97721-68D1-0AEE-96BC-4FB59D9119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94" r="-1" b="-1"/>
          <a:stretch/>
        </p:blipFill>
        <p:spPr>
          <a:xfrm>
            <a:off x="7574535" y="10"/>
            <a:ext cx="4617465" cy="427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1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1" descr="Une image contenant arbre, extérieur, terrain, parc&#10;&#10;Description générée automatiquement">
            <a:extLst>
              <a:ext uri="{FF2B5EF4-FFF2-40B4-BE49-F238E27FC236}">
                <a16:creationId xmlns:a16="http://schemas.microsoft.com/office/drawing/2014/main" id="{5C768F02-FAC7-B434-C42D-03677D3794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99" r="-2" b="23845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0" name="Image 10" descr="Une image contenant extérieur, scène, route, passage&#10;&#10;Description générée automatiquement">
            <a:extLst>
              <a:ext uri="{FF2B5EF4-FFF2-40B4-BE49-F238E27FC236}">
                <a16:creationId xmlns:a16="http://schemas.microsoft.com/office/drawing/2014/main" id="{F59263F6-29BC-2C8A-E73F-201B67EED1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0" r="-3" b="12629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Image 7" descr="Une image contenant extérieur, nature, chute d’eau, vague&#10;&#10;Description générée automatiquement">
            <a:extLst>
              <a:ext uri="{FF2B5EF4-FFF2-40B4-BE49-F238E27FC236}">
                <a16:creationId xmlns:a16="http://schemas.microsoft.com/office/drawing/2014/main" id="{63A29F60-B107-4512-4C21-43F8EEE0F1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952" r="2" b="7665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8" name="Image 8" descr="Une image contenant ciel, montagne, nature, extérieur&#10;&#10;Description générée automatiquement">
            <a:extLst>
              <a:ext uri="{FF2B5EF4-FFF2-40B4-BE49-F238E27FC236}">
                <a16:creationId xmlns:a16="http://schemas.microsoft.com/office/drawing/2014/main" id="{33FF86BC-135C-0448-219B-D31A0CB20F8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944" r="-2" b="11092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71951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4FEB3A-BF29-CADA-3BE0-F8EFA4D47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4363271"/>
            <a:ext cx="8676222" cy="1066801"/>
          </a:xfrm>
        </p:spPr>
        <p:txBody>
          <a:bodyPr>
            <a:normAutofit/>
          </a:bodyPr>
          <a:lstStyle/>
          <a:p>
            <a:r>
              <a:rPr lang="fr-FR" sz="6000" b="1" dirty="0">
                <a:effectLst>
                  <a:glow rad="38100">
                    <a:prstClr val="black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Les inondations</a:t>
            </a:r>
            <a:endParaRPr lang="fr-FR" sz="6000" b="1" dirty="0"/>
          </a:p>
        </p:txBody>
      </p:sp>
      <p:pic>
        <p:nvPicPr>
          <p:cNvPr id="6" name="Image 6" descr="Une image contenant texte, extérieur, ciel&#10;&#10;Description générée automatiquement">
            <a:extLst>
              <a:ext uri="{FF2B5EF4-FFF2-40B4-BE49-F238E27FC236}">
                <a16:creationId xmlns:a16="http://schemas.microsoft.com/office/drawing/2014/main" id="{66FE17C1-A0CE-CF8E-CAEA-89FEB4578E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601" b="24660"/>
          <a:stretch/>
        </p:blipFill>
        <p:spPr>
          <a:xfrm>
            <a:off x="20" y="10"/>
            <a:ext cx="12191980" cy="427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73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690F3EE-0CD1-4520-B020-4E1DF3141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EFDE1E9-7FE0-45CA-9DE2-237F77319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2270840"/>
          </a:xfrm>
          <a:custGeom>
            <a:avLst/>
            <a:gdLst>
              <a:gd name="connsiteX0" fmla="*/ 0 w 12192000"/>
              <a:gd name="connsiteY0" fmla="*/ 0 h 2270840"/>
              <a:gd name="connsiteX1" fmla="*/ 12192000 w 12192000"/>
              <a:gd name="connsiteY1" fmla="*/ 0 h 2270840"/>
              <a:gd name="connsiteX2" fmla="*/ 12192000 w 12192000"/>
              <a:gd name="connsiteY2" fmla="*/ 519831 h 2270840"/>
              <a:gd name="connsiteX3" fmla="*/ 12192000 w 12192000"/>
              <a:gd name="connsiteY3" fmla="*/ 744794 h 2270840"/>
              <a:gd name="connsiteX4" fmla="*/ 12192000 w 12192000"/>
              <a:gd name="connsiteY4" fmla="*/ 1754022 h 2270840"/>
              <a:gd name="connsiteX5" fmla="*/ 11957522 w 12192000"/>
              <a:gd name="connsiteY5" fmla="*/ 1797924 h 2270840"/>
              <a:gd name="connsiteX6" fmla="*/ 11679973 w 12192000"/>
              <a:gd name="connsiteY6" fmla="*/ 1847668 h 2270840"/>
              <a:gd name="connsiteX7" fmla="*/ 11401197 w 12192000"/>
              <a:gd name="connsiteY7" fmla="*/ 1896361 h 2270840"/>
              <a:gd name="connsiteX8" fmla="*/ 11121192 w 12192000"/>
              <a:gd name="connsiteY8" fmla="*/ 1938047 h 2270840"/>
              <a:gd name="connsiteX9" fmla="*/ 10842416 w 12192000"/>
              <a:gd name="connsiteY9" fmla="*/ 1980084 h 2270840"/>
              <a:gd name="connsiteX10" fmla="*/ 10562411 w 12192000"/>
              <a:gd name="connsiteY10" fmla="*/ 2019319 h 2270840"/>
              <a:gd name="connsiteX11" fmla="*/ 10286091 w 12192000"/>
              <a:gd name="connsiteY11" fmla="*/ 2052948 h 2270840"/>
              <a:gd name="connsiteX12" fmla="*/ 10006086 w 12192000"/>
              <a:gd name="connsiteY12" fmla="*/ 2084826 h 2270840"/>
              <a:gd name="connsiteX13" fmla="*/ 9727310 w 12192000"/>
              <a:gd name="connsiteY13" fmla="*/ 2113902 h 2270840"/>
              <a:gd name="connsiteX14" fmla="*/ 9453445 w 12192000"/>
              <a:gd name="connsiteY14" fmla="*/ 2139124 h 2270840"/>
              <a:gd name="connsiteX15" fmla="*/ 9175897 w 12192000"/>
              <a:gd name="connsiteY15" fmla="*/ 2164346 h 2270840"/>
              <a:gd name="connsiteX16" fmla="*/ 8902033 w 12192000"/>
              <a:gd name="connsiteY16" fmla="*/ 2185365 h 2270840"/>
              <a:gd name="connsiteX17" fmla="*/ 8628169 w 12192000"/>
              <a:gd name="connsiteY17" fmla="*/ 2201829 h 2270840"/>
              <a:gd name="connsiteX18" fmla="*/ 8355533 w 12192000"/>
              <a:gd name="connsiteY18" fmla="*/ 2218995 h 2270840"/>
              <a:gd name="connsiteX19" fmla="*/ 8085353 w 12192000"/>
              <a:gd name="connsiteY19" fmla="*/ 2233357 h 2270840"/>
              <a:gd name="connsiteX20" fmla="*/ 7817629 w 12192000"/>
              <a:gd name="connsiteY20" fmla="*/ 2243516 h 2270840"/>
              <a:gd name="connsiteX21" fmla="*/ 7549905 w 12192000"/>
              <a:gd name="connsiteY21" fmla="*/ 2252274 h 2270840"/>
              <a:gd name="connsiteX22" fmla="*/ 7284638 w 12192000"/>
              <a:gd name="connsiteY22" fmla="*/ 2260681 h 2270840"/>
              <a:gd name="connsiteX23" fmla="*/ 7023055 w 12192000"/>
              <a:gd name="connsiteY23" fmla="*/ 2264535 h 2270840"/>
              <a:gd name="connsiteX24" fmla="*/ 6761472 w 12192000"/>
              <a:gd name="connsiteY24" fmla="*/ 2268738 h 2270840"/>
              <a:gd name="connsiteX25" fmla="*/ 6503573 w 12192000"/>
              <a:gd name="connsiteY25" fmla="*/ 2270840 h 2270840"/>
              <a:gd name="connsiteX26" fmla="*/ 6248130 w 12192000"/>
              <a:gd name="connsiteY26" fmla="*/ 2268738 h 2270840"/>
              <a:gd name="connsiteX27" fmla="*/ 5995144 w 12192000"/>
              <a:gd name="connsiteY27" fmla="*/ 2268738 h 2270840"/>
              <a:gd name="connsiteX28" fmla="*/ 5744613 w 12192000"/>
              <a:gd name="connsiteY28" fmla="*/ 2264535 h 2270840"/>
              <a:gd name="connsiteX29" fmla="*/ 5498995 w 12192000"/>
              <a:gd name="connsiteY29" fmla="*/ 2258229 h 2270840"/>
              <a:gd name="connsiteX30" fmla="*/ 5255834 w 12192000"/>
              <a:gd name="connsiteY30" fmla="*/ 2252274 h 2270840"/>
              <a:gd name="connsiteX31" fmla="*/ 5017584 w 12192000"/>
              <a:gd name="connsiteY31" fmla="*/ 2245618 h 2270840"/>
              <a:gd name="connsiteX32" fmla="*/ 4780562 w 12192000"/>
              <a:gd name="connsiteY32" fmla="*/ 2235459 h 2270840"/>
              <a:gd name="connsiteX33" fmla="*/ 4547227 w 12192000"/>
              <a:gd name="connsiteY33" fmla="*/ 2224599 h 2270840"/>
              <a:gd name="connsiteX34" fmla="*/ 4318800 w 12192000"/>
              <a:gd name="connsiteY34" fmla="*/ 2214791 h 2270840"/>
              <a:gd name="connsiteX35" fmla="*/ 3873004 w 12192000"/>
              <a:gd name="connsiteY35" fmla="*/ 2187116 h 2270840"/>
              <a:gd name="connsiteX36" fmla="*/ 3445628 w 12192000"/>
              <a:gd name="connsiteY36" fmla="*/ 2157691 h 2270840"/>
              <a:gd name="connsiteX37" fmla="*/ 3035446 w 12192000"/>
              <a:gd name="connsiteY37" fmla="*/ 2126863 h 2270840"/>
              <a:gd name="connsiteX38" fmla="*/ 2647370 w 12192000"/>
              <a:gd name="connsiteY38" fmla="*/ 2092884 h 2270840"/>
              <a:gd name="connsiteX39" fmla="*/ 2276487 w 12192000"/>
              <a:gd name="connsiteY39" fmla="*/ 2057502 h 2270840"/>
              <a:gd name="connsiteX40" fmla="*/ 1932621 w 12192000"/>
              <a:gd name="connsiteY40" fmla="*/ 2019319 h 2270840"/>
              <a:gd name="connsiteX41" fmla="*/ 1609634 w 12192000"/>
              <a:gd name="connsiteY41" fmla="*/ 1981836 h 2270840"/>
              <a:gd name="connsiteX42" fmla="*/ 1312435 w 12192000"/>
              <a:gd name="connsiteY42" fmla="*/ 1944353 h 2270840"/>
              <a:gd name="connsiteX43" fmla="*/ 1039799 w 12192000"/>
              <a:gd name="connsiteY43" fmla="*/ 1908972 h 2270840"/>
              <a:gd name="connsiteX44" fmla="*/ 797865 w 12192000"/>
              <a:gd name="connsiteY44" fmla="*/ 1875342 h 2270840"/>
              <a:gd name="connsiteX45" fmla="*/ 579265 w 12192000"/>
              <a:gd name="connsiteY45" fmla="*/ 1843464 h 2270840"/>
              <a:gd name="connsiteX46" fmla="*/ 395052 w 12192000"/>
              <a:gd name="connsiteY46" fmla="*/ 1816841 h 2270840"/>
              <a:gd name="connsiteX47" fmla="*/ 240312 w 12192000"/>
              <a:gd name="connsiteY47" fmla="*/ 1791618 h 2270840"/>
              <a:gd name="connsiteX48" fmla="*/ 27853 w 12192000"/>
              <a:gd name="connsiteY48" fmla="*/ 1755537 h 2270840"/>
              <a:gd name="connsiteX49" fmla="*/ 0 w 12192000"/>
              <a:gd name="connsiteY49" fmla="*/ 1750824 h 2270840"/>
              <a:gd name="connsiteX50" fmla="*/ 0 w 12192000"/>
              <a:gd name="connsiteY50" fmla="*/ 744794 h 2270840"/>
              <a:gd name="connsiteX51" fmla="*/ 0 w 12192000"/>
              <a:gd name="connsiteY51" fmla="*/ 519831 h 227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270840">
                <a:moveTo>
                  <a:pt x="0" y="0"/>
                </a:moveTo>
                <a:lnTo>
                  <a:pt x="12192000" y="0"/>
                </a:lnTo>
                <a:lnTo>
                  <a:pt x="12192000" y="519831"/>
                </a:lnTo>
                <a:lnTo>
                  <a:pt x="12192000" y="744794"/>
                </a:lnTo>
                <a:lnTo>
                  <a:pt x="12192000" y="1754022"/>
                </a:lnTo>
                <a:lnTo>
                  <a:pt x="11957522" y="1797924"/>
                </a:lnTo>
                <a:lnTo>
                  <a:pt x="11679973" y="1847668"/>
                </a:lnTo>
                <a:lnTo>
                  <a:pt x="11401197" y="1896361"/>
                </a:lnTo>
                <a:lnTo>
                  <a:pt x="11121192" y="1938047"/>
                </a:lnTo>
                <a:lnTo>
                  <a:pt x="10842416" y="1980084"/>
                </a:lnTo>
                <a:lnTo>
                  <a:pt x="10562411" y="2019319"/>
                </a:lnTo>
                <a:lnTo>
                  <a:pt x="10286091" y="2052948"/>
                </a:lnTo>
                <a:lnTo>
                  <a:pt x="10006086" y="2084826"/>
                </a:lnTo>
                <a:lnTo>
                  <a:pt x="9727310" y="2113902"/>
                </a:lnTo>
                <a:lnTo>
                  <a:pt x="9453445" y="2139124"/>
                </a:lnTo>
                <a:lnTo>
                  <a:pt x="9175897" y="2164346"/>
                </a:lnTo>
                <a:lnTo>
                  <a:pt x="8902033" y="2185365"/>
                </a:lnTo>
                <a:lnTo>
                  <a:pt x="8628169" y="2201829"/>
                </a:lnTo>
                <a:lnTo>
                  <a:pt x="8355533" y="2218995"/>
                </a:lnTo>
                <a:lnTo>
                  <a:pt x="8085353" y="2233357"/>
                </a:lnTo>
                <a:lnTo>
                  <a:pt x="7817629" y="2243516"/>
                </a:lnTo>
                <a:lnTo>
                  <a:pt x="7549905" y="2252274"/>
                </a:lnTo>
                <a:lnTo>
                  <a:pt x="7284638" y="2260681"/>
                </a:lnTo>
                <a:lnTo>
                  <a:pt x="7023055" y="2264535"/>
                </a:lnTo>
                <a:lnTo>
                  <a:pt x="6761472" y="2268738"/>
                </a:lnTo>
                <a:lnTo>
                  <a:pt x="6503573" y="2270840"/>
                </a:lnTo>
                <a:lnTo>
                  <a:pt x="6248130" y="2268738"/>
                </a:lnTo>
                <a:lnTo>
                  <a:pt x="5995144" y="2268738"/>
                </a:lnTo>
                <a:lnTo>
                  <a:pt x="5744613" y="2264535"/>
                </a:lnTo>
                <a:lnTo>
                  <a:pt x="5498995" y="2258229"/>
                </a:lnTo>
                <a:lnTo>
                  <a:pt x="5255834" y="2252274"/>
                </a:lnTo>
                <a:lnTo>
                  <a:pt x="5017584" y="2245618"/>
                </a:lnTo>
                <a:lnTo>
                  <a:pt x="4780562" y="2235459"/>
                </a:lnTo>
                <a:lnTo>
                  <a:pt x="4547227" y="2224599"/>
                </a:lnTo>
                <a:lnTo>
                  <a:pt x="4318800" y="2214791"/>
                </a:lnTo>
                <a:lnTo>
                  <a:pt x="3873004" y="2187116"/>
                </a:lnTo>
                <a:lnTo>
                  <a:pt x="3445628" y="2157691"/>
                </a:lnTo>
                <a:lnTo>
                  <a:pt x="3035446" y="2126863"/>
                </a:lnTo>
                <a:lnTo>
                  <a:pt x="2647370" y="2092884"/>
                </a:lnTo>
                <a:lnTo>
                  <a:pt x="2276487" y="2057502"/>
                </a:lnTo>
                <a:lnTo>
                  <a:pt x="1932621" y="2019319"/>
                </a:lnTo>
                <a:lnTo>
                  <a:pt x="1609634" y="1981836"/>
                </a:lnTo>
                <a:lnTo>
                  <a:pt x="1312435" y="1944353"/>
                </a:lnTo>
                <a:lnTo>
                  <a:pt x="1039799" y="1908972"/>
                </a:lnTo>
                <a:lnTo>
                  <a:pt x="797865" y="1875342"/>
                </a:lnTo>
                <a:lnTo>
                  <a:pt x="579265" y="1843464"/>
                </a:lnTo>
                <a:lnTo>
                  <a:pt x="395052" y="1816841"/>
                </a:lnTo>
                <a:lnTo>
                  <a:pt x="240312" y="1791618"/>
                </a:lnTo>
                <a:lnTo>
                  <a:pt x="27853" y="1755537"/>
                </a:lnTo>
                <a:lnTo>
                  <a:pt x="0" y="1750824"/>
                </a:lnTo>
                <a:lnTo>
                  <a:pt x="0" y="744794"/>
                </a:lnTo>
                <a:lnTo>
                  <a:pt x="0" y="519831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EF8F278-E430-60A3-0692-8FFD03645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6392"/>
            <a:ext cx="9905998" cy="1065451"/>
          </a:xfrm>
        </p:spPr>
        <p:txBody>
          <a:bodyPr>
            <a:normAutofit/>
          </a:bodyPr>
          <a:lstStyle/>
          <a:p>
            <a:pPr algn="ctr"/>
            <a:r>
              <a:rPr lang="fr-FR">
                <a:solidFill>
                  <a:srgbClr val="BFBFBF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Qu'Est-ce qu'une inondation ?</a:t>
            </a:r>
            <a:endParaRPr lang="fr-FR">
              <a:solidFill>
                <a:srgbClr val="BFBFBF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0DA132-F9F0-8A74-11B0-22CCF187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9417" y="2077527"/>
            <a:ext cx="7246187" cy="4432540"/>
          </a:xfrm>
        </p:spPr>
        <p:txBody>
          <a:bodyPr>
            <a:normAutofit/>
          </a:bodyPr>
          <a:lstStyle/>
          <a:p>
            <a:r>
              <a:rPr lang="fr-FR" sz="2400" dirty="0">
                <a:effectLst>
                  <a:glow rad="38100">
                    <a:prstClr val="white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Une inondation est une submersion temporaire, naturelle ou artificielle d’un espace par de l’eau liquide.</a:t>
            </a:r>
          </a:p>
          <a:p>
            <a:pPr>
              <a:buClr>
                <a:srgbClr val="000000"/>
              </a:buClr>
            </a:pPr>
            <a:r>
              <a:rPr lang="fr-FR" sz="2400" dirty="0">
                <a:effectLst>
                  <a:glow rad="38100">
                    <a:prstClr val="white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C'est un des principaux risques naturels dans le monde        la catastrophe naturelle causant le plus de dégâts.</a:t>
            </a:r>
          </a:p>
          <a:p>
            <a:pPr>
              <a:buClr>
                <a:srgbClr val="000000"/>
              </a:buClr>
            </a:pPr>
            <a:r>
              <a:rPr lang="fr-FR" sz="2400" dirty="0">
                <a:effectLst>
                  <a:glow rad="38100">
                    <a:prstClr val="white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En 2011 : </a:t>
            </a:r>
            <a:r>
              <a:rPr lang="fr-FR" sz="2400" b="1" dirty="0">
                <a:effectLst>
                  <a:glow rad="38100">
                    <a:prstClr val="white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1 désastre naturel sur 2 </a:t>
            </a:r>
            <a:r>
              <a:rPr lang="fr-FR" sz="2400" dirty="0">
                <a:effectLst>
                  <a:glow rad="38100">
                    <a:prstClr val="white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+  </a:t>
            </a:r>
            <a:r>
              <a:rPr lang="fr-FR" sz="2400" b="1" dirty="0">
                <a:effectLst>
                  <a:glow rad="38100">
                    <a:prstClr val="white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57,1% du total de victimes de catastrophes naturelles</a:t>
            </a:r>
            <a:r>
              <a:rPr lang="fr-FR" sz="2400" dirty="0">
                <a:effectLst>
                  <a:glow rad="38100">
                    <a:prstClr val="white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 dans le monde.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0E9AA933-DB46-99E5-88AF-6795E2690F1A}"/>
              </a:ext>
            </a:extLst>
          </p:cNvPr>
          <p:cNvSpPr/>
          <p:nvPr/>
        </p:nvSpPr>
        <p:spPr>
          <a:xfrm>
            <a:off x="1293588" y="4207477"/>
            <a:ext cx="488830" cy="287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id="{86F4BC64-9415-CE91-E485-F06134718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910" y="1311420"/>
            <a:ext cx="4180935" cy="554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29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6096C56-5927-04AA-BD62-BA3D7685414E}"/>
              </a:ext>
            </a:extLst>
          </p:cNvPr>
          <p:cNvSpPr txBox="1"/>
          <p:nvPr/>
        </p:nvSpPr>
        <p:spPr>
          <a:xfrm>
            <a:off x="419431" y="420261"/>
            <a:ext cx="1098347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/>
              <a:t>Généralement, les inondations ont lieux en cas de saturations des sols par la pluie :</a:t>
            </a:r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id="{A50F5E36-193E-AE61-71FE-23189904B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98" y="1365999"/>
            <a:ext cx="6754482" cy="507490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8F5BEC-2326-624F-A6BE-504CB918286C}"/>
              </a:ext>
            </a:extLst>
          </p:cNvPr>
          <p:cNvSpPr txBox="1"/>
          <p:nvPr/>
        </p:nvSpPr>
        <p:spPr>
          <a:xfrm>
            <a:off x="7445260" y="1953939"/>
            <a:ext cx="4232472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b="1" dirty="0"/>
              <a:t>1. Capacités des sols à filtrer et à stocker l'eau sont épuisées</a:t>
            </a:r>
          </a:p>
          <a:p>
            <a:endParaRPr lang="fr-FR" sz="2400" b="1" dirty="0"/>
          </a:p>
          <a:p>
            <a:r>
              <a:rPr lang="fr-FR" sz="2400" b="1" dirty="0"/>
              <a:t>2. Stagnation des eaux de pluie</a:t>
            </a:r>
          </a:p>
          <a:p>
            <a:endParaRPr lang="fr-FR" sz="2400" b="1" dirty="0"/>
          </a:p>
          <a:p>
            <a:r>
              <a:rPr lang="fr-FR" sz="2400" b="1" dirty="0"/>
              <a:t>3. Dégâts au niveau des habitations et des infrastructures</a:t>
            </a:r>
          </a:p>
        </p:txBody>
      </p:sp>
    </p:spTree>
    <p:extLst>
      <p:ext uri="{BB962C8B-B14F-4D97-AF65-F5344CB8AC3E}">
        <p14:creationId xmlns:p14="http://schemas.microsoft.com/office/powerpoint/2010/main" val="3540347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BE5F50-7F4F-4374-B105-349659919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295" y="4737082"/>
            <a:ext cx="8676222" cy="106680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Et ….</a:t>
            </a:r>
            <a:r>
              <a:rPr lang="en-US" sz="6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en</a:t>
            </a:r>
            <a:r>
              <a:rPr lang="en-US" sz="6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Guadeloupe ?</a:t>
            </a:r>
          </a:p>
        </p:txBody>
      </p:sp>
      <p:pic>
        <p:nvPicPr>
          <p:cNvPr id="4" name="Image 4" descr="Une image contenant nature, récif, rive&#10;&#10;Description générée automatiquement">
            <a:extLst>
              <a:ext uri="{FF2B5EF4-FFF2-40B4-BE49-F238E27FC236}">
                <a16:creationId xmlns:a16="http://schemas.microsoft.com/office/drawing/2014/main" id="{E3F24626-BC21-641B-98F4-87094A39A9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592" b="27695"/>
          <a:stretch/>
        </p:blipFill>
        <p:spPr>
          <a:xfrm>
            <a:off x="20" y="10"/>
            <a:ext cx="12191980" cy="427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1DD84BE-5C14-1038-DCEF-E85BF223A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031" y="3931950"/>
            <a:ext cx="8676222" cy="106680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LA PLUVIOMETRIE EN GUADELOUPE</a:t>
            </a:r>
          </a:p>
        </p:txBody>
      </p:sp>
      <p:pic>
        <p:nvPicPr>
          <p:cNvPr id="7" name="Image 7">
            <a:extLst>
              <a:ext uri="{FF2B5EF4-FFF2-40B4-BE49-F238E27FC236}">
                <a16:creationId xmlns:a16="http://schemas.microsoft.com/office/drawing/2014/main" id="{00946075-46BA-ACA7-2407-D64F046AB4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15151"/>
          <a:stretch/>
        </p:blipFill>
        <p:spPr>
          <a:xfrm>
            <a:off x="20" y="10"/>
            <a:ext cx="7574515" cy="4273816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6EF0BD83-55C0-4448-E502-FFD0BE0BF6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4" b="1"/>
          <a:stretch/>
        </p:blipFill>
        <p:spPr>
          <a:xfrm>
            <a:off x="7574535" y="10"/>
            <a:ext cx="4617465" cy="4273816"/>
          </a:xfrm>
          <a:prstGeom prst="rect">
            <a:avLst/>
          </a:prstGeom>
        </p:spPr>
      </p:pic>
      <p:sp>
        <p:nvSpPr>
          <p:cNvPr id="8" name="Flèche : double flèche horizontale 7">
            <a:extLst>
              <a:ext uri="{FF2B5EF4-FFF2-40B4-BE49-F238E27FC236}">
                <a16:creationId xmlns:a16="http://schemas.microsoft.com/office/drawing/2014/main" id="{76A02876-EE47-0CD6-A5B9-15EC02ACEA43}"/>
              </a:ext>
            </a:extLst>
          </p:cNvPr>
          <p:cNvSpPr/>
          <p:nvPr/>
        </p:nvSpPr>
        <p:spPr>
          <a:xfrm>
            <a:off x="3633243" y="1504533"/>
            <a:ext cx="2185358" cy="215660"/>
          </a:xfrm>
          <a:prstGeom prst="leftRightArrow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30196F-1A9A-B3B3-E41C-F4ED45293A13}"/>
              </a:ext>
            </a:extLst>
          </p:cNvPr>
          <p:cNvSpPr txBox="1"/>
          <p:nvPr/>
        </p:nvSpPr>
        <p:spPr>
          <a:xfrm>
            <a:off x="3566414" y="1137746"/>
            <a:ext cx="23952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Période cyclonique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19D812-C9D3-9540-3352-4A5BDDC2E1B6}"/>
              </a:ext>
            </a:extLst>
          </p:cNvPr>
          <p:cNvSpPr txBox="1"/>
          <p:nvPr/>
        </p:nvSpPr>
        <p:spPr>
          <a:xfrm>
            <a:off x="379065" y="5004150"/>
            <a:ext cx="11634047" cy="1692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600" dirty="0">
                <a:latin typeface="Century Gothic"/>
              </a:rPr>
              <a:t>L’ensemble de la Guadeloupe reçoit en moyenne </a:t>
            </a:r>
            <a:r>
              <a:rPr lang="fr-FR" sz="2600" b="1" dirty="0">
                <a:latin typeface="Century Gothic"/>
              </a:rPr>
              <a:t>4 milliards de mètres cubes d’eaux par an</a:t>
            </a:r>
            <a:r>
              <a:rPr lang="fr-FR" sz="2600" dirty="0">
                <a:latin typeface="Century Gothic"/>
              </a:rPr>
              <a:t> réparti en :</a:t>
            </a:r>
            <a:endParaRPr lang="fr-FR">
              <a:latin typeface="Century Gothic"/>
            </a:endParaRPr>
          </a:p>
          <a:p>
            <a:r>
              <a:rPr lang="fr-FR" sz="2600" dirty="0">
                <a:latin typeface="Century Gothic"/>
              </a:rPr>
              <a:t>- 3 milliards sur la Basse-Terre ,</a:t>
            </a:r>
            <a:endParaRPr lang="fr-FR">
              <a:latin typeface="Century Gothic"/>
            </a:endParaRPr>
          </a:p>
          <a:p>
            <a:r>
              <a:rPr lang="fr-FR" sz="2600" dirty="0">
                <a:latin typeface="Century Gothic"/>
              </a:rPr>
              <a:t>- 1 milliard sur la Grande-Terre.</a:t>
            </a:r>
            <a:r>
              <a:rPr lang="fr-FR" sz="2600" dirty="0">
                <a:latin typeface="Century Gothic"/>
                <a:ea typeface="Calibri"/>
                <a:cs typeface="Calibri"/>
              </a:rPr>
              <a:t> </a:t>
            </a:r>
            <a:endParaRPr lang="fr-FR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2097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E29B4F9-AE3E-EEC5-47A3-24AA1EA0A6DA}"/>
              </a:ext>
            </a:extLst>
          </p:cNvPr>
          <p:cNvSpPr/>
          <p:nvPr/>
        </p:nvSpPr>
        <p:spPr>
          <a:xfrm>
            <a:off x="4819290" y="2813649"/>
            <a:ext cx="2544791" cy="92015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LES CAUSES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0D21821-8155-B6FF-83A9-D0951D8E9946}"/>
              </a:ext>
            </a:extLst>
          </p:cNvPr>
          <p:cNvSpPr/>
          <p:nvPr/>
        </p:nvSpPr>
        <p:spPr>
          <a:xfrm>
            <a:off x="318279" y="167317"/>
            <a:ext cx="2501659" cy="9920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Les tempêtes tropicales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31FC480-7E8C-A84A-23EE-E57C3FEC021F}"/>
              </a:ext>
            </a:extLst>
          </p:cNvPr>
          <p:cNvSpPr/>
          <p:nvPr/>
        </p:nvSpPr>
        <p:spPr>
          <a:xfrm>
            <a:off x="8657147" y="224826"/>
            <a:ext cx="2501659" cy="9920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Les cyclones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AE696F0-8192-921B-4F44-AC45327FF58C}"/>
              </a:ext>
            </a:extLst>
          </p:cNvPr>
          <p:cNvSpPr/>
          <p:nvPr/>
        </p:nvSpPr>
        <p:spPr>
          <a:xfrm>
            <a:off x="548317" y="2323921"/>
            <a:ext cx="2501659" cy="9920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Les ouragans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8AEE7F5-7AF7-D4F6-5EFB-E40A4C54E892}"/>
              </a:ext>
            </a:extLst>
          </p:cNvPr>
          <p:cNvSpPr/>
          <p:nvPr/>
        </p:nvSpPr>
        <p:spPr>
          <a:xfrm>
            <a:off x="8858429" y="2151391"/>
            <a:ext cx="2501659" cy="9920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Les tsunamis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6B811EB-C7C7-507E-2A15-E7585B803ADE}"/>
              </a:ext>
            </a:extLst>
          </p:cNvPr>
          <p:cNvSpPr/>
          <p:nvPr/>
        </p:nvSpPr>
        <p:spPr>
          <a:xfrm>
            <a:off x="4487713" y="167317"/>
            <a:ext cx="2501659" cy="149524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Les écoulements d'averse en milieu urbain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7244E2-1D18-5EC8-DF50-27DB1703E362}"/>
              </a:ext>
            </a:extLst>
          </p:cNvPr>
          <p:cNvSpPr/>
          <p:nvPr/>
        </p:nvSpPr>
        <p:spPr>
          <a:xfrm>
            <a:off x="4026738" y="4378985"/>
            <a:ext cx="4126300" cy="2472903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000" b="1" dirty="0"/>
              <a:t>- Proximité de la mer et des cours d'eau</a:t>
            </a:r>
          </a:p>
          <a:p>
            <a:pPr algn="ctr"/>
            <a:r>
              <a:rPr lang="fr-FR" sz="2000" b="1" dirty="0"/>
              <a:t>- </a:t>
            </a:r>
            <a:r>
              <a:rPr lang="fr-FR" sz="2000" b="1" dirty="0">
                <a:ea typeface="+mn-lt"/>
                <a:cs typeface="+mn-lt"/>
              </a:rPr>
              <a:t>Topographie</a:t>
            </a:r>
          </a:p>
          <a:p>
            <a:pPr algn="ctr"/>
            <a:r>
              <a:rPr lang="fr-FR" sz="2000" b="1" dirty="0">
                <a:ea typeface="+mn-lt"/>
                <a:cs typeface="+mn-lt"/>
              </a:rPr>
              <a:t>- La nature des sols et des sous-sols</a:t>
            </a:r>
          </a:p>
          <a:p>
            <a:pPr algn="ctr"/>
            <a:r>
              <a:rPr lang="fr-FR" sz="2000" b="1" dirty="0"/>
              <a:t>- </a:t>
            </a:r>
            <a:r>
              <a:rPr lang="fr-FR" sz="2000" b="1" dirty="0">
                <a:ea typeface="+mn-lt"/>
                <a:cs typeface="+mn-lt"/>
              </a:rPr>
              <a:t>Réchauffement climatique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5FC2A08-A39B-7D6B-53AF-2070BDE7E5CA}"/>
              </a:ext>
            </a:extLst>
          </p:cNvPr>
          <p:cNvCxnSpPr/>
          <p:nvPr/>
        </p:nvCxnSpPr>
        <p:spPr>
          <a:xfrm flipV="1">
            <a:off x="7390143" y="2690184"/>
            <a:ext cx="1503870" cy="5377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EB91463-A250-E66A-CB26-5A16A9353B69}"/>
              </a:ext>
            </a:extLst>
          </p:cNvPr>
          <p:cNvCxnSpPr>
            <a:cxnSpLocks/>
          </p:cNvCxnSpPr>
          <p:nvPr/>
        </p:nvCxnSpPr>
        <p:spPr>
          <a:xfrm flipH="1" flipV="1">
            <a:off x="5702239" y="1712523"/>
            <a:ext cx="20130" cy="10984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985CFA1-4259-C819-F461-F20D0CE97268}"/>
              </a:ext>
            </a:extLst>
          </p:cNvPr>
          <p:cNvCxnSpPr>
            <a:cxnSpLocks/>
          </p:cNvCxnSpPr>
          <p:nvPr/>
        </p:nvCxnSpPr>
        <p:spPr>
          <a:xfrm flipH="1" flipV="1">
            <a:off x="3071184" y="2934598"/>
            <a:ext cx="1731035" cy="4226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B1E806E1-98C6-A31F-1220-981DA9A34DE5}"/>
              </a:ext>
            </a:extLst>
          </p:cNvPr>
          <p:cNvCxnSpPr>
            <a:cxnSpLocks/>
          </p:cNvCxnSpPr>
          <p:nvPr/>
        </p:nvCxnSpPr>
        <p:spPr>
          <a:xfrm flipV="1">
            <a:off x="6700029" y="1166184"/>
            <a:ext cx="2409643" cy="16160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2790B173-A2B8-0EB2-245B-9A9D007A6EE1}"/>
              </a:ext>
            </a:extLst>
          </p:cNvPr>
          <p:cNvCxnSpPr>
            <a:cxnSpLocks/>
          </p:cNvCxnSpPr>
          <p:nvPr/>
        </p:nvCxnSpPr>
        <p:spPr>
          <a:xfrm flipH="1" flipV="1">
            <a:off x="2668618" y="907392"/>
            <a:ext cx="2162356" cy="20473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669E6480-5F82-9F67-5867-130E17CC7FD3}"/>
              </a:ext>
            </a:extLst>
          </p:cNvPr>
          <p:cNvSpPr/>
          <p:nvPr/>
        </p:nvSpPr>
        <p:spPr>
          <a:xfrm>
            <a:off x="5634430" y="3741332"/>
            <a:ext cx="920150" cy="63260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749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E29B4F9-AE3E-EEC5-47A3-24AA1EA0A6DA}"/>
              </a:ext>
            </a:extLst>
          </p:cNvPr>
          <p:cNvSpPr/>
          <p:nvPr/>
        </p:nvSpPr>
        <p:spPr>
          <a:xfrm>
            <a:off x="3740988" y="2813649"/>
            <a:ext cx="4758904" cy="93452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3200" b="1" dirty="0"/>
              <a:t>LES CONSEQUENCES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0D21821-8155-B6FF-83A9-D0951D8E9946}"/>
              </a:ext>
            </a:extLst>
          </p:cNvPr>
          <p:cNvSpPr/>
          <p:nvPr/>
        </p:nvSpPr>
        <p:spPr>
          <a:xfrm>
            <a:off x="318279" y="167317"/>
            <a:ext cx="2501659" cy="9920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Perte de vies humaines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31FC480-7E8C-A84A-23EE-E57C3FEC021F}"/>
              </a:ext>
            </a:extLst>
          </p:cNvPr>
          <p:cNvSpPr/>
          <p:nvPr/>
        </p:nvSpPr>
        <p:spPr>
          <a:xfrm>
            <a:off x="116996" y="1662563"/>
            <a:ext cx="2501659" cy="9920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Glissements de terrain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8AEE7F5-7AF7-D4F6-5EFB-E40A4C54E892}"/>
              </a:ext>
            </a:extLst>
          </p:cNvPr>
          <p:cNvSpPr/>
          <p:nvPr/>
        </p:nvSpPr>
        <p:spPr>
          <a:xfrm>
            <a:off x="9074090" y="1849467"/>
            <a:ext cx="2918602" cy="159588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Développement économique compromis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6B811EB-C7C7-507E-2A15-E7585B803ADE}"/>
              </a:ext>
            </a:extLst>
          </p:cNvPr>
          <p:cNvSpPr/>
          <p:nvPr/>
        </p:nvSpPr>
        <p:spPr>
          <a:xfrm>
            <a:off x="9620431" y="167317"/>
            <a:ext cx="2501659" cy="119331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Impact social important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5FC2A08-A39B-7D6B-53AF-2070BDE7E5CA}"/>
              </a:ext>
            </a:extLst>
          </p:cNvPr>
          <p:cNvCxnSpPr/>
          <p:nvPr/>
        </p:nvCxnSpPr>
        <p:spPr>
          <a:xfrm flipV="1">
            <a:off x="8482822" y="2560789"/>
            <a:ext cx="554965" cy="2501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EB91463-A250-E66A-CB26-5A16A9353B69}"/>
              </a:ext>
            </a:extLst>
          </p:cNvPr>
          <p:cNvCxnSpPr>
            <a:cxnSpLocks/>
          </p:cNvCxnSpPr>
          <p:nvPr/>
        </p:nvCxnSpPr>
        <p:spPr>
          <a:xfrm flipH="1" flipV="1">
            <a:off x="4882730" y="1223693"/>
            <a:ext cx="839639" cy="15585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985CFA1-4259-C819-F461-F20D0CE97268}"/>
              </a:ext>
            </a:extLst>
          </p:cNvPr>
          <p:cNvCxnSpPr>
            <a:cxnSpLocks/>
          </p:cNvCxnSpPr>
          <p:nvPr/>
        </p:nvCxnSpPr>
        <p:spPr>
          <a:xfrm flipH="1" flipV="1">
            <a:off x="2510467" y="2417014"/>
            <a:ext cx="1170319" cy="8827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B1E806E1-98C6-A31F-1220-981DA9A34DE5}"/>
              </a:ext>
            </a:extLst>
          </p:cNvPr>
          <p:cNvCxnSpPr>
            <a:cxnSpLocks/>
          </p:cNvCxnSpPr>
          <p:nvPr/>
        </p:nvCxnSpPr>
        <p:spPr>
          <a:xfrm flipV="1">
            <a:off x="6700029" y="1137429"/>
            <a:ext cx="3186020" cy="16447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2790B173-A2B8-0EB2-245B-9A9D007A6EE1}"/>
              </a:ext>
            </a:extLst>
          </p:cNvPr>
          <p:cNvCxnSpPr>
            <a:cxnSpLocks/>
          </p:cNvCxnSpPr>
          <p:nvPr/>
        </p:nvCxnSpPr>
        <p:spPr>
          <a:xfrm flipH="1" flipV="1">
            <a:off x="2668618" y="907392"/>
            <a:ext cx="2018583" cy="18891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E59791C2-805F-1D7D-5988-36428A7570BA}"/>
              </a:ext>
            </a:extLst>
          </p:cNvPr>
          <p:cNvSpPr/>
          <p:nvPr/>
        </p:nvSpPr>
        <p:spPr>
          <a:xfrm>
            <a:off x="6126731" y="167316"/>
            <a:ext cx="2803583" cy="1150187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Nuisance pour l'environnement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256BA56-0D29-921D-9DB5-5E664740D6F0}"/>
              </a:ext>
            </a:extLst>
          </p:cNvPr>
          <p:cNvSpPr/>
          <p:nvPr/>
        </p:nvSpPr>
        <p:spPr>
          <a:xfrm>
            <a:off x="3481297" y="109807"/>
            <a:ext cx="2156603" cy="115018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Pertes </a:t>
            </a:r>
            <a:endParaRPr lang="fr-FR"/>
          </a:p>
          <a:p>
            <a:pPr algn="ctr"/>
            <a:r>
              <a:rPr lang="fr-FR" dirty="0">
                <a:ea typeface="+mn-lt"/>
                <a:cs typeface="+mn-lt"/>
              </a:rPr>
              <a:t>Matériels lourdes</a:t>
            </a:r>
            <a:endParaRPr lang="fr-FR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D92E961-F4CA-3840-3727-513A769EEA76}"/>
              </a:ext>
            </a:extLst>
          </p:cNvPr>
          <p:cNvCxnSpPr>
            <a:cxnSpLocks/>
          </p:cNvCxnSpPr>
          <p:nvPr/>
        </p:nvCxnSpPr>
        <p:spPr>
          <a:xfrm flipV="1">
            <a:off x="6009916" y="1338712"/>
            <a:ext cx="1086926" cy="14578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2" descr="Une image contenant arbre, extérieur, terrain, nature&#10;&#10;Description générée automatiquement">
            <a:extLst>
              <a:ext uri="{FF2B5EF4-FFF2-40B4-BE49-F238E27FC236}">
                <a16:creationId xmlns:a16="http://schemas.microsoft.com/office/drawing/2014/main" id="{6460AF54-9B28-8D8E-DBE5-07C9A4251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09" y="4290420"/>
            <a:ext cx="3763992" cy="1986520"/>
          </a:xfrm>
          <a:prstGeom prst="rect">
            <a:avLst/>
          </a:prstGeom>
        </p:spPr>
      </p:pic>
      <p:pic>
        <p:nvPicPr>
          <p:cNvPr id="13" name="Image 19" descr="Une image contenant extérieur, terrain, personne, saleté&#10;&#10;Description générée automatiquement">
            <a:extLst>
              <a:ext uri="{FF2B5EF4-FFF2-40B4-BE49-F238E27FC236}">
                <a16:creationId xmlns:a16="http://schemas.microsoft.com/office/drawing/2014/main" id="{309D89A0-F1D0-5E9D-A97A-0F989F407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210" y="4153619"/>
            <a:ext cx="3375803" cy="2245743"/>
          </a:xfrm>
          <a:prstGeom prst="rect">
            <a:avLst/>
          </a:prstGeom>
        </p:spPr>
      </p:pic>
      <p:pic>
        <p:nvPicPr>
          <p:cNvPr id="20" name="Image 20" descr="Une image contenant extérieur, bâtiment, maison&#10;&#10;Description générée automatiquement">
            <a:extLst>
              <a:ext uri="{FF2B5EF4-FFF2-40B4-BE49-F238E27FC236}">
                <a16:creationId xmlns:a16="http://schemas.microsoft.com/office/drawing/2014/main" id="{D94F0333-5367-DE72-74A8-D0C6A26D2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1834" y="4073051"/>
            <a:ext cx="3433313" cy="232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86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3770AEF-33D2-7581-0011-197514A83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43" y="5751"/>
            <a:ext cx="9905998" cy="970472"/>
          </a:xfrm>
        </p:spPr>
        <p:txBody>
          <a:bodyPr>
            <a:normAutofit/>
          </a:bodyPr>
          <a:lstStyle/>
          <a:p>
            <a:r>
              <a:rPr lang="fr-FR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CONCLUSION</a:t>
            </a:r>
            <a:endParaRPr lang="fr-FR" sz="44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9FDEBB7-DADE-54DC-9BA6-8A1478C707B1}"/>
              </a:ext>
            </a:extLst>
          </p:cNvPr>
          <p:cNvSpPr/>
          <p:nvPr/>
        </p:nvSpPr>
        <p:spPr>
          <a:xfrm>
            <a:off x="333555" y="3000554"/>
            <a:ext cx="3177394" cy="97765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Quelques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sz="2400" b="1" dirty="0">
                <a:solidFill>
                  <a:srgbClr val="FF0000"/>
                </a:solidFill>
              </a:rPr>
              <a:t>solutions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4951B2C-62F6-AC90-9334-725850B913FB}"/>
              </a:ext>
            </a:extLst>
          </p:cNvPr>
          <p:cNvSpPr/>
          <p:nvPr/>
        </p:nvSpPr>
        <p:spPr>
          <a:xfrm>
            <a:off x="4474233" y="1145875"/>
            <a:ext cx="2746074" cy="143773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b="1" dirty="0"/>
              <a:t>Limiter l'arrivée des eaux pluviales dans les réseaux d'assainissement 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CDC0AC-AEAD-05B0-1FE8-4DA7343F8C35}"/>
              </a:ext>
            </a:extLst>
          </p:cNvPr>
          <p:cNvSpPr/>
          <p:nvPr/>
        </p:nvSpPr>
        <p:spPr>
          <a:xfrm>
            <a:off x="4402347" y="3058063"/>
            <a:ext cx="2746074" cy="150962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b="1" dirty="0"/>
              <a:t>Remplacer par des surfaces en bitume par des surfaces</a:t>
            </a:r>
          </a:p>
          <a:p>
            <a:pPr algn="ctr"/>
            <a:r>
              <a:rPr lang="fr-FR" b="1" dirty="0"/>
              <a:t>en pleine terre 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D46B1B3-3377-5154-870F-657045FD5392}"/>
              </a:ext>
            </a:extLst>
          </p:cNvPr>
          <p:cNvSpPr/>
          <p:nvPr/>
        </p:nvSpPr>
        <p:spPr>
          <a:xfrm>
            <a:off x="4474233" y="5114024"/>
            <a:ext cx="2746074" cy="13658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Éviter de construire à proximité de la mer et des cours d'eaux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B6BBE2B-8C43-1BAD-DAEA-8477D4C3A45C}"/>
              </a:ext>
            </a:extLst>
          </p:cNvPr>
          <p:cNvCxnSpPr/>
          <p:nvPr/>
        </p:nvCxnSpPr>
        <p:spPr>
          <a:xfrm flipV="1">
            <a:off x="2633034" y="1829339"/>
            <a:ext cx="1863305" cy="11559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FCD58BD-50FC-5FA8-1892-78EA08A222E4}"/>
              </a:ext>
            </a:extLst>
          </p:cNvPr>
          <p:cNvCxnSpPr>
            <a:cxnSpLocks/>
          </p:cNvCxnSpPr>
          <p:nvPr/>
        </p:nvCxnSpPr>
        <p:spPr>
          <a:xfrm>
            <a:off x="3567562" y="3560372"/>
            <a:ext cx="900021" cy="805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FDB2CB2-8D22-4E30-6706-85578C08F610}"/>
              </a:ext>
            </a:extLst>
          </p:cNvPr>
          <p:cNvCxnSpPr>
            <a:cxnSpLocks/>
          </p:cNvCxnSpPr>
          <p:nvPr/>
        </p:nvCxnSpPr>
        <p:spPr>
          <a:xfrm>
            <a:off x="1971676" y="4034826"/>
            <a:ext cx="2452775" cy="19064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2" descr="Une image contenant texte, herbe, extérieur, ciel&#10;&#10;Description générée automatiquement">
            <a:extLst>
              <a:ext uri="{FF2B5EF4-FFF2-40B4-BE49-F238E27FC236}">
                <a16:creationId xmlns:a16="http://schemas.microsoft.com/office/drawing/2014/main" id="{AE490780-CE5C-1571-48A2-82473AF4C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494" y="2112753"/>
            <a:ext cx="4382218" cy="340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73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 descr="Une image contenant arbre, extérieur, eau, roche&#10;&#10;Description générée automatiquement">
            <a:extLst>
              <a:ext uri="{FF2B5EF4-FFF2-40B4-BE49-F238E27FC236}">
                <a16:creationId xmlns:a16="http://schemas.microsoft.com/office/drawing/2014/main" id="{90C4AA77-5339-BFD8-85A6-4B7E9137BB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2531DF3-F33C-CD35-1FE9-24B1A11FB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609601"/>
            <a:ext cx="8676222" cy="3200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19584916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Mesh</vt:lpstr>
      <vt:lpstr>LES INONDATIONS EN GUADELOUPE</vt:lpstr>
      <vt:lpstr>INTRODUCTION</vt:lpstr>
      <vt:lpstr>Présentation PowerPoint</vt:lpstr>
      <vt:lpstr>Les inondations</vt:lpstr>
      <vt:lpstr>Qu'Est-ce qu'une inondation ?</vt:lpstr>
      <vt:lpstr>Présentation PowerPoint</vt:lpstr>
      <vt:lpstr>Et ….en Guadeloupe ?</vt:lpstr>
      <vt:lpstr>LA PLUVIOMETRIE EN GUADELOUPE</vt:lpstr>
      <vt:lpstr>Présentation PowerPoint</vt:lpstr>
      <vt:lpstr>Présentation PowerPoint</vt:lpstr>
      <vt:lpstr>CONCLUSION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/>
  <cp:revision>481</cp:revision>
  <dcterms:created xsi:type="dcterms:W3CDTF">2022-09-21T23:04:44Z</dcterms:created>
  <dcterms:modified xsi:type="dcterms:W3CDTF">2022-09-22T02:11:27Z</dcterms:modified>
</cp:coreProperties>
</file>