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62" r:id="rId3"/>
    <p:sldId id="257" r:id="rId4"/>
    <p:sldId id="263" r:id="rId5"/>
    <p:sldId id="258" r:id="rId6"/>
    <p:sldId id="260" r:id="rId7"/>
    <p:sldId id="264" r:id="rId8"/>
    <p:sldId id="261" r:id="rId9"/>
    <p:sldId id="269" r:id="rId10"/>
    <p:sldId id="266" r:id="rId11"/>
    <p:sldId id="267" r:id="rId12"/>
    <p:sldId id="265" r:id="rId13"/>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588" autoAdjust="0"/>
    <p:restoredTop sz="94624" autoAdjust="0"/>
  </p:normalViewPr>
  <p:slideViewPr>
    <p:cSldViewPr>
      <p:cViewPr varScale="1">
        <p:scale>
          <a:sx n="55" d="100"/>
          <a:sy n="55" d="100"/>
        </p:scale>
        <p:origin x="1992" y="4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bg>
      <p:bgRef idx="1002">
        <a:schemeClr val="bg2"/>
      </p:bgRef>
    </p:bg>
    <p:spTree>
      <p:nvGrpSpPr>
        <p:cNvPr id="1" name=""/>
        <p:cNvGrpSpPr/>
        <p:nvPr/>
      </p:nvGrpSpPr>
      <p:grpSpPr>
        <a:xfrm>
          <a:off x="0" y="0"/>
          <a:ext cx="0" cy="0"/>
          <a:chOff x="0" y="0"/>
          <a:chExt cx="0" cy="0"/>
        </a:xfrm>
      </p:grpSpPr>
      <p:sp>
        <p:nvSpPr>
          <p:cNvPr id="9" name="Titr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fr-FR"/>
              <a:t>Cliquez pour modifier le style du titre</a:t>
            </a:r>
            <a:endParaRPr kumimoji="0" lang="en-US"/>
          </a:p>
        </p:txBody>
      </p:sp>
      <p:sp>
        <p:nvSpPr>
          <p:cNvPr id="17" name="Sous-titr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a:t>Cliquez pour modifier le style des sous-titres du masque</a:t>
            </a:r>
            <a:endParaRPr kumimoji="0" lang="en-US"/>
          </a:p>
        </p:txBody>
      </p:sp>
      <p:sp>
        <p:nvSpPr>
          <p:cNvPr id="30" name="Espace réservé de la date 29"/>
          <p:cNvSpPr>
            <a:spLocks noGrp="1"/>
          </p:cNvSpPr>
          <p:nvPr>
            <p:ph type="dt" sz="half" idx="10"/>
          </p:nvPr>
        </p:nvSpPr>
        <p:spPr/>
        <p:txBody>
          <a:bodyPr/>
          <a:lstStyle/>
          <a:p>
            <a:fld id="{23394ED8-8627-47D7-AE43-71D390F82BF6}" type="datetimeFigureOut">
              <a:rPr lang="fr-FR" smtClean="0"/>
              <a:pPr/>
              <a:t>23/09/2022</a:t>
            </a:fld>
            <a:endParaRPr lang="fr-FR"/>
          </a:p>
        </p:txBody>
      </p:sp>
      <p:sp>
        <p:nvSpPr>
          <p:cNvPr id="19" name="Espace réservé du pied de page 18"/>
          <p:cNvSpPr>
            <a:spLocks noGrp="1"/>
          </p:cNvSpPr>
          <p:nvPr>
            <p:ph type="ftr" sz="quarter" idx="11"/>
          </p:nvPr>
        </p:nvSpPr>
        <p:spPr/>
        <p:txBody>
          <a:bodyPr/>
          <a:lstStyle/>
          <a:p>
            <a:endParaRPr lang="fr-FR"/>
          </a:p>
        </p:txBody>
      </p:sp>
      <p:sp>
        <p:nvSpPr>
          <p:cNvPr id="27" name="Espace réservé du numéro de diapositive 26"/>
          <p:cNvSpPr>
            <a:spLocks noGrp="1"/>
          </p:cNvSpPr>
          <p:nvPr>
            <p:ph type="sldNum" sz="quarter" idx="12"/>
          </p:nvPr>
        </p:nvSpPr>
        <p:spPr/>
        <p:txBody>
          <a:bodyPr/>
          <a:lstStyle/>
          <a:p>
            <a:fld id="{865AED9D-0B6F-48B3-9611-A0DBC7C64D61}" type="slidenum">
              <a:rPr lang="fr-FR" smtClean="0"/>
              <a:pPr/>
              <a:t>‹N°›</a:t>
            </a:fld>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a:t>Cliquez pour modifier le style du titre</a:t>
            </a:r>
            <a:endParaRPr kumimoji="0" lang="en-US"/>
          </a:p>
        </p:txBody>
      </p:sp>
      <p:sp>
        <p:nvSpPr>
          <p:cNvPr id="3" name="Espace réservé du contenu 2"/>
          <p:cNvSpPr>
            <a:spLocks noGrp="1"/>
          </p:cNvSpPr>
          <p:nvPr>
            <p:ph idx="1"/>
          </p:nvPr>
        </p:nvSpPr>
        <p:spPr/>
        <p:txBody>
          <a:body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p:cNvSpPr>
          <p:nvPr>
            <p:ph type="dt" sz="half" idx="10"/>
          </p:nvPr>
        </p:nvSpPr>
        <p:spPr/>
        <p:txBody>
          <a:bodyPr/>
          <a:lstStyle/>
          <a:p>
            <a:fld id="{23394ED8-8627-47D7-AE43-71D390F82BF6}" type="datetimeFigureOut">
              <a:rPr lang="fr-FR" smtClean="0"/>
              <a:pPr/>
              <a:t>23/09/2022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65AED9D-0B6F-48B3-9611-A0DBC7C64D61}"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Ref idx="1002">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fr-FR"/>
              <a:t>Cliquez pour modifier le style du titre</a:t>
            </a:r>
            <a:endParaRPr kumimoji="0" lang="en-US"/>
          </a:p>
        </p:txBody>
      </p:sp>
      <p:sp>
        <p:nvSpPr>
          <p:cNvPr id="3" name="Espace réservé du texte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a:t>Cliquez pour modifier les styles du texte du masque</a:t>
            </a:r>
          </a:p>
        </p:txBody>
      </p:sp>
      <p:sp>
        <p:nvSpPr>
          <p:cNvPr id="4" name="Espace réservé de la date 3"/>
          <p:cNvSpPr>
            <a:spLocks noGrp="1"/>
          </p:cNvSpPr>
          <p:nvPr>
            <p:ph type="dt" sz="half" idx="10"/>
          </p:nvPr>
        </p:nvSpPr>
        <p:spPr/>
        <p:txBody>
          <a:bodyPr/>
          <a:lstStyle/>
          <a:p>
            <a:fld id="{23394ED8-8627-47D7-AE43-71D390F82BF6}" type="datetimeFigureOut">
              <a:rPr lang="fr-FR" smtClean="0"/>
              <a:pPr/>
              <a:t>23/09/2022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65AED9D-0B6F-48B3-9611-A0DBC7C64D61}" type="slidenum">
              <a:rPr lang="fr-FR" smtClean="0"/>
              <a:pPr/>
              <a:t>‹N°›</a:t>
            </a:fld>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229600" cy="1143000"/>
          </a:xfrm>
        </p:spPr>
        <p:txBody>
          <a:bodyPr/>
          <a:lstStyle/>
          <a:p>
            <a:r>
              <a:rPr kumimoji="0" lang="fr-FR"/>
              <a:t>Cliquez pour modifier le style du titre</a:t>
            </a:r>
            <a:endParaRPr kumimoji="0" lang="en-US"/>
          </a:p>
        </p:txBody>
      </p:sp>
      <p:sp>
        <p:nvSpPr>
          <p:cNvPr id="3" name="Espace réservé du contenu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u contenu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5" name="Espace réservé de la date 4"/>
          <p:cNvSpPr>
            <a:spLocks noGrp="1"/>
          </p:cNvSpPr>
          <p:nvPr>
            <p:ph type="dt" sz="half" idx="10"/>
          </p:nvPr>
        </p:nvSpPr>
        <p:spPr/>
        <p:txBody>
          <a:bodyPr/>
          <a:lstStyle/>
          <a:p>
            <a:fld id="{23394ED8-8627-47D7-AE43-71D390F82BF6}" type="datetimeFigureOut">
              <a:rPr lang="fr-FR" smtClean="0"/>
              <a:pPr/>
              <a:t>23/09/2022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865AED9D-0B6F-48B3-9611-A0DBC7C64D61}"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229600" cy="1143000"/>
          </a:xfrm>
        </p:spPr>
        <p:txBody>
          <a:bodyPr tIns="45720" anchor="b"/>
          <a:lstStyle>
            <a:lvl1pPr>
              <a:defRPr/>
            </a:lvl1pPr>
          </a:lstStyle>
          <a:p>
            <a:r>
              <a:rPr kumimoji="0" lang="fr-FR"/>
              <a:t>Cliquez pour modifier le style du titre</a:t>
            </a:r>
            <a:endParaRPr kumimoji="0" lang="en-US"/>
          </a:p>
        </p:txBody>
      </p:sp>
      <p:sp>
        <p:nvSpPr>
          <p:cNvPr id="3" name="Espace réservé du texte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fr-FR"/>
              <a:t>Cliquez pour modifier les styles du texte du masque</a:t>
            </a:r>
          </a:p>
        </p:txBody>
      </p:sp>
      <p:sp>
        <p:nvSpPr>
          <p:cNvPr id="4" name="Espace réservé du texte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fr-FR"/>
              <a:t>Cliquez pour modifier les styles du texte du masque</a:t>
            </a:r>
          </a:p>
        </p:txBody>
      </p:sp>
      <p:sp>
        <p:nvSpPr>
          <p:cNvPr id="5" name="Espace réservé du contenu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6" name="Espace réservé du contenu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7" name="Espace réservé de la date 6"/>
          <p:cNvSpPr>
            <a:spLocks noGrp="1"/>
          </p:cNvSpPr>
          <p:nvPr>
            <p:ph type="dt" sz="half" idx="10"/>
          </p:nvPr>
        </p:nvSpPr>
        <p:spPr/>
        <p:txBody>
          <a:bodyPr/>
          <a:lstStyle/>
          <a:p>
            <a:fld id="{23394ED8-8627-47D7-AE43-71D390F82BF6}" type="datetimeFigureOut">
              <a:rPr lang="fr-FR" smtClean="0"/>
              <a:pPr/>
              <a:t>23/09/2022</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865AED9D-0B6F-48B3-9611-A0DBC7C64D61}"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fr-FR"/>
              <a:t>Cliquez pour modifier le style du titre</a:t>
            </a:r>
            <a:endParaRPr kumimoji="0" lang="en-US"/>
          </a:p>
        </p:txBody>
      </p:sp>
      <p:sp>
        <p:nvSpPr>
          <p:cNvPr id="3" name="Espace réservé de la date 2"/>
          <p:cNvSpPr>
            <a:spLocks noGrp="1"/>
          </p:cNvSpPr>
          <p:nvPr>
            <p:ph type="dt" sz="half" idx="10"/>
          </p:nvPr>
        </p:nvSpPr>
        <p:spPr/>
        <p:txBody>
          <a:bodyPr/>
          <a:lstStyle/>
          <a:p>
            <a:fld id="{23394ED8-8627-47D7-AE43-71D390F82BF6}" type="datetimeFigureOut">
              <a:rPr lang="fr-FR" smtClean="0"/>
              <a:pPr/>
              <a:t>23/09/2022</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865AED9D-0B6F-48B3-9611-A0DBC7C64D61}"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23394ED8-8627-47D7-AE43-71D390F82BF6}" type="datetimeFigureOut">
              <a:rPr lang="fr-FR" smtClean="0"/>
              <a:pPr/>
              <a:t>23/09/2022</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865AED9D-0B6F-48B3-9611-A0DBC7C64D61}"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fr-FR"/>
              <a:t>Cliquez pour modifier le style du titre</a:t>
            </a:r>
            <a:endParaRPr kumimoji="0" lang="en-US"/>
          </a:p>
        </p:txBody>
      </p:sp>
      <p:sp>
        <p:nvSpPr>
          <p:cNvPr id="3" name="Espace réservé du texte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fr-FR"/>
              <a:t>Cliquez pour modifier les styles du texte du masque</a:t>
            </a:r>
          </a:p>
        </p:txBody>
      </p:sp>
      <p:sp>
        <p:nvSpPr>
          <p:cNvPr id="4" name="Espace réservé du contenu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5" name="Espace réservé de la date 4"/>
          <p:cNvSpPr>
            <a:spLocks noGrp="1"/>
          </p:cNvSpPr>
          <p:nvPr>
            <p:ph type="dt" sz="half" idx="10"/>
          </p:nvPr>
        </p:nvSpPr>
        <p:spPr/>
        <p:txBody>
          <a:bodyPr/>
          <a:lstStyle/>
          <a:p>
            <a:fld id="{23394ED8-8627-47D7-AE43-71D390F82BF6}" type="datetimeFigureOut">
              <a:rPr lang="fr-FR" smtClean="0"/>
              <a:pPr/>
              <a:t>23/09/2022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865AED9D-0B6F-48B3-9611-A0DBC7C64D61}"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9" name="Rogner et arrondir un rectangle à un seul coin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Triangle rect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r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fr-FR"/>
              <a:t>Cliquez pour modifier le style du titre</a:t>
            </a:r>
            <a:endParaRPr kumimoji="0" lang="en-US"/>
          </a:p>
        </p:txBody>
      </p:sp>
      <p:sp>
        <p:nvSpPr>
          <p:cNvPr id="4" name="Espace réservé du texte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fr-FR"/>
              <a:t>Cliquez pour modifier les styles du texte du masque</a:t>
            </a:r>
          </a:p>
        </p:txBody>
      </p:sp>
      <p:sp>
        <p:nvSpPr>
          <p:cNvPr id="5" name="Espace réservé de la date 4"/>
          <p:cNvSpPr>
            <a:spLocks noGrp="1"/>
          </p:cNvSpPr>
          <p:nvPr>
            <p:ph type="dt" sz="half" idx="10"/>
          </p:nvPr>
        </p:nvSpPr>
        <p:spPr/>
        <p:txBody>
          <a:bodyPr/>
          <a:lstStyle/>
          <a:p>
            <a:fld id="{23394ED8-8627-47D7-AE43-71D390F82BF6}" type="datetimeFigureOut">
              <a:rPr lang="fr-FR" smtClean="0"/>
              <a:pPr/>
              <a:t>23/09/2022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a:xfrm>
            <a:off x="8077200" y="6356350"/>
            <a:ext cx="609600" cy="365125"/>
          </a:xfrm>
        </p:spPr>
        <p:txBody>
          <a:bodyPr/>
          <a:lstStyle/>
          <a:p>
            <a:fld id="{865AED9D-0B6F-48B3-9611-A0DBC7C64D61}" type="slidenum">
              <a:rPr lang="fr-FR" smtClean="0"/>
              <a:pPr/>
              <a:t>‹N°›</a:t>
            </a:fld>
            <a:endParaRPr lang="fr-FR"/>
          </a:p>
        </p:txBody>
      </p:sp>
      <p:sp>
        <p:nvSpPr>
          <p:cNvPr id="3" name="Espace réservé pour une image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fr-FR"/>
              <a:t>Cliquez sur l'icône pour ajouter une image</a:t>
            </a:r>
            <a:endParaRPr kumimoji="0" lang="en-US" dirty="0"/>
          </a:p>
        </p:txBody>
      </p:sp>
      <p:sp>
        <p:nvSpPr>
          <p:cNvPr id="10" name="Forme libre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orme libre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p:cNvSpPr>
          <p:nvPr>
            <p:ph type="dt" sz="half" idx="10"/>
          </p:nvPr>
        </p:nvSpPr>
        <p:spPr/>
        <p:txBody>
          <a:bodyPr/>
          <a:lstStyle/>
          <a:p>
            <a:fld id="{23394ED8-8627-47D7-AE43-71D390F82BF6}" type="datetimeFigureOut">
              <a:rPr lang="fr-FR" smtClean="0"/>
              <a:pPr/>
              <a:t>23/09/2022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65AED9D-0B6F-48B3-9611-A0DBC7C64D61}"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914401"/>
            <a:ext cx="2057400" cy="5211763"/>
          </a:xfrm>
        </p:spPr>
        <p:txBody>
          <a:bodyPr vert="eaVert"/>
          <a:lstStyle/>
          <a:p>
            <a:r>
              <a:rPr kumimoji="0" lang="fr-FR"/>
              <a:t>Cliquez pour modifier le style du titre</a:t>
            </a:r>
            <a:endParaRPr kumimoji="0" lang="en-US"/>
          </a:p>
        </p:txBody>
      </p:sp>
      <p:sp>
        <p:nvSpPr>
          <p:cNvPr id="3" name="Espace réservé du texte vertical 2"/>
          <p:cNvSpPr>
            <a:spLocks noGrp="1"/>
          </p:cNvSpPr>
          <p:nvPr>
            <p:ph type="body" orient="vert" idx="1"/>
          </p:nvPr>
        </p:nvSpPr>
        <p:spPr>
          <a:xfrm>
            <a:off x="457200" y="914401"/>
            <a:ext cx="6019800" cy="5211763"/>
          </a:xfrm>
        </p:spPr>
        <p:txBody>
          <a:bodyPr vert="eaVert"/>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p:cNvSpPr>
          <p:nvPr>
            <p:ph type="dt" sz="half" idx="10"/>
          </p:nvPr>
        </p:nvSpPr>
        <p:spPr/>
        <p:txBody>
          <a:bodyPr/>
          <a:lstStyle/>
          <a:p>
            <a:fld id="{23394ED8-8627-47D7-AE43-71D390F82BF6}" type="datetimeFigureOut">
              <a:rPr lang="fr-FR" smtClean="0"/>
              <a:pPr/>
              <a:t>23/09/2022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65AED9D-0B6F-48B3-9611-A0DBC7C64D61}"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orme libre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orme libre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Espace réservé du titre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fr-FR"/>
              <a:t>Cliquez pour modifier le style du titre</a:t>
            </a:r>
            <a:endParaRPr kumimoji="0" lang="en-US"/>
          </a:p>
        </p:txBody>
      </p:sp>
      <p:sp>
        <p:nvSpPr>
          <p:cNvPr id="30" name="Espace réservé du texte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fr-FR"/>
              <a:t>Cliquez pour modifier les styles du texte du masque</a:t>
            </a:r>
          </a:p>
          <a:p>
            <a:pPr lvl="1" eaLnBrk="1" latinLnBrk="0" hangingPunct="1"/>
            <a:r>
              <a:rPr kumimoji="0" lang="fr-FR"/>
              <a:t>Deuxième niveau</a:t>
            </a:r>
          </a:p>
          <a:p>
            <a:pPr lvl="2" eaLnBrk="1" latinLnBrk="0" hangingPunct="1"/>
            <a:r>
              <a:rPr kumimoji="0" lang="fr-FR"/>
              <a:t>Troisième niveau</a:t>
            </a:r>
          </a:p>
          <a:p>
            <a:pPr lvl="3" eaLnBrk="1" latinLnBrk="0" hangingPunct="1"/>
            <a:r>
              <a:rPr kumimoji="0" lang="fr-FR"/>
              <a:t>Quatrième niveau</a:t>
            </a:r>
          </a:p>
          <a:p>
            <a:pPr lvl="4" eaLnBrk="1" latinLnBrk="0" hangingPunct="1"/>
            <a:r>
              <a:rPr kumimoji="0" lang="fr-FR"/>
              <a:t>Cinquième niveau</a:t>
            </a:r>
            <a:endParaRPr kumimoji="0" lang="en-US"/>
          </a:p>
        </p:txBody>
      </p:sp>
      <p:sp>
        <p:nvSpPr>
          <p:cNvPr id="10" name="Espace réservé de la date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23394ED8-8627-47D7-AE43-71D390F82BF6}" type="datetimeFigureOut">
              <a:rPr lang="fr-FR" smtClean="0"/>
              <a:pPr/>
              <a:t>23/09/2022</a:t>
            </a:fld>
            <a:endParaRPr lang="fr-FR"/>
          </a:p>
        </p:txBody>
      </p:sp>
      <p:sp>
        <p:nvSpPr>
          <p:cNvPr id="22" name="Espace réservé du pied de page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fr-FR"/>
          </a:p>
        </p:txBody>
      </p:sp>
      <p:sp>
        <p:nvSpPr>
          <p:cNvPr id="18" name="Espace réservé du numéro de diapositive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865AED9D-0B6F-48B3-9611-A0DBC7C64D61}" type="slidenum">
              <a:rPr lang="fr-FR" smtClean="0"/>
              <a:pPr/>
              <a:t>‹N°›</a:t>
            </a:fld>
            <a:endParaRPr lang="fr-FR"/>
          </a:p>
        </p:txBody>
      </p:sp>
      <p:grpSp>
        <p:nvGrpSpPr>
          <p:cNvPr id="2" name="Groupe 1"/>
          <p:cNvGrpSpPr/>
          <p:nvPr/>
        </p:nvGrpSpPr>
        <p:grpSpPr>
          <a:xfrm>
            <a:off x="-19017" y="202408"/>
            <a:ext cx="9180548" cy="649224"/>
            <a:chOff x="-19045" y="216550"/>
            <a:chExt cx="9180548" cy="649224"/>
          </a:xfrm>
        </p:grpSpPr>
        <p:sp>
          <p:nvSpPr>
            <p:cNvPr id="12" name="Forme libre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orme libre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hyperlink" Target="https://www.futura-sciences.com/planete/definitions/geographie-tsunami-418/" TargetMode="External"/><Relationship Id="rId3" Type="http://schemas.openxmlformats.org/officeDocument/2006/relationships/hyperlink" Target="https://www.futura-sciences.com/tech/definitions/internet-debit-1849/" TargetMode="External"/><Relationship Id="rId7" Type="http://schemas.openxmlformats.org/officeDocument/2006/relationships/hyperlink" Target="https://www.futura-sciences.com/planete/definitions/meteorologie-cyclone-3582/" TargetMode="External"/><Relationship Id="rId2" Type="http://schemas.openxmlformats.org/officeDocument/2006/relationships/hyperlink" Target="https://www.futura-sciences.com/planete/actualites/rechauffement-climatique-inondations-crues-plus-plus-precoces-europe-68266/" TargetMode="External"/><Relationship Id="rId1" Type="http://schemas.openxmlformats.org/officeDocument/2006/relationships/slideLayout" Target="../slideLayouts/slideLayout2.xml"/><Relationship Id="rId6" Type="http://schemas.openxmlformats.org/officeDocument/2006/relationships/hyperlink" Target="https://www.futura-sciences.com/planete/definitions/climatologie-tempete-14551/" TargetMode="External"/><Relationship Id="rId5" Type="http://schemas.openxmlformats.org/officeDocument/2006/relationships/hyperlink" Target="https://www.futura-sciences.com/planete/definitions/oceanographie-houle-9613/" TargetMode="External"/><Relationship Id="rId4" Type="http://schemas.openxmlformats.org/officeDocument/2006/relationships/hyperlink" Target="https://www.futura-sciences.com/planete/actualites/oceanographie-elevation-niveau-mer-risque-inondation-cotes-va-doubler-56263/" TargetMode="External"/><Relationship Id="rId9" Type="http://schemas.openxmlformats.org/officeDocument/2006/relationships/hyperlink" Target="https://www.futura-sciences.com/planete/definitions/geologie-nappe-phreatique-2530/"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b="1" dirty="0">
                <a:solidFill>
                  <a:srgbClr val="FF0000"/>
                </a:solidFill>
              </a:rPr>
              <a:t>Les inondations en Guadeloupe</a:t>
            </a:r>
          </a:p>
        </p:txBody>
      </p:sp>
      <p:sp>
        <p:nvSpPr>
          <p:cNvPr id="3" name="Sous-titre 2"/>
          <p:cNvSpPr>
            <a:spLocks noGrp="1"/>
          </p:cNvSpPr>
          <p:nvPr>
            <p:ph type="subTitle" idx="1"/>
          </p:nvPr>
        </p:nvSpPr>
        <p:spPr>
          <a:xfrm>
            <a:off x="0" y="3286124"/>
            <a:ext cx="9144000" cy="1000132"/>
          </a:xfrm>
          <a:solidFill>
            <a:schemeClr val="accent1">
              <a:lumMod val="75000"/>
            </a:schemeClr>
          </a:solidFill>
        </p:spPr>
        <p:txBody>
          <a:bodyPr>
            <a:normAutofit/>
          </a:bodyPr>
          <a:lstStyle/>
          <a:p>
            <a:r>
              <a:rPr lang="fr-FR" dirty="0">
                <a:solidFill>
                  <a:schemeClr val="bg2">
                    <a:lumMod val="40000"/>
                    <a:lumOff val="60000"/>
                  </a:schemeClr>
                </a:solidFill>
              </a:rPr>
              <a:t>COMPPER </a:t>
            </a:r>
            <a:r>
              <a:rPr lang="fr-FR" dirty="0" err="1">
                <a:solidFill>
                  <a:schemeClr val="bg2">
                    <a:lumMod val="40000"/>
                    <a:lumOff val="60000"/>
                  </a:schemeClr>
                </a:solidFill>
              </a:rPr>
              <a:t>Naisha</a:t>
            </a:r>
            <a:endParaRPr lang="fr-FR" dirty="0">
              <a:solidFill>
                <a:schemeClr val="bg2">
                  <a:lumMod val="40000"/>
                  <a:lumOff val="60000"/>
                </a:schemeClr>
              </a:solidFill>
            </a:endParaRP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Introduction</a:t>
            </a:r>
          </a:p>
        </p:txBody>
      </p:sp>
      <p:sp>
        <p:nvSpPr>
          <p:cNvPr id="3" name="Espace réservé du contenu 2"/>
          <p:cNvSpPr>
            <a:spLocks noGrp="1"/>
          </p:cNvSpPr>
          <p:nvPr>
            <p:ph idx="1"/>
          </p:nvPr>
        </p:nvSpPr>
        <p:spPr>
          <a:xfrm>
            <a:off x="214282" y="1928802"/>
            <a:ext cx="8472518" cy="4395798"/>
          </a:xfrm>
        </p:spPr>
        <p:txBody>
          <a:bodyPr/>
          <a:lstStyle/>
          <a:p>
            <a:r>
              <a:rPr lang="fr-FR" b="1" i="1" dirty="0">
                <a:solidFill>
                  <a:schemeClr val="tx1">
                    <a:lumMod val="95000"/>
                    <a:lumOff val="5000"/>
                  </a:schemeClr>
                </a:solidFill>
              </a:rPr>
              <a:t>Qu’est ce qu’une inondation?</a:t>
            </a:r>
          </a:p>
          <a:p>
            <a:r>
              <a:rPr lang="fr-FR" b="1" i="1" dirty="0">
                <a:solidFill>
                  <a:schemeClr val="tx1">
                    <a:lumMod val="95000"/>
                    <a:lumOff val="5000"/>
                  </a:schemeClr>
                </a:solidFill>
              </a:rPr>
              <a:t> Quelles sont les causes d’inondations?</a:t>
            </a:r>
          </a:p>
          <a:p>
            <a:r>
              <a:rPr lang="fr-FR" b="1" i="1" dirty="0">
                <a:solidFill>
                  <a:schemeClr val="tx1">
                    <a:lumMod val="95000"/>
                    <a:lumOff val="5000"/>
                  </a:schemeClr>
                </a:solidFill>
              </a:rPr>
              <a:t> Quels sont les impacts d’une inondation?</a:t>
            </a:r>
          </a:p>
          <a:p>
            <a:r>
              <a:rPr lang="fr-FR" b="1" i="1" dirty="0">
                <a:solidFill>
                  <a:schemeClr val="tx1">
                    <a:lumMod val="95000"/>
                    <a:lumOff val="5000"/>
                  </a:schemeClr>
                </a:solidFill>
              </a:rPr>
              <a:t> Pourquoi il y a des inondations Guadeloupe?</a:t>
            </a:r>
          </a:p>
          <a:p>
            <a:r>
              <a:rPr lang="fr-FR" b="1" i="1" dirty="0">
                <a:solidFill>
                  <a:schemeClr val="tx1">
                    <a:lumMod val="95000"/>
                    <a:lumOff val="5000"/>
                  </a:schemeClr>
                </a:solidFill>
              </a:rPr>
              <a:t>Consignes de sécurité pour prévenir une inondation </a:t>
            </a:r>
          </a:p>
        </p:txBody>
      </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solidFill>
                  <a:srgbClr val="FF0000"/>
                </a:solidFill>
              </a:rPr>
              <a:t>Qu’est ce qu’une inondation</a:t>
            </a:r>
          </a:p>
        </p:txBody>
      </p:sp>
      <p:sp>
        <p:nvSpPr>
          <p:cNvPr id="3" name="Espace réservé du contenu 2"/>
          <p:cNvSpPr>
            <a:spLocks noGrp="1"/>
          </p:cNvSpPr>
          <p:nvPr>
            <p:ph idx="1"/>
          </p:nvPr>
        </p:nvSpPr>
        <p:spPr>
          <a:xfrm>
            <a:off x="428596" y="1928802"/>
            <a:ext cx="8229600" cy="4389120"/>
          </a:xfrm>
          <a:solidFill>
            <a:schemeClr val="bg1"/>
          </a:solidFill>
        </p:spPr>
        <p:txBody>
          <a:bodyPr/>
          <a:lstStyle/>
          <a:p>
            <a:pPr>
              <a:buNone/>
            </a:pPr>
            <a:r>
              <a:rPr lang="fr-FR" dirty="0"/>
              <a:t>Une</a:t>
            </a:r>
            <a:r>
              <a:rPr lang="fr-FR" dirty="0">
                <a:solidFill>
                  <a:srgbClr val="FF0000"/>
                </a:solidFill>
              </a:rPr>
              <a:t> </a:t>
            </a:r>
            <a:r>
              <a:rPr lang="fr-FR" u="sng" dirty="0">
                <a:solidFill>
                  <a:srgbClr val="FF0000"/>
                </a:solidFill>
              </a:rPr>
              <a:t>inondation</a:t>
            </a:r>
            <a:r>
              <a:rPr lang="fr-FR" dirty="0"/>
              <a:t> est une submersion par des eaux douces ou salées d'une zone généralement émergée. Cette submersion peut se faire lentement ou brutalement et se répéter de manière régulière ou bien être plus exceptionnel.</a:t>
            </a:r>
          </a:p>
        </p:txBody>
      </p:sp>
      <p:pic>
        <p:nvPicPr>
          <p:cNvPr id="5" name="Image 4" descr="eau douce.jpg"/>
          <p:cNvPicPr>
            <a:picLocks noChangeAspect="1"/>
          </p:cNvPicPr>
          <p:nvPr/>
        </p:nvPicPr>
        <p:blipFill>
          <a:blip r:embed="rId2"/>
          <a:stretch>
            <a:fillRect/>
          </a:stretch>
        </p:blipFill>
        <p:spPr>
          <a:xfrm>
            <a:off x="214282" y="4000504"/>
            <a:ext cx="3595691" cy="2643206"/>
          </a:xfrm>
          <a:prstGeom prst="rect">
            <a:avLst/>
          </a:prstGeom>
        </p:spPr>
      </p:pic>
    </p:spTree>
  </p:cSld>
  <p:clrMapOvr>
    <a:masterClrMapping/>
  </p:clrMapOvr>
  <p:transition>
    <p:fade thruBlk="1"/>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28596" y="714356"/>
            <a:ext cx="8229600" cy="1143000"/>
          </a:xfrm>
        </p:spPr>
        <p:txBody>
          <a:bodyPr/>
          <a:lstStyle/>
          <a:p>
            <a:r>
              <a:rPr lang="fr-FR" i="1" dirty="0">
                <a:solidFill>
                  <a:srgbClr val="7030A0"/>
                </a:solidFill>
              </a:rPr>
              <a:t> </a:t>
            </a:r>
          </a:p>
        </p:txBody>
      </p:sp>
      <p:pic>
        <p:nvPicPr>
          <p:cNvPr id="4" name="Espace réservé du contenu 3" descr="Image1.jpg"/>
          <p:cNvPicPr>
            <a:picLocks noGrp="1" noChangeAspect="1"/>
          </p:cNvPicPr>
          <p:nvPr>
            <p:ph idx="1"/>
          </p:nvPr>
        </p:nvPicPr>
        <p:blipFill>
          <a:blip r:embed="rId2"/>
          <a:stretch>
            <a:fillRect/>
          </a:stretch>
        </p:blipFill>
        <p:spPr>
          <a:xfrm>
            <a:off x="357158" y="1214422"/>
            <a:ext cx="4444077" cy="4389437"/>
          </a:xfrm>
        </p:spPr>
      </p:pic>
      <p:pic>
        <p:nvPicPr>
          <p:cNvPr id="5" name="Image 4" descr="abymes.jpg"/>
          <p:cNvPicPr>
            <a:picLocks noChangeAspect="1"/>
          </p:cNvPicPr>
          <p:nvPr/>
        </p:nvPicPr>
        <p:blipFill>
          <a:blip r:embed="rId3"/>
          <a:stretch>
            <a:fillRect/>
          </a:stretch>
        </p:blipFill>
        <p:spPr>
          <a:xfrm>
            <a:off x="4976949" y="1214422"/>
            <a:ext cx="3952769" cy="3857652"/>
          </a:xfrm>
          <a:prstGeom prst="rect">
            <a:avLst/>
          </a:prstGeom>
        </p:spPr>
      </p:pic>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a:solidFill>
                  <a:srgbClr val="FF0000"/>
                </a:solidFill>
              </a:rPr>
              <a:t> Quelles sont les causes d’inondations</a:t>
            </a:r>
          </a:p>
        </p:txBody>
      </p:sp>
      <p:sp>
        <p:nvSpPr>
          <p:cNvPr id="3" name="Espace réservé du contenu 2"/>
          <p:cNvSpPr>
            <a:spLocks noGrp="1"/>
          </p:cNvSpPr>
          <p:nvPr>
            <p:ph idx="1"/>
          </p:nvPr>
        </p:nvSpPr>
        <p:spPr/>
        <p:txBody>
          <a:bodyPr>
            <a:normAutofit fontScale="85000" lnSpcReduction="20000"/>
          </a:bodyPr>
          <a:lstStyle/>
          <a:p>
            <a:pPr fontAlgn="base"/>
            <a:r>
              <a:rPr lang="fr-FR" dirty="0"/>
              <a:t>Une inondation peut être due à :</a:t>
            </a:r>
          </a:p>
          <a:p>
            <a:pPr fontAlgn="base"/>
            <a:r>
              <a:rPr lang="fr-FR" dirty="0"/>
              <a:t>la </a:t>
            </a:r>
            <a:r>
              <a:rPr lang="fr-FR" u="sng" dirty="0">
                <a:hlinkClick r:id="rId2" tooltip="Inondations : des crues de plus en plus précoces en Europe"/>
              </a:rPr>
              <a:t>crue</a:t>
            </a:r>
            <a:r>
              <a:rPr lang="fr-FR" u="sng" dirty="0"/>
              <a:t> </a:t>
            </a:r>
            <a:r>
              <a:rPr lang="fr-FR" dirty="0"/>
              <a:t>d'un cours d'eau, c'est-à-dire une élévation de la hauteur ou du </a:t>
            </a:r>
            <a:r>
              <a:rPr lang="fr-FR" u="sng" dirty="0">
                <a:hlinkClick r:id="rId3"/>
              </a:rPr>
              <a:t>débit</a:t>
            </a:r>
            <a:r>
              <a:rPr lang="fr-FR" dirty="0"/>
              <a:t> de l'eau ; le cours d'eau sort de son lit et envahit les terrains environnants ;</a:t>
            </a:r>
          </a:p>
          <a:p>
            <a:pPr fontAlgn="base"/>
            <a:r>
              <a:rPr lang="fr-FR" dirty="0"/>
              <a:t>des pluies intenses, entraînant un ruissellement de surface important qui peut saturer le réseau d'eaux pluviales. Les pluies intenses peuvent entraîner des crues torrentielles qui transportent des matériaux ;</a:t>
            </a:r>
          </a:p>
          <a:p>
            <a:pPr fontAlgn="base"/>
            <a:r>
              <a:rPr lang="fr-FR" dirty="0"/>
              <a:t>la </a:t>
            </a:r>
            <a:r>
              <a:rPr lang="fr-FR" u="sng" dirty="0">
                <a:hlinkClick r:id="rId4" tooltip="Élévation du niveau de la mer : le risque d’inondation des côtes va doubler"/>
              </a:rPr>
              <a:t>submersion marine</a:t>
            </a:r>
            <a:r>
              <a:rPr lang="fr-FR" dirty="0"/>
              <a:t>, pouvant être due à une </a:t>
            </a:r>
            <a:r>
              <a:rPr lang="fr-FR" u="sng" dirty="0">
                <a:hlinkClick r:id="rId5"/>
              </a:rPr>
              <a:t>houle</a:t>
            </a:r>
            <a:r>
              <a:rPr lang="fr-FR" dirty="0"/>
              <a:t> importante, une </a:t>
            </a:r>
            <a:r>
              <a:rPr lang="fr-FR" u="sng" dirty="0">
                <a:hlinkClick r:id="rId6"/>
              </a:rPr>
              <a:t>tempête</a:t>
            </a:r>
            <a:r>
              <a:rPr lang="fr-FR" dirty="0"/>
              <a:t>, un </a:t>
            </a:r>
            <a:r>
              <a:rPr lang="fr-FR" u="sng" dirty="0">
                <a:hlinkClick r:id="rId7"/>
              </a:rPr>
              <a:t>cyclone</a:t>
            </a:r>
            <a:r>
              <a:rPr lang="fr-FR" dirty="0"/>
              <a:t>, un </a:t>
            </a:r>
            <a:r>
              <a:rPr lang="fr-FR" u="sng" dirty="0">
                <a:hlinkClick r:id="rId8"/>
              </a:rPr>
              <a:t>tsunami</a:t>
            </a:r>
            <a:r>
              <a:rPr lang="fr-FR" dirty="0"/>
              <a:t> ;</a:t>
            </a:r>
          </a:p>
          <a:p>
            <a:pPr fontAlgn="base"/>
            <a:r>
              <a:rPr lang="fr-FR" dirty="0"/>
              <a:t>la remontée d'une </a:t>
            </a:r>
            <a:r>
              <a:rPr lang="fr-FR" u="sng" dirty="0">
                <a:hlinkClick r:id="rId9"/>
              </a:rPr>
              <a:t>nappe phréatique</a:t>
            </a:r>
            <a:r>
              <a:rPr lang="fr-FR" dirty="0"/>
              <a:t>, à cause de pluies importantes, sur de longues périodes. Cela concerne des terrains bas et mal drainés ;</a:t>
            </a:r>
          </a:p>
          <a:p>
            <a:pPr fontAlgn="base"/>
            <a:r>
              <a:rPr lang="fr-FR" dirty="0"/>
              <a:t>la rupture d'un ouvrage (barrage, digue, etc.).</a:t>
            </a:r>
          </a:p>
          <a:p>
            <a:endParaRPr lang="fr-FR" dirty="0"/>
          </a:p>
        </p:txBody>
      </p:sp>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a:solidFill>
                  <a:srgbClr val="FF0000"/>
                </a:solidFill>
              </a:rPr>
              <a:t> Quels sont les impacts d’une inondation?</a:t>
            </a:r>
          </a:p>
        </p:txBody>
      </p:sp>
      <p:sp>
        <p:nvSpPr>
          <p:cNvPr id="3" name="Espace réservé du contenu 2"/>
          <p:cNvSpPr>
            <a:spLocks noGrp="1"/>
          </p:cNvSpPr>
          <p:nvPr>
            <p:ph idx="1"/>
          </p:nvPr>
        </p:nvSpPr>
        <p:spPr/>
        <p:txBody>
          <a:bodyPr>
            <a:normAutofit fontScale="92500" lnSpcReduction="10000"/>
          </a:bodyPr>
          <a:lstStyle/>
          <a:p>
            <a:r>
              <a:rPr lang="fr-FR" dirty="0"/>
              <a:t>Les inondations causent d’important </a:t>
            </a:r>
            <a:r>
              <a:rPr lang="fr-FR" dirty="0" err="1"/>
              <a:t>dégats</a:t>
            </a:r>
            <a:r>
              <a:rPr lang="fr-FR" dirty="0"/>
              <a:t> dus à la submersion et au fort courant. Dans les zones industrielles et commerciale, la montée des eaux provoque des destructions matérielles, tant des bâtiments que des moyens de production et des biens. A ces dégâts matériels s’ajoutent les pertes liés à un arrêt d’activité : la montée des eaux peut couper l’accès aux zones industrielles ou agricoles. L‘eau s'infiltre, circule vite et facilement dans les milieux perméables comme les sables ou les calcaires, mais circule très difficilement dans les milieux imperméables comme les marnes et les argiles, voire même ruisselle sur leur surface.</a:t>
            </a:r>
          </a:p>
          <a:p>
            <a:pPr>
              <a:buNone/>
            </a:pPr>
            <a:endParaRPr lang="fr-FR" dirty="0"/>
          </a:p>
        </p:txBody>
      </p:sp>
    </p:spTree>
  </p:cSld>
  <p:clrMapOvr>
    <a:masterClrMapping/>
  </p:clrMapOvr>
  <p:transition>
    <p:pull dir="l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a:t>Zones agricole et commerciales inondées </a:t>
            </a:r>
          </a:p>
        </p:txBody>
      </p:sp>
      <p:pic>
        <p:nvPicPr>
          <p:cNvPr id="4" name="Espace réservé du contenu 3" descr="inondation du pays de Basque.jpg"/>
          <p:cNvPicPr>
            <a:picLocks noGrp="1" noChangeAspect="1"/>
          </p:cNvPicPr>
          <p:nvPr>
            <p:ph idx="1"/>
          </p:nvPr>
        </p:nvPicPr>
        <p:blipFill>
          <a:blip r:embed="rId2"/>
          <a:stretch>
            <a:fillRect/>
          </a:stretch>
        </p:blipFill>
        <p:spPr>
          <a:xfrm>
            <a:off x="285720" y="2000240"/>
            <a:ext cx="3810000" cy="2533650"/>
          </a:xfrm>
        </p:spPr>
      </p:pic>
      <p:sp>
        <p:nvSpPr>
          <p:cNvPr id="46082" name="AutoShape 2" descr="https://la1ere.francetvinfo.fr/image/Tlvl5rBgqjLBpXcqMbyPQKJDGHg/600x400/outremer/2020/11/29/5fc4070a32f83_img-20201129-wa0011-1533034.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46084" name="AutoShape 4" descr="Inondations : les agriculteurs demandent l'état de calamité agricole - Le  Poin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46086" name="AutoShape 6" descr="Inondations : les agriculteurs demandent l'état de calamité agricole - Le  Poin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pic>
        <p:nvPicPr>
          <p:cNvPr id="8" name="Image 7" descr="eau douce  2.jpg"/>
          <p:cNvPicPr>
            <a:picLocks noChangeAspect="1"/>
          </p:cNvPicPr>
          <p:nvPr/>
        </p:nvPicPr>
        <p:blipFill>
          <a:blip r:embed="rId3"/>
          <a:stretch>
            <a:fillRect/>
          </a:stretch>
        </p:blipFill>
        <p:spPr>
          <a:xfrm>
            <a:off x="4428309" y="2357430"/>
            <a:ext cx="3001211" cy="1943103"/>
          </a:xfrm>
          <a:prstGeom prst="rect">
            <a:avLst/>
          </a:prstGeom>
        </p:spPr>
      </p:pic>
      <p:pic>
        <p:nvPicPr>
          <p:cNvPr id="9" name="Image 8" descr="eau douce  3.jpg"/>
          <p:cNvPicPr>
            <a:picLocks noChangeAspect="1"/>
          </p:cNvPicPr>
          <p:nvPr/>
        </p:nvPicPr>
        <p:blipFill>
          <a:blip r:embed="rId4"/>
          <a:stretch>
            <a:fillRect/>
          </a:stretch>
        </p:blipFill>
        <p:spPr>
          <a:xfrm>
            <a:off x="4357686" y="4429132"/>
            <a:ext cx="2928958" cy="2071702"/>
          </a:xfrm>
          <a:prstGeom prst="rect">
            <a:avLst/>
          </a:prstGeom>
        </p:spPr>
      </p:pic>
    </p:spTree>
  </p:cSld>
  <p:clrMapOvr>
    <a:masterClrMapping/>
  </p:clrMapOvr>
  <p:transition>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42910" y="428604"/>
            <a:ext cx="8229600" cy="1143000"/>
          </a:xfrm>
        </p:spPr>
        <p:txBody>
          <a:bodyPr>
            <a:normAutofit fontScale="90000"/>
          </a:bodyPr>
          <a:lstStyle/>
          <a:p>
            <a:r>
              <a:rPr lang="fr-FR" dirty="0">
                <a:solidFill>
                  <a:srgbClr val="FF0000"/>
                </a:solidFill>
              </a:rPr>
              <a:t> Pourquoi il y a –t-il des inondation en Guadeloupe?</a:t>
            </a:r>
            <a:r>
              <a:rPr lang="fr-FR" dirty="0"/>
              <a:t> </a:t>
            </a:r>
          </a:p>
        </p:txBody>
      </p:sp>
      <p:sp>
        <p:nvSpPr>
          <p:cNvPr id="3" name="Espace réservé du contenu 2"/>
          <p:cNvSpPr>
            <a:spLocks noGrp="1"/>
          </p:cNvSpPr>
          <p:nvPr>
            <p:ph idx="1"/>
          </p:nvPr>
        </p:nvSpPr>
        <p:spPr/>
        <p:txBody>
          <a:bodyPr/>
          <a:lstStyle/>
          <a:p>
            <a:r>
              <a:rPr lang="fr-FR" dirty="0"/>
              <a:t>La Guadeloupe reste très concernée par le risque d'inondation en raison du </a:t>
            </a:r>
            <a:r>
              <a:rPr lang="fr-FR" b="1" dirty="0"/>
              <a:t>dérèglement climatique</a:t>
            </a:r>
            <a:r>
              <a:rPr lang="fr-FR" dirty="0"/>
              <a:t>. Les pluies diluviennes sont aussi à l'origine d'inondations désastreuses. Le plus souvent, quand il y a des </a:t>
            </a:r>
            <a:r>
              <a:rPr lang="fr-FR" dirty="0" err="1"/>
              <a:t>tempetes</a:t>
            </a:r>
            <a:r>
              <a:rPr lang="fr-FR" dirty="0"/>
              <a:t> cyclones ou ouragans en suit des inondations. En Guadeloupe, ce n’est pas rare d’en avoir. Chaque année, de juin à novembre, la Guadeloupe est soumise au risque </a:t>
            </a:r>
            <a:r>
              <a:rPr lang="fr-FR" b="1" dirty="0"/>
              <a:t>cyclonique</a:t>
            </a:r>
            <a:r>
              <a:rPr lang="fr-FR" dirty="0"/>
              <a:t>.</a:t>
            </a:r>
          </a:p>
          <a:p>
            <a:endParaRPr lang="fr-FR" dirty="0"/>
          </a:p>
        </p:txBody>
      </p:sp>
    </p:spTree>
  </p:cSld>
  <p:clrMapOvr>
    <a:masterClrMapping/>
  </p:clrMapOvr>
  <p:transition>
    <p:fade thruBlk="1"/>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a:t>Quelques images d’inondations de Guadeloupe</a:t>
            </a:r>
          </a:p>
        </p:txBody>
      </p:sp>
      <p:pic>
        <p:nvPicPr>
          <p:cNvPr id="4" name="Espace réservé du contenu 3" descr="abymes gosier.jpg"/>
          <p:cNvPicPr>
            <a:picLocks noGrp="1" noChangeAspect="1"/>
          </p:cNvPicPr>
          <p:nvPr>
            <p:ph idx="1"/>
          </p:nvPr>
        </p:nvPicPr>
        <p:blipFill>
          <a:blip r:embed="rId2"/>
          <a:stretch>
            <a:fillRect/>
          </a:stretch>
        </p:blipFill>
        <p:spPr>
          <a:xfrm>
            <a:off x="642910" y="2071678"/>
            <a:ext cx="2484587" cy="4103685"/>
          </a:xfrm>
        </p:spPr>
      </p:pic>
      <p:pic>
        <p:nvPicPr>
          <p:cNvPr id="5" name="Image 4" descr="boivins.jpg"/>
          <p:cNvPicPr>
            <a:picLocks noChangeAspect="1"/>
          </p:cNvPicPr>
          <p:nvPr/>
        </p:nvPicPr>
        <p:blipFill>
          <a:blip r:embed="rId3"/>
          <a:stretch>
            <a:fillRect/>
          </a:stretch>
        </p:blipFill>
        <p:spPr>
          <a:xfrm>
            <a:off x="3286116" y="2000240"/>
            <a:ext cx="2466975" cy="1847850"/>
          </a:xfrm>
          <a:prstGeom prst="rect">
            <a:avLst/>
          </a:prstGeom>
        </p:spPr>
      </p:pic>
      <p:pic>
        <p:nvPicPr>
          <p:cNvPr id="6" name="Image 5" descr="inondation 4.jpg"/>
          <p:cNvPicPr>
            <a:picLocks noChangeAspect="1"/>
          </p:cNvPicPr>
          <p:nvPr/>
        </p:nvPicPr>
        <p:blipFill>
          <a:blip r:embed="rId4"/>
          <a:stretch>
            <a:fillRect/>
          </a:stretch>
        </p:blipFill>
        <p:spPr>
          <a:xfrm>
            <a:off x="3428992" y="4357694"/>
            <a:ext cx="2619375" cy="1743075"/>
          </a:xfrm>
          <a:prstGeom prst="rect">
            <a:avLst/>
          </a:prstGeom>
        </p:spPr>
      </p:pic>
      <p:pic>
        <p:nvPicPr>
          <p:cNvPr id="7" name="Image 6" descr="5.jpg"/>
          <p:cNvPicPr>
            <a:picLocks noChangeAspect="1"/>
          </p:cNvPicPr>
          <p:nvPr/>
        </p:nvPicPr>
        <p:blipFill>
          <a:blip r:embed="rId5"/>
          <a:stretch>
            <a:fillRect/>
          </a:stretch>
        </p:blipFill>
        <p:spPr>
          <a:xfrm>
            <a:off x="6143636" y="2285992"/>
            <a:ext cx="2857500" cy="2071702"/>
          </a:xfrm>
          <a:prstGeom prst="rect">
            <a:avLst/>
          </a:prstGeom>
        </p:spPr>
      </p:pic>
    </p:spTree>
  </p:cSld>
  <p:clrMapOvr>
    <a:masterClrMapping/>
  </p:clrMapOvr>
  <p:transition>
    <p:fade thruBlk="1"/>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a:t>Quelques bon réflex de sécurité en cas d’inondation:</a:t>
            </a:r>
          </a:p>
        </p:txBody>
      </p:sp>
      <p:sp>
        <p:nvSpPr>
          <p:cNvPr id="3" name="Espace réservé du contenu 2"/>
          <p:cNvSpPr>
            <a:spLocks noGrp="1"/>
          </p:cNvSpPr>
          <p:nvPr>
            <p:ph idx="1"/>
          </p:nvPr>
        </p:nvSpPr>
        <p:spPr/>
        <p:txBody>
          <a:bodyPr/>
          <a:lstStyle/>
          <a:p>
            <a:r>
              <a:rPr lang="fr-FR" dirty="0"/>
              <a:t>Fermer les portes </a:t>
            </a:r>
            <a:r>
              <a:rPr lang="fr-FR" dirty="0" err="1"/>
              <a:t>fenetres</a:t>
            </a:r>
            <a:r>
              <a:rPr lang="fr-FR" dirty="0"/>
              <a:t>…</a:t>
            </a:r>
          </a:p>
          <a:p>
            <a:r>
              <a:rPr lang="fr-FR" dirty="0"/>
              <a:t>Fermer le gaz et électricité</a:t>
            </a:r>
          </a:p>
          <a:p>
            <a:r>
              <a:rPr lang="fr-FR" dirty="0"/>
              <a:t>Ecouter la radio, informations…</a:t>
            </a:r>
          </a:p>
          <a:p>
            <a:r>
              <a:rPr lang="fr-FR" dirty="0"/>
              <a:t> Mettre au sec les meubles, objets, matières et produits</a:t>
            </a:r>
          </a:p>
          <a:p>
            <a:r>
              <a:rPr lang="fr-FR" dirty="0"/>
              <a:t>Mettre au sec les documents essentiels, </a:t>
            </a:r>
          </a:p>
          <a:p>
            <a:r>
              <a:rPr lang="fr-FR" dirty="0"/>
              <a:t>Faire une réserve d’eau potable et de produits alimentaires</a:t>
            </a:r>
          </a:p>
          <a:p>
            <a:r>
              <a:rPr lang="fr-FR" dirty="0"/>
              <a:t>Prévoir les moyens d’évacuation</a:t>
            </a:r>
          </a:p>
          <a:p>
            <a:endParaRPr lang="fr-FR" dirty="0"/>
          </a:p>
        </p:txBody>
      </p:sp>
    </p:spTree>
  </p:cSld>
  <p:clrMapOvr>
    <a:masterClrMapping/>
  </p:clrMapOvr>
  <p:transition>
    <p:fade thruBlk="1"/>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Espace réservé du contenu 5" descr="CONSIGNES.png"/>
          <p:cNvPicPr>
            <a:picLocks noGrp="1" noChangeAspect="1"/>
          </p:cNvPicPr>
          <p:nvPr>
            <p:ph idx="1"/>
          </p:nvPr>
        </p:nvPicPr>
        <p:blipFill>
          <a:blip r:embed="rId2"/>
          <a:stretch>
            <a:fillRect/>
          </a:stretch>
        </p:blipFill>
        <p:spPr>
          <a:xfrm>
            <a:off x="3143240" y="2214554"/>
            <a:ext cx="4173000" cy="3852000"/>
          </a:xfrm>
        </p:spPr>
      </p:pic>
      <p:sp>
        <p:nvSpPr>
          <p:cNvPr id="2" name="Titre 1"/>
          <p:cNvSpPr>
            <a:spLocks noGrp="1"/>
          </p:cNvSpPr>
          <p:nvPr>
            <p:ph type="title"/>
          </p:nvPr>
        </p:nvSpPr>
        <p:spPr/>
        <p:txBody>
          <a:bodyPr>
            <a:normAutofit fontScale="90000"/>
          </a:bodyPr>
          <a:lstStyle/>
          <a:p>
            <a:r>
              <a:rPr lang="fr-FR" dirty="0"/>
              <a:t>Consignes de bonne conduite face au risque d’inondation</a:t>
            </a:r>
          </a:p>
        </p:txBody>
      </p:sp>
    </p:spTree>
  </p:cSld>
  <p:clrMapOvr>
    <a:masterClrMapping/>
  </p:clrMapOvr>
  <p:transition>
    <p:fade thruBlk="1"/>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effectLst>
            <a:glow rad="228600">
              <a:schemeClr val="accent3">
                <a:satMod val="175000"/>
                <a:alpha val="40000"/>
              </a:schemeClr>
            </a:glow>
          </a:effectLst>
        </p:spPr>
        <p:style>
          <a:lnRef idx="2">
            <a:schemeClr val="accent2"/>
          </a:lnRef>
          <a:fillRef idx="1">
            <a:schemeClr val="lt1"/>
          </a:fillRef>
          <a:effectRef idx="0">
            <a:schemeClr val="accent2"/>
          </a:effectRef>
          <a:fontRef idx="minor">
            <a:schemeClr val="dk1"/>
          </a:fontRef>
        </p:style>
        <p:txBody>
          <a:bodyPr/>
          <a:lstStyle/>
          <a:p>
            <a:r>
              <a:rPr lang="fr-FR" dirty="0" err="1"/>
              <a:t>Clonclusion</a:t>
            </a:r>
            <a:endParaRPr lang="fr-FR" dirty="0"/>
          </a:p>
        </p:txBody>
      </p:sp>
      <p:sp>
        <p:nvSpPr>
          <p:cNvPr id="3" name="Espace réservé du contenu 2"/>
          <p:cNvSpPr>
            <a:spLocks noGrp="1"/>
          </p:cNvSpPr>
          <p:nvPr>
            <p:ph idx="1"/>
          </p:nvPr>
        </p:nvSpPr>
        <p:spPr/>
        <p:txBody>
          <a:bodyPr/>
          <a:lstStyle/>
          <a:p>
            <a:r>
              <a:rPr lang="fr-FR" dirty="0"/>
              <a:t>Au court de se diaporama nous avons comment se formait une inondation, comment l’eau était évacué, pourquoi il y en avait en Guadeloupe quelques conseils pour se protéger  d’une inondation.</a:t>
            </a:r>
          </a:p>
        </p:txBody>
      </p:sp>
    </p:spTree>
  </p:cSld>
  <p:clrMapOvr>
    <a:masterClrMapping/>
  </p:clrMapOvr>
  <p:transition>
    <p:wedge/>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ébit">
  <a:themeElements>
    <a:clrScheme name="Débit">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Débit">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Débit">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327</TotalTime>
  <Words>525</Words>
  <Application>Microsoft Office PowerPoint</Application>
  <PresentationFormat>Affichage à l'écran (4:3)</PresentationFormat>
  <Paragraphs>35</Paragraphs>
  <Slides>12</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12</vt:i4>
      </vt:variant>
    </vt:vector>
  </HeadingPairs>
  <TitlesOfParts>
    <vt:vector size="16" baseType="lpstr">
      <vt:lpstr>Calibri</vt:lpstr>
      <vt:lpstr>Constantia</vt:lpstr>
      <vt:lpstr>Wingdings 2</vt:lpstr>
      <vt:lpstr>Débit</vt:lpstr>
      <vt:lpstr>Les inondations en Guadeloupe</vt:lpstr>
      <vt:lpstr>Introduction</vt:lpstr>
      <vt:lpstr>Qu’est ce qu’une inondation</vt:lpstr>
      <vt:lpstr> </vt:lpstr>
      <vt:lpstr> Quelles sont les causes d’inondations</vt:lpstr>
      <vt:lpstr> Quels sont les impacts d’une inondation?</vt:lpstr>
      <vt:lpstr>Zones agricole et commerciales inondées </vt:lpstr>
      <vt:lpstr> Pourquoi il y a –t-il des inondation en Guadeloupe? </vt:lpstr>
      <vt:lpstr>Quelques images d’inondations de Guadeloupe</vt:lpstr>
      <vt:lpstr>Quelques bon réflex de sécurité en cas d’inondation:</vt:lpstr>
      <vt:lpstr>Consignes de bonne conduite face au risque d’inondation</vt:lpstr>
      <vt:lpstr>Clonclusion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 inondations en Guadeloupe</dc:title>
  <dc:creator>COMPPER</dc:creator>
  <cp:lastModifiedBy>manuella rounord</cp:lastModifiedBy>
  <cp:revision>35</cp:revision>
  <dcterms:created xsi:type="dcterms:W3CDTF">2022-09-18T12:44:27Z</dcterms:created>
  <dcterms:modified xsi:type="dcterms:W3CDTF">2022-09-23T12:28:09Z</dcterms:modified>
</cp:coreProperties>
</file>