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47.jpg" ContentType="image/jpe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handoutMasterIdLst>
    <p:handoutMasterId r:id="rId50"/>
  </p:handoutMasterIdLst>
  <p:sldIdLst>
    <p:sldId id="285" r:id="rId2"/>
    <p:sldId id="336" r:id="rId3"/>
    <p:sldId id="292" r:id="rId4"/>
    <p:sldId id="266" r:id="rId5"/>
    <p:sldId id="274" r:id="rId6"/>
    <p:sldId id="290" r:id="rId7"/>
    <p:sldId id="276" r:id="rId8"/>
    <p:sldId id="277" r:id="rId9"/>
    <p:sldId id="333" r:id="rId10"/>
    <p:sldId id="332" r:id="rId11"/>
    <p:sldId id="337" r:id="rId12"/>
    <p:sldId id="287" r:id="rId13"/>
    <p:sldId id="326" r:id="rId14"/>
    <p:sldId id="324" r:id="rId15"/>
    <p:sldId id="325" r:id="rId16"/>
    <p:sldId id="301" r:id="rId17"/>
    <p:sldId id="305" r:id="rId18"/>
    <p:sldId id="338" r:id="rId19"/>
    <p:sldId id="293" r:id="rId20"/>
    <p:sldId id="288" r:id="rId21"/>
    <p:sldId id="331" r:id="rId22"/>
    <p:sldId id="315" r:id="rId23"/>
    <p:sldId id="304" r:id="rId24"/>
    <p:sldId id="310" r:id="rId25"/>
    <p:sldId id="319" r:id="rId26"/>
    <p:sldId id="339" r:id="rId27"/>
    <p:sldId id="278" r:id="rId28"/>
    <p:sldId id="280" r:id="rId29"/>
    <p:sldId id="281" r:id="rId30"/>
    <p:sldId id="283" r:id="rId31"/>
    <p:sldId id="302" r:id="rId32"/>
    <p:sldId id="303" r:id="rId33"/>
    <p:sldId id="340" r:id="rId34"/>
    <p:sldId id="269" r:id="rId35"/>
    <p:sldId id="270" r:id="rId36"/>
    <p:sldId id="279" r:id="rId37"/>
    <p:sldId id="258" r:id="rId38"/>
    <p:sldId id="267" r:id="rId39"/>
    <p:sldId id="261" r:id="rId40"/>
    <p:sldId id="314" r:id="rId41"/>
    <p:sldId id="264" r:id="rId42"/>
    <p:sldId id="342" r:id="rId43"/>
    <p:sldId id="327" r:id="rId44"/>
    <p:sldId id="330" r:id="rId45"/>
    <p:sldId id="311" r:id="rId46"/>
    <p:sldId id="322" r:id="rId47"/>
    <p:sldId id="320" r:id="rId48"/>
  </p:sldIdLst>
  <p:sldSz cx="18288000" cy="10287000"/>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B5CE"/>
    <a:srgbClr val="312973"/>
    <a:srgbClr val="F5684A"/>
    <a:srgbClr val="3C328A"/>
    <a:srgbClr val="E4E3ED"/>
    <a:srgbClr val="918DB4"/>
    <a:srgbClr val="F569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09" autoAdjust="0"/>
    <p:restoredTop sz="77920" autoAdjust="0"/>
  </p:normalViewPr>
  <p:slideViewPr>
    <p:cSldViewPr>
      <p:cViewPr varScale="1">
        <p:scale>
          <a:sx n="36" d="100"/>
          <a:sy n="36" d="100"/>
        </p:scale>
        <p:origin x="1164" y="54"/>
      </p:cViewPr>
      <p:guideLst>
        <p:guide orient="horz" pos="2880"/>
        <p:guide pos="2160"/>
      </p:guideLst>
    </p:cSldViewPr>
  </p:slideViewPr>
  <p:notesTextViewPr>
    <p:cViewPr>
      <p:scale>
        <a:sx n="3" d="2"/>
        <a:sy n="3" d="2"/>
      </p:scale>
      <p:origin x="0" y="0"/>
    </p:cViewPr>
  </p:notesTextViewPr>
  <p:sorterViewPr>
    <p:cViewPr>
      <p:scale>
        <a:sx n="100" d="100"/>
        <a:sy n="100" d="100"/>
      </p:scale>
      <p:origin x="0" y="-32856"/>
    </p:cViewPr>
  </p:sorterViewPr>
  <p:notesViewPr>
    <p:cSldViewPr>
      <p:cViewPr varScale="1">
        <p:scale>
          <a:sx n="71" d="100"/>
          <a:sy n="71" d="100"/>
        </p:scale>
        <p:origin x="978"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5622925" y="0"/>
            <a:ext cx="4302125" cy="341313"/>
          </a:xfrm>
          <a:prstGeom prst="rect">
            <a:avLst/>
          </a:prstGeom>
        </p:spPr>
        <p:txBody>
          <a:bodyPr vert="horz" lIns="91440" tIns="45720" rIns="91440" bIns="45720" rtlCol="0"/>
          <a:lstStyle>
            <a:lvl1pPr algn="r">
              <a:defRPr sz="1200"/>
            </a:lvl1pPr>
          </a:lstStyle>
          <a:p>
            <a:fld id="{9E961CD3-AC10-455A-AADF-220FEEFB6C7A}" type="datetimeFigureOut">
              <a:rPr lang="fr-FR" smtClean="0"/>
              <a:t>16/01/2025</a:t>
            </a:fld>
            <a:endParaRPr lang="fr-FR"/>
          </a:p>
        </p:txBody>
      </p:sp>
      <p:sp>
        <p:nvSpPr>
          <p:cNvPr id="4" name="Espace réservé du pied de page 3"/>
          <p:cNvSpPr>
            <a:spLocks noGrp="1"/>
          </p:cNvSpPr>
          <p:nvPr>
            <p:ph type="ftr" sz="quarter" idx="2"/>
          </p:nvPr>
        </p:nvSpPr>
        <p:spPr>
          <a:xfrm>
            <a:off x="0" y="6456363"/>
            <a:ext cx="4302125" cy="34131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622925" y="6456363"/>
            <a:ext cx="4302125" cy="341312"/>
          </a:xfrm>
          <a:prstGeom prst="rect">
            <a:avLst/>
          </a:prstGeom>
        </p:spPr>
        <p:txBody>
          <a:bodyPr vert="horz" lIns="91440" tIns="45720" rIns="91440" bIns="45720" rtlCol="0" anchor="b"/>
          <a:lstStyle>
            <a:lvl1pPr algn="r">
              <a:defRPr sz="1200"/>
            </a:lvl1pPr>
          </a:lstStyle>
          <a:p>
            <a:fld id="{13871612-4A8E-4E5D-8948-597EF252A43B}" type="slidenum">
              <a:rPr lang="fr-FR" smtClean="0"/>
              <a:t>‹N°›</a:t>
            </a:fld>
            <a:endParaRPr lang="fr-FR"/>
          </a:p>
        </p:txBody>
      </p:sp>
    </p:spTree>
    <p:extLst>
      <p:ext uri="{BB962C8B-B14F-4D97-AF65-F5344CB8AC3E}">
        <p14:creationId xmlns:p14="http://schemas.microsoft.com/office/powerpoint/2010/main" val="1809158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622925" y="0"/>
            <a:ext cx="4302125" cy="341313"/>
          </a:xfrm>
          <a:prstGeom prst="rect">
            <a:avLst/>
          </a:prstGeom>
        </p:spPr>
        <p:txBody>
          <a:bodyPr vert="horz" lIns="91440" tIns="45720" rIns="91440" bIns="45720" rtlCol="0"/>
          <a:lstStyle>
            <a:lvl1pPr algn="r">
              <a:defRPr sz="1200"/>
            </a:lvl1pPr>
          </a:lstStyle>
          <a:p>
            <a:fld id="{AFD783F1-4477-4792-881E-918DF630F0B0}" type="datetimeFigureOut">
              <a:rPr lang="fr-FR" smtClean="0"/>
              <a:t>16/01/2025</a:t>
            </a:fld>
            <a:endParaRPr lang="fr-FR"/>
          </a:p>
        </p:txBody>
      </p:sp>
      <p:sp>
        <p:nvSpPr>
          <p:cNvPr id="4" name="Espace réservé de l'image des diapositives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92188" y="3271838"/>
            <a:ext cx="7942262" cy="2676525"/>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622925" y="6456363"/>
            <a:ext cx="4302125" cy="341312"/>
          </a:xfrm>
          <a:prstGeom prst="rect">
            <a:avLst/>
          </a:prstGeom>
        </p:spPr>
        <p:txBody>
          <a:bodyPr vert="horz" lIns="91440" tIns="45720" rIns="91440" bIns="45720" rtlCol="0" anchor="b"/>
          <a:lstStyle>
            <a:lvl1pPr algn="r">
              <a:defRPr sz="1200"/>
            </a:lvl1pPr>
          </a:lstStyle>
          <a:p>
            <a:fld id="{A0BAAD65-405D-4500-BC55-B57B37C478D9}" type="slidenum">
              <a:rPr lang="fr-FR" smtClean="0"/>
              <a:t>‹N°›</a:t>
            </a:fld>
            <a:endParaRPr lang="fr-FR"/>
          </a:p>
        </p:txBody>
      </p:sp>
    </p:spTree>
    <p:extLst>
      <p:ext uri="{BB962C8B-B14F-4D97-AF65-F5344CB8AC3E}">
        <p14:creationId xmlns:p14="http://schemas.microsoft.com/office/powerpoint/2010/main" val="4069552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0BAAD65-405D-4500-BC55-B57B37C478D9}" type="slidenum">
              <a:rPr lang="fr-FR" smtClean="0"/>
              <a:t>3</a:t>
            </a:fld>
            <a:endParaRPr lang="fr-FR"/>
          </a:p>
        </p:txBody>
      </p:sp>
    </p:spTree>
    <p:extLst>
      <p:ext uri="{BB962C8B-B14F-4D97-AF65-F5344CB8AC3E}">
        <p14:creationId xmlns:p14="http://schemas.microsoft.com/office/powerpoint/2010/main" val="97726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3 points</a:t>
            </a:r>
          </a:p>
        </p:txBody>
      </p:sp>
      <p:sp>
        <p:nvSpPr>
          <p:cNvPr id="4" name="Espace réservé du numéro de diapositive 3"/>
          <p:cNvSpPr>
            <a:spLocks noGrp="1"/>
          </p:cNvSpPr>
          <p:nvPr>
            <p:ph type="sldNum" sz="quarter" idx="10"/>
          </p:nvPr>
        </p:nvSpPr>
        <p:spPr/>
        <p:txBody>
          <a:bodyPr/>
          <a:lstStyle/>
          <a:p>
            <a:fld id="{A0BAAD65-405D-4500-BC55-B57B37C478D9}" type="slidenum">
              <a:rPr lang="fr-FR" smtClean="0"/>
              <a:t>4</a:t>
            </a:fld>
            <a:endParaRPr lang="fr-FR"/>
          </a:p>
        </p:txBody>
      </p:sp>
    </p:spTree>
    <p:extLst>
      <p:ext uri="{BB962C8B-B14F-4D97-AF65-F5344CB8AC3E}">
        <p14:creationId xmlns:p14="http://schemas.microsoft.com/office/powerpoint/2010/main" val="3304139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0BAAD65-405D-4500-BC55-B57B37C478D9}" type="slidenum">
              <a:rPr lang="fr-FR" smtClean="0"/>
              <a:t>5</a:t>
            </a:fld>
            <a:endParaRPr lang="fr-FR"/>
          </a:p>
        </p:txBody>
      </p:sp>
    </p:spTree>
    <p:extLst>
      <p:ext uri="{BB962C8B-B14F-4D97-AF65-F5344CB8AC3E}">
        <p14:creationId xmlns:p14="http://schemas.microsoft.com/office/powerpoint/2010/main" val="2322915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Elsa</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6</a:t>
            </a:fld>
            <a:endParaRPr lang="fr-FR"/>
          </a:p>
        </p:txBody>
      </p:sp>
    </p:spTree>
    <p:extLst>
      <p:ext uri="{BB962C8B-B14F-4D97-AF65-F5344CB8AC3E}">
        <p14:creationId xmlns:p14="http://schemas.microsoft.com/office/powerpoint/2010/main" val="283022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BACA81B-6310-4F76-97CE-0FDF2773BAD1}" type="slidenum">
              <a:rPr lang="fr-FR" smtClean="0"/>
              <a:t>9</a:t>
            </a:fld>
            <a:endParaRPr lang="fr-FR"/>
          </a:p>
        </p:txBody>
      </p:sp>
    </p:spTree>
    <p:extLst>
      <p:ext uri="{BB962C8B-B14F-4D97-AF65-F5344CB8AC3E}">
        <p14:creationId xmlns:p14="http://schemas.microsoft.com/office/powerpoint/2010/main" val="4231936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25763" y="849313"/>
            <a:ext cx="2419350" cy="1362075"/>
          </a:xfrm>
        </p:spPr>
      </p:sp>
      <p:sp>
        <p:nvSpPr>
          <p:cNvPr id="3" name="Espace réservé des notes 2"/>
          <p:cNvSpPr>
            <a:spLocks noGrp="1"/>
          </p:cNvSpPr>
          <p:nvPr>
            <p:ph type="body" idx="1"/>
          </p:nvPr>
        </p:nvSpPr>
        <p:spPr/>
        <p:txBody>
          <a:bodyPr/>
          <a:lstStyle/>
          <a:p>
            <a:r>
              <a:rPr lang="fr-FR" sz="1400" dirty="0">
                <a:latin typeface="+mn-lt"/>
              </a:rPr>
              <a:t>Indice de fragilité numérique : croisement de nombreux facteurs découpés en 4 grands pôles : </a:t>
            </a:r>
          </a:p>
          <a:p>
            <a:pPr marL="150550" indent="-150550">
              <a:buFontTx/>
              <a:buChar char="-"/>
            </a:pPr>
            <a:r>
              <a:rPr lang="fr-FR" sz="1400" dirty="0">
                <a:latin typeface="+mn-lt"/>
              </a:rPr>
              <a:t>Accès au numérique (couverture, taux de pauvreté en lien avec équipement, accès aux biblio qui offrent un point d’accès </a:t>
            </a:r>
            <a:r>
              <a:rPr lang="fr-FR" sz="1400" dirty="0" err="1">
                <a:latin typeface="+mn-lt"/>
              </a:rPr>
              <a:t>num</a:t>
            </a:r>
            <a:r>
              <a:rPr lang="fr-FR" sz="1400" dirty="0">
                <a:latin typeface="+mn-lt"/>
              </a:rPr>
              <a:t>)</a:t>
            </a:r>
          </a:p>
          <a:p>
            <a:pPr marL="150550" indent="-150550">
              <a:buFontTx/>
              <a:buChar char="-"/>
            </a:pPr>
            <a:r>
              <a:rPr lang="fr-FR" sz="1400" dirty="0">
                <a:latin typeface="+mn-lt"/>
              </a:rPr>
              <a:t>Accès à l’information (accès aux services publics, ménage monoparentaux qui </a:t>
            </a:r>
            <a:r>
              <a:rPr lang="fr-FR" sz="1400" dirty="0">
                <a:solidFill>
                  <a:srgbClr val="00001F"/>
                </a:solidFill>
                <a:latin typeface="+mn-lt"/>
              </a:rPr>
              <a:t>ont davantage de risques de cumuler des facteurs de difficultés, et peuvent avoir davantage de démarches à effectuer)</a:t>
            </a:r>
          </a:p>
          <a:p>
            <a:pPr algn="l"/>
            <a:r>
              <a:rPr lang="fr-FR" sz="1400" dirty="0">
                <a:solidFill>
                  <a:srgbClr val="00001F"/>
                </a:solidFill>
                <a:latin typeface="+mn-lt"/>
              </a:rPr>
              <a:t>Compétences administratives ( taux de chômage, part des étrangers qui sont plus précaires généralement, dépendance aux prestations sociales - Les personnes dont les revenus sont constitués majoritairement des prestations Caf font face à une plus grande précarité et ont une plus grande dépendance à la réalisation de leurs démarches administratives)</a:t>
            </a:r>
            <a:endParaRPr lang="fr-FR" sz="1400" dirty="0">
              <a:latin typeface="+mn-lt"/>
            </a:endParaRPr>
          </a:p>
          <a:p>
            <a:pPr marL="150550" indent="-150550">
              <a:buFontTx/>
              <a:buChar char="-"/>
            </a:pPr>
            <a:r>
              <a:rPr lang="fr-FR" sz="1400" dirty="0">
                <a:latin typeface="+mn-lt"/>
              </a:rPr>
              <a:t>Compétences numériques (part des + de 65 ans et des pas ou peu diplômés)</a:t>
            </a:r>
          </a:p>
          <a:p>
            <a:pPr marL="150550" indent="-150550">
              <a:buFontTx/>
              <a:buChar char="-"/>
            </a:pPr>
            <a:endParaRPr lang="fr-FR" dirty="0"/>
          </a:p>
        </p:txBody>
      </p:sp>
      <p:sp>
        <p:nvSpPr>
          <p:cNvPr id="4" name="Espace réservé du numéro de diapositive 3"/>
          <p:cNvSpPr>
            <a:spLocks noGrp="1"/>
          </p:cNvSpPr>
          <p:nvPr>
            <p:ph type="sldNum" sz="quarter" idx="5"/>
          </p:nvPr>
        </p:nvSpPr>
        <p:spPr/>
        <p:txBody>
          <a:bodyPr/>
          <a:lstStyle/>
          <a:p>
            <a:fld id="{DBACA81B-6310-4F76-97CE-0FDF2773BAD1}" type="slidenum">
              <a:rPr lang="fr-FR" smtClean="0"/>
              <a:t>10</a:t>
            </a:fld>
            <a:endParaRPr lang="fr-FR"/>
          </a:p>
        </p:txBody>
      </p:sp>
    </p:spTree>
    <p:extLst>
      <p:ext uri="{BB962C8B-B14F-4D97-AF65-F5344CB8AC3E}">
        <p14:creationId xmlns:p14="http://schemas.microsoft.com/office/powerpoint/2010/main" val="2901661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a:latin typeface="Marianne Light" panose="02000000000000000000" pitchFamily="2" charset="0"/>
              </a:rPr>
              <a:t>Les </a:t>
            </a:r>
            <a:r>
              <a:rPr lang="fr-FR" sz="1200" b="1" dirty="0">
                <a:latin typeface="Marianne Light" panose="02000000000000000000" pitchFamily="2" charset="0"/>
              </a:rPr>
              <a:t>parents sont </a:t>
            </a:r>
            <a:r>
              <a:rPr lang="fr-FR" sz="1200" b="1" dirty="0">
                <a:effectLst/>
                <a:latin typeface="Marianne Light" panose="02000000000000000000" pitchFamily="2" charset="0"/>
                <a:ea typeface="Times New Roman" panose="02020603050405020304" pitchFamily="18" charset="0"/>
              </a:rPr>
              <a:t>sommés de coopérer avec l’école</a:t>
            </a:r>
            <a:r>
              <a:rPr lang="fr-FR" sz="1200" dirty="0">
                <a:effectLst/>
                <a:latin typeface="Marianne Light" panose="02000000000000000000" pitchFamily="2" charset="0"/>
                <a:ea typeface="Times New Roman" panose="02020603050405020304" pitchFamily="18" charset="0"/>
              </a:rPr>
              <a:t>, Pierre Périer y voit une </a:t>
            </a:r>
            <a:r>
              <a:rPr lang="fr-FR" sz="1200" b="1" i="1" dirty="0">
                <a:effectLst/>
                <a:latin typeface="Marianne Light" panose="02000000000000000000" pitchFamily="2" charset="0"/>
                <a:ea typeface="Times New Roman" panose="02020603050405020304" pitchFamily="18" charset="0"/>
              </a:rPr>
              <a:t>domination douce</a:t>
            </a:r>
            <a:r>
              <a:rPr lang="fr-FR" sz="1200" dirty="0">
                <a:effectLst/>
                <a:latin typeface="Marianne Light" panose="02000000000000000000" pitchFamily="2" charset="0"/>
                <a:ea typeface="Times New Roman" panose="02020603050405020304" pitchFamily="18" charset="0"/>
              </a:rPr>
              <a:t>. Selon lui, </a:t>
            </a:r>
            <a:r>
              <a:rPr lang="fr-FR" sz="1200" b="1" dirty="0">
                <a:effectLst/>
                <a:latin typeface="Marianne Light" panose="02000000000000000000" pitchFamily="2" charset="0"/>
                <a:ea typeface="Times New Roman" panose="02020603050405020304" pitchFamily="18" charset="0"/>
              </a:rPr>
              <a:t>la coopération est élaborée de façon unilatérale par l’école qui définit seule les règles </a:t>
            </a:r>
            <a:r>
              <a:rPr lang="fr-FR" sz="1200" dirty="0">
                <a:effectLst/>
                <a:latin typeface="Marianne Light" panose="02000000000000000000" pitchFamily="2" charset="0"/>
                <a:ea typeface="Times New Roman" panose="02020603050405020304" pitchFamily="18" charset="0"/>
              </a:rPr>
              <a:t>et les conditions de cette rencontre L’école devient ainsi une </a:t>
            </a:r>
            <a:r>
              <a:rPr lang="fr-FR" sz="1200" b="1" dirty="0">
                <a:effectLst/>
                <a:latin typeface="Marianne Light" panose="02000000000000000000" pitchFamily="2" charset="0"/>
                <a:ea typeface="Times New Roman" panose="02020603050405020304" pitchFamily="18" charset="0"/>
              </a:rPr>
              <a:t>fabrique de parents défaillants</a:t>
            </a:r>
            <a:r>
              <a:rPr lang="fr-FR" sz="1200" dirty="0">
                <a:effectLst/>
                <a:latin typeface="Marianne Light" panose="02000000000000000000" pitchFamily="2" charset="0"/>
                <a:ea typeface="Times New Roman" panose="02020603050405020304" pitchFamily="18" charset="0"/>
              </a:rPr>
              <a:t>. Seuls les </a:t>
            </a:r>
            <a:r>
              <a:rPr lang="fr-FR" sz="1200" b="1" dirty="0">
                <a:effectLst/>
                <a:latin typeface="Marianne Light" panose="02000000000000000000" pitchFamily="2" charset="0"/>
                <a:ea typeface="Times New Roman" panose="02020603050405020304" pitchFamily="18" charset="0"/>
              </a:rPr>
              <a:t>parents les plus proches de l’école sont associés et valorisés </a:t>
            </a:r>
            <a:r>
              <a:rPr lang="fr-FR" sz="1200" dirty="0">
                <a:effectLst/>
                <a:latin typeface="Marianne Light" panose="02000000000000000000" pitchFamily="2" charset="0"/>
                <a:ea typeface="Times New Roman" panose="02020603050405020304" pitchFamily="18" charset="0"/>
              </a:rPr>
              <a:t>(</a:t>
            </a:r>
            <a:r>
              <a:rPr lang="fr-FR" sz="1200" dirty="0">
                <a:latin typeface="Marianne Light" panose="02000000000000000000" pitchFamily="2" charset="0"/>
              </a:rPr>
              <a:t>Dans famille favorisées, parents transmettent estime de soi et ambition tandis que </a:t>
            </a:r>
            <a:r>
              <a:rPr lang="fr-FR" sz="1200" b="1" dirty="0">
                <a:latin typeface="Marianne Light" panose="02000000000000000000" pitchFamily="2" charset="0"/>
              </a:rPr>
              <a:t>dans les milieux défavorisés c’est « fatalisme qui prédomine </a:t>
            </a:r>
            <a:r>
              <a:rPr lang="fr-FR" sz="1200" dirty="0">
                <a:latin typeface="Marianne Light" panose="02000000000000000000" pitchFamily="2" charset="0"/>
              </a:rPr>
              <a:t>» (</a:t>
            </a:r>
            <a:r>
              <a:rPr lang="fr-FR" sz="1200" dirty="0" err="1">
                <a:latin typeface="Marianne Light" panose="02000000000000000000" pitchFamily="2" charset="0"/>
              </a:rPr>
              <a:t>Duru-bellat</a:t>
            </a:r>
            <a:r>
              <a:rPr lang="fr-FR" sz="1200" dirty="0">
                <a:latin typeface="Marianne Light" panose="02000000000000000000" pitchFamily="2" charset="0"/>
              </a:rPr>
              <a:t> et Van </a:t>
            </a:r>
            <a:r>
              <a:rPr lang="fr-FR" sz="1200" dirty="0" err="1">
                <a:latin typeface="Marianne Light" panose="02000000000000000000" pitchFamily="2" charset="0"/>
              </a:rPr>
              <a:t>Zanten</a:t>
            </a:r>
            <a:r>
              <a:rPr lang="fr-FR" sz="1200" dirty="0">
                <a:latin typeface="Marianne Light" panose="02000000000000000000" pitchFamily="2" charset="0"/>
              </a:rPr>
              <a:t>) </a:t>
            </a:r>
            <a:r>
              <a:rPr lang="fr-FR" sz="1200" b="1" dirty="0">
                <a:latin typeface="Marianne Light" panose="02000000000000000000" pitchFamily="2" charset="0"/>
              </a:rPr>
              <a:t>malgré une ambition pour leurs enfants (une ambition qui se heurte à la pauvreté du capital scolaire qui heurte les destinées scolaires des enfants</a:t>
            </a:r>
            <a:r>
              <a:rPr lang="fr-FR" sz="1200" dirty="0">
                <a:latin typeface="Marianne Light" panose="02000000000000000000" pitchFamily="2" charset="0"/>
              </a:rPr>
              <a:t>)</a:t>
            </a:r>
            <a:r>
              <a:rPr lang="fr-FR" sz="1200" dirty="0">
                <a:effectLst/>
                <a:latin typeface="Marianne Light" panose="02000000000000000000" pitchFamily="2" charset="0"/>
                <a:ea typeface="Times New Roman" panose="02020603050405020304" pitchFamily="18" charset="0"/>
              </a:rPr>
              <a:t>. Ces règles et conditions sont autant de </a:t>
            </a:r>
            <a:r>
              <a:rPr lang="fr-FR" sz="1200" b="1" dirty="0">
                <a:effectLst/>
                <a:latin typeface="Marianne Light" panose="02000000000000000000" pitchFamily="2" charset="0"/>
                <a:ea typeface="Times New Roman" panose="02020603050405020304" pitchFamily="18" charset="0"/>
              </a:rPr>
              <a:t>frontières infranchissables </a:t>
            </a:r>
            <a:r>
              <a:rPr lang="fr-FR" sz="1200" dirty="0">
                <a:effectLst/>
                <a:latin typeface="Marianne Light" panose="02000000000000000000" pitchFamily="2" charset="0"/>
                <a:ea typeface="Times New Roman" panose="02020603050405020304" pitchFamily="18" charset="0"/>
              </a:rPr>
              <a:t>pour beaucoup de parents, avec des </a:t>
            </a:r>
            <a:r>
              <a:rPr lang="fr-FR" sz="1200" b="1" dirty="0">
                <a:effectLst/>
                <a:latin typeface="Marianne Light" panose="02000000000000000000" pitchFamily="2" charset="0"/>
                <a:ea typeface="Times New Roman" panose="02020603050405020304" pitchFamily="18" charset="0"/>
              </a:rPr>
              <a:t>normes de l’école </a:t>
            </a:r>
            <a:r>
              <a:rPr lang="fr-FR" sz="1200" b="1" i="1" dirty="0">
                <a:effectLst/>
                <a:latin typeface="Marianne Light" panose="02000000000000000000" pitchFamily="2" charset="0"/>
                <a:ea typeface="Times New Roman" panose="02020603050405020304" pitchFamily="18" charset="0"/>
              </a:rPr>
              <a:t>inaudibles</a:t>
            </a:r>
            <a:r>
              <a:rPr lang="fr-FR" sz="1200" b="1" dirty="0">
                <a:effectLst/>
                <a:latin typeface="Marianne Light" panose="02000000000000000000" pitchFamily="2" charset="0"/>
                <a:ea typeface="Times New Roman" panose="02020603050405020304" pitchFamily="18" charset="0"/>
              </a:rPr>
              <a:t> et </a:t>
            </a:r>
            <a:r>
              <a:rPr lang="fr-FR" sz="1200" b="1" i="1" dirty="0">
                <a:effectLst/>
                <a:latin typeface="Marianne Light" panose="02000000000000000000" pitchFamily="2" charset="0"/>
                <a:ea typeface="Times New Roman" panose="02020603050405020304" pitchFamily="18" charset="0"/>
              </a:rPr>
              <a:t>invisibles</a:t>
            </a:r>
            <a:r>
              <a:rPr lang="fr-FR" sz="1200" b="1" dirty="0">
                <a:effectLst/>
                <a:latin typeface="Marianne Light" panose="02000000000000000000" pitchFamily="2" charset="0"/>
                <a:ea typeface="Times New Roman" panose="02020603050405020304" pitchFamily="18" charset="0"/>
              </a:rPr>
              <a:t>. </a:t>
            </a:r>
            <a:r>
              <a:rPr lang="fr-FR" sz="1200" dirty="0">
                <a:effectLst/>
                <a:latin typeface="Marianne Light" panose="02000000000000000000" pitchFamily="2" charset="0"/>
                <a:ea typeface="Times New Roman" panose="02020603050405020304" pitchFamily="18" charset="0"/>
              </a:rPr>
              <a:t>Des frontières invisibles, celles sociales que les parents ne peuvent franchir que s’ils sont capables de maîtriser les codes de l’école. Leur implication dépend de cette maîtrise. Mais l’école est aussi un espace spatial composés de </a:t>
            </a:r>
            <a:r>
              <a:rPr lang="fr-FR" sz="1200" b="1" dirty="0">
                <a:effectLst/>
                <a:latin typeface="Marianne Light" panose="02000000000000000000" pitchFamily="2" charset="0"/>
                <a:ea typeface="Times New Roman" panose="02020603050405020304" pitchFamily="18" charset="0"/>
              </a:rPr>
              <a:t>seuils qui là encore sont infranchissables</a:t>
            </a:r>
            <a:r>
              <a:rPr lang="fr-FR" sz="1200" dirty="0">
                <a:effectLst/>
                <a:latin typeface="Marianne Light" panose="02000000000000000000" pitchFamily="2" charset="0"/>
                <a:ea typeface="Times New Roman" panose="02020603050405020304" pitchFamily="18" charset="0"/>
              </a:rPr>
              <a:t>. Ces seuils, symboliques, beaucoup ne s’en approchent que de loin. « </a:t>
            </a:r>
            <a:r>
              <a:rPr lang="fr-FR" sz="1200" i="1" dirty="0">
                <a:solidFill>
                  <a:srgbClr val="000000"/>
                </a:solidFill>
                <a:effectLst/>
                <a:latin typeface="Marianne Light" panose="02000000000000000000" pitchFamily="2" charset="0"/>
                <a:ea typeface="Times New Roman" panose="02020603050405020304" pitchFamily="18" charset="0"/>
              </a:rPr>
              <a:t>L'invisibilité sociale protège car si elle produit la disqualification des parents dans l'espace public où scolaire elle représente en son envers une manière de préserver une intégrité sinon une dignité mise à mal par l'école et à l'école </a:t>
            </a:r>
            <a:r>
              <a:rPr lang="fr-FR" sz="1200" dirty="0">
                <a:solidFill>
                  <a:srgbClr val="000000"/>
                </a:solidFill>
                <a:effectLst/>
                <a:latin typeface="Marianne Light" panose="02000000000000000000" pitchFamily="2" charset="0"/>
                <a:ea typeface="Times New Roman" panose="02020603050405020304" pitchFamily="18" charset="0"/>
              </a:rPr>
              <a:t>». </a:t>
            </a:r>
            <a:r>
              <a:rPr lang="fr-FR" sz="1200" b="1" dirty="0">
                <a:solidFill>
                  <a:srgbClr val="000000"/>
                </a:solidFill>
                <a:effectLst/>
                <a:latin typeface="Marianne Light" panose="02000000000000000000" pitchFamily="2" charset="0"/>
                <a:ea typeface="Times New Roman" panose="02020603050405020304" pitchFamily="18" charset="0"/>
              </a:rPr>
              <a:t>Paradoxalement, la sollicitation des parents ne fait que mettre au grand jour les inégalités des parents face aux attentes de l’école</a:t>
            </a:r>
            <a:r>
              <a:rPr lang="fr-FR" sz="1200" dirty="0">
                <a:solidFill>
                  <a:srgbClr val="000000"/>
                </a:solidFill>
                <a:effectLst/>
                <a:latin typeface="Marianne Light" panose="02000000000000000000" pitchFamily="2" charset="0"/>
                <a:ea typeface="Times New Roman" panose="02020603050405020304" pitchFamily="18" charset="0"/>
              </a:rPr>
              <a:t>. Pour autant, les parents s’obligent quotidiennement à un suivi de leurs enfants, ils jouent le jeu sans avoir de cartes en main. « </a:t>
            </a:r>
            <a:r>
              <a:rPr lang="fr-FR" sz="1200" i="1" dirty="0">
                <a:solidFill>
                  <a:srgbClr val="000000"/>
                </a:solidFill>
                <a:effectLst/>
                <a:latin typeface="Marianne Light" panose="02000000000000000000" pitchFamily="2" charset="0"/>
                <a:ea typeface="Times New Roman" panose="02020603050405020304" pitchFamily="18" charset="0"/>
              </a:rPr>
              <a:t>Ils ont le souci manifeste d’éduquer leurs enfants à des comportements et selon des valeurs en conformité avec ce qui qu’ils présupposent des attentes et règles de l’école. Ces formes de mobilisations discrètes, confinées le plus souvent dans l’espace domestique, demeurent invisibles pour les enseignants</a:t>
            </a:r>
            <a:r>
              <a:rPr lang="fr-FR" sz="1200" dirty="0">
                <a:solidFill>
                  <a:srgbClr val="000000"/>
                </a:solidFill>
                <a:effectLst/>
                <a:latin typeface="Marianne Light" panose="02000000000000000000" pitchFamily="2" charset="0"/>
                <a:ea typeface="Times New Roman" panose="02020603050405020304" pitchFamily="18" charset="0"/>
              </a:rPr>
              <a:t> ». Pour Pierre Périer, il se joue dans cette </a:t>
            </a:r>
            <a:r>
              <a:rPr lang="fr-FR" sz="1200" b="1" dirty="0">
                <a:solidFill>
                  <a:srgbClr val="000000"/>
                </a:solidFill>
                <a:effectLst/>
                <a:latin typeface="Marianne Light" panose="02000000000000000000" pitchFamily="2" charset="0"/>
                <a:ea typeface="Times New Roman" panose="02020603050405020304" pitchFamily="18" charset="0"/>
              </a:rPr>
              <a:t>relation une violence symbolique à l’égard des plus vulnérables</a:t>
            </a:r>
            <a:r>
              <a:rPr lang="fr-FR" sz="1200" dirty="0">
                <a:solidFill>
                  <a:srgbClr val="000000"/>
                </a:solidFill>
                <a:effectLst/>
                <a:latin typeface="Marianne Light" panose="02000000000000000000" pitchFamily="2" charset="0"/>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Marianne Light" panose="02000000000000000000" pitchFamily="2" charset="0"/>
                <a:ea typeface="Times New Roman" panose="02020603050405020304" pitchFamily="18" charset="0"/>
              </a:rPr>
              <a:t>La recherche de partenariat parent-école, </a:t>
            </a:r>
            <a:r>
              <a:rPr lang="fr-FR" sz="1200" b="1" dirty="0">
                <a:solidFill>
                  <a:srgbClr val="000000"/>
                </a:solidFill>
                <a:effectLst/>
                <a:latin typeface="Marianne Light" panose="02000000000000000000" pitchFamily="2" charset="0"/>
                <a:ea typeface="Times New Roman" panose="02020603050405020304" pitchFamily="18" charset="0"/>
              </a:rPr>
              <a:t>demande bien souvent aux parents de s’adapter, de jouer un rôle imposé par l’institution</a:t>
            </a:r>
            <a:r>
              <a:rPr lang="fr-FR" sz="1200" dirty="0">
                <a:solidFill>
                  <a:srgbClr val="000000"/>
                </a:solidFill>
                <a:effectLst/>
                <a:latin typeface="Marianne Light" panose="02000000000000000000" pitchFamily="2" charset="0"/>
                <a:ea typeface="Times New Roman" panose="02020603050405020304" pitchFamily="18" charset="0"/>
              </a:rPr>
              <a:t>. On leur demande de répondre à une attente institutionnelle, de répondre à une norme éducative, en fonction des besoins ciblés comme nécessaires pour l’élève-enfant.  Pour ces parents, </a:t>
            </a:r>
            <a:r>
              <a:rPr lang="fr-FR" sz="1200" b="1" dirty="0">
                <a:solidFill>
                  <a:srgbClr val="000000"/>
                </a:solidFill>
                <a:effectLst/>
                <a:latin typeface="Marianne Light" panose="02000000000000000000" pitchFamily="2" charset="0"/>
                <a:ea typeface="Times New Roman" panose="02020603050405020304" pitchFamily="18" charset="0"/>
              </a:rPr>
              <a:t>le sentiment d’illégitimité prédomine</a:t>
            </a:r>
            <a:r>
              <a:rPr lang="fr-FR" sz="1200" dirty="0">
                <a:solidFill>
                  <a:srgbClr val="000000"/>
                </a:solidFill>
                <a:effectLst/>
                <a:latin typeface="Marianne Light" panose="02000000000000000000" pitchFamily="2" charset="0"/>
                <a:ea typeface="Times New Roman" panose="02020603050405020304" pitchFamily="18" charset="0"/>
              </a:rPr>
              <a:t>.  Mais aussi celui </a:t>
            </a:r>
            <a:r>
              <a:rPr lang="fr-FR" sz="1200" b="1" dirty="0">
                <a:solidFill>
                  <a:srgbClr val="000000"/>
                </a:solidFill>
                <a:effectLst/>
                <a:latin typeface="Marianne Light" panose="02000000000000000000" pitchFamily="2" charset="0"/>
                <a:ea typeface="Times New Roman" panose="02020603050405020304" pitchFamily="18" charset="0"/>
              </a:rPr>
              <a:t>d’incompétence</a:t>
            </a:r>
            <a:r>
              <a:rPr lang="fr-FR" sz="1200" dirty="0">
                <a:solidFill>
                  <a:srgbClr val="000000"/>
                </a:solidFill>
                <a:effectLst/>
                <a:latin typeface="Marianne Light" panose="02000000000000000000" pitchFamily="2" charset="0"/>
                <a:ea typeface="Times New Roman" panose="02020603050405020304" pitchFamily="18" charset="0"/>
              </a:rPr>
              <a:t>. Le regard de l’enseignant, mais aussi de la totalité de l’équipe éducative, est perçu comme instigateur et jugeant - les parents sont encore trop souvent convoqués. Ils se sentent exposés dès lors qu’ils franchissent le seuil de l’école, se </a:t>
            </a:r>
            <a:r>
              <a:rPr lang="fr-FR" sz="1200" b="1" dirty="0">
                <a:solidFill>
                  <a:srgbClr val="000000"/>
                </a:solidFill>
                <a:effectLst/>
                <a:latin typeface="Marianne Light" panose="02000000000000000000" pitchFamily="2" charset="0"/>
                <a:ea typeface="Times New Roman" panose="02020603050405020304" pitchFamily="18" charset="0"/>
              </a:rPr>
              <a:t>sentent jaugés sur leurs compétences éducatives, ce qui affecte l’image de soi pour les plus </a:t>
            </a:r>
            <a:endParaRPr lang="fr-FR" sz="1200" dirty="0">
              <a:latin typeface="+mn-lt"/>
            </a:endParaRP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12</a:t>
            </a:fld>
            <a:endParaRPr lang="fr-FR"/>
          </a:p>
        </p:txBody>
      </p:sp>
    </p:spTree>
    <p:extLst>
      <p:ext uri="{BB962C8B-B14F-4D97-AF65-F5344CB8AC3E}">
        <p14:creationId xmlns:p14="http://schemas.microsoft.com/office/powerpoint/2010/main" val="1647266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latin typeface="Marianne Light" panose="02000000000000000000" pitchFamily="2" charset="0"/>
              </a:rPr>
              <a:t>Les parents sont </a:t>
            </a:r>
            <a:r>
              <a:rPr lang="fr-FR" sz="1200" b="1" dirty="0">
                <a:effectLst/>
                <a:latin typeface="Marianne Light" panose="02000000000000000000" pitchFamily="2" charset="0"/>
                <a:ea typeface="Times New Roman" panose="02020603050405020304" pitchFamily="18" charset="0"/>
              </a:rPr>
              <a:t>sommés de coopérer avec l’école</a:t>
            </a:r>
            <a:r>
              <a:rPr lang="fr-FR" sz="1200" dirty="0">
                <a:effectLst/>
                <a:latin typeface="Marianne Light" panose="02000000000000000000" pitchFamily="2" charset="0"/>
                <a:ea typeface="Times New Roman" panose="02020603050405020304" pitchFamily="18" charset="0"/>
              </a:rPr>
              <a:t>, Pierre Périer y voit une </a:t>
            </a:r>
            <a:r>
              <a:rPr lang="fr-FR" sz="1200" b="1" i="1" dirty="0">
                <a:effectLst/>
                <a:latin typeface="Marianne Light" panose="02000000000000000000" pitchFamily="2" charset="0"/>
                <a:ea typeface="Times New Roman" panose="02020603050405020304" pitchFamily="18" charset="0"/>
              </a:rPr>
              <a:t>domination douce</a:t>
            </a:r>
            <a:r>
              <a:rPr lang="fr-FR" sz="1200" dirty="0">
                <a:effectLst/>
                <a:latin typeface="Marianne Light" panose="02000000000000000000" pitchFamily="2" charset="0"/>
                <a:ea typeface="Times New Roman" panose="02020603050405020304" pitchFamily="18" charset="0"/>
              </a:rPr>
              <a:t>. Selon lui, </a:t>
            </a:r>
            <a:r>
              <a:rPr lang="fr-FR" sz="1200" b="1" dirty="0">
                <a:effectLst/>
                <a:latin typeface="Marianne Light" panose="02000000000000000000" pitchFamily="2" charset="0"/>
                <a:ea typeface="Times New Roman" panose="02020603050405020304" pitchFamily="18" charset="0"/>
              </a:rPr>
              <a:t>la coopération est élaborée de façon unilatérale par l’école qui définit seule les règles </a:t>
            </a:r>
            <a:r>
              <a:rPr lang="fr-FR" sz="1200" dirty="0">
                <a:effectLst/>
                <a:latin typeface="Marianne Light" panose="02000000000000000000" pitchFamily="2" charset="0"/>
                <a:ea typeface="Times New Roman" panose="02020603050405020304" pitchFamily="18" charset="0"/>
              </a:rPr>
              <a:t>et les conditions de cette rencontre L’école devient ainsi une </a:t>
            </a:r>
            <a:r>
              <a:rPr lang="fr-FR" sz="1200" b="1" dirty="0">
                <a:effectLst/>
                <a:latin typeface="Marianne Light" panose="02000000000000000000" pitchFamily="2" charset="0"/>
                <a:ea typeface="Times New Roman" panose="02020603050405020304" pitchFamily="18" charset="0"/>
              </a:rPr>
              <a:t>fabrique de parents défaillants</a:t>
            </a:r>
            <a:r>
              <a:rPr lang="fr-FR" sz="1200" dirty="0">
                <a:effectLst/>
                <a:latin typeface="Marianne Light" panose="02000000000000000000" pitchFamily="2" charset="0"/>
                <a:ea typeface="Times New Roman" panose="02020603050405020304" pitchFamily="18" charset="0"/>
              </a:rPr>
              <a:t>. Seuls les </a:t>
            </a:r>
            <a:r>
              <a:rPr lang="fr-FR" sz="1200" b="1" dirty="0">
                <a:effectLst/>
                <a:latin typeface="Marianne Light" panose="02000000000000000000" pitchFamily="2" charset="0"/>
                <a:ea typeface="Times New Roman" panose="02020603050405020304" pitchFamily="18" charset="0"/>
              </a:rPr>
              <a:t>parents les plus proches de l’école sont associés et valorisés </a:t>
            </a:r>
            <a:r>
              <a:rPr lang="fr-FR" sz="1200" dirty="0">
                <a:effectLst/>
                <a:latin typeface="Marianne Light" panose="02000000000000000000" pitchFamily="2" charset="0"/>
                <a:ea typeface="Times New Roman" panose="02020603050405020304" pitchFamily="18" charset="0"/>
              </a:rPr>
              <a:t>(</a:t>
            </a:r>
            <a:r>
              <a:rPr lang="fr-FR" sz="1200" dirty="0">
                <a:latin typeface="Marianne Light" panose="02000000000000000000" pitchFamily="2" charset="0"/>
              </a:rPr>
              <a:t>Dans famille favorisées, parents transmettent estime de soi et ambition tandis que </a:t>
            </a:r>
            <a:r>
              <a:rPr lang="fr-FR" sz="1200" b="1" dirty="0">
                <a:latin typeface="Marianne Light" panose="02000000000000000000" pitchFamily="2" charset="0"/>
              </a:rPr>
              <a:t>dans les milieux défavorisés c’est « fatalisme qui prédomine </a:t>
            </a:r>
            <a:r>
              <a:rPr lang="fr-FR" sz="1200" dirty="0">
                <a:latin typeface="Marianne Light" panose="02000000000000000000" pitchFamily="2" charset="0"/>
              </a:rPr>
              <a:t>» (</a:t>
            </a:r>
            <a:r>
              <a:rPr lang="fr-FR" sz="1200" dirty="0" err="1">
                <a:latin typeface="Marianne Light" panose="02000000000000000000" pitchFamily="2" charset="0"/>
              </a:rPr>
              <a:t>Duru-bellat</a:t>
            </a:r>
            <a:r>
              <a:rPr lang="fr-FR" sz="1200" dirty="0">
                <a:latin typeface="Marianne Light" panose="02000000000000000000" pitchFamily="2" charset="0"/>
              </a:rPr>
              <a:t> et Van </a:t>
            </a:r>
            <a:r>
              <a:rPr lang="fr-FR" sz="1200" dirty="0" err="1">
                <a:latin typeface="Marianne Light" panose="02000000000000000000" pitchFamily="2" charset="0"/>
              </a:rPr>
              <a:t>Zanten</a:t>
            </a:r>
            <a:r>
              <a:rPr lang="fr-FR" sz="1200" dirty="0">
                <a:latin typeface="Marianne Light" panose="02000000000000000000" pitchFamily="2" charset="0"/>
              </a:rPr>
              <a:t>) </a:t>
            </a:r>
            <a:r>
              <a:rPr lang="fr-FR" sz="1200" b="1" dirty="0">
                <a:latin typeface="Marianne Light" panose="02000000000000000000" pitchFamily="2" charset="0"/>
              </a:rPr>
              <a:t>malgré une ambition pour leurs enfants (une ambition qui se heurte à la pauvreté du capital scolaire qui heurte les destinées scolaires des enfants</a:t>
            </a:r>
            <a:r>
              <a:rPr lang="fr-FR" sz="1200" dirty="0">
                <a:latin typeface="Marianne Light" panose="02000000000000000000" pitchFamily="2" charset="0"/>
              </a:rPr>
              <a:t>)</a:t>
            </a:r>
            <a:r>
              <a:rPr lang="fr-FR" sz="1200" dirty="0">
                <a:effectLst/>
                <a:latin typeface="Marianne Light" panose="02000000000000000000" pitchFamily="2" charset="0"/>
                <a:ea typeface="Times New Roman" panose="02020603050405020304" pitchFamily="18" charset="0"/>
              </a:rPr>
              <a:t>. Ces règles et conditions sont autant de </a:t>
            </a:r>
            <a:r>
              <a:rPr lang="fr-FR" sz="1200" b="1" dirty="0">
                <a:effectLst/>
                <a:latin typeface="Marianne Light" panose="02000000000000000000" pitchFamily="2" charset="0"/>
                <a:ea typeface="Times New Roman" panose="02020603050405020304" pitchFamily="18" charset="0"/>
              </a:rPr>
              <a:t>frontières infranchissables </a:t>
            </a:r>
            <a:r>
              <a:rPr lang="fr-FR" sz="1200" dirty="0">
                <a:effectLst/>
                <a:latin typeface="Marianne Light" panose="02000000000000000000" pitchFamily="2" charset="0"/>
                <a:ea typeface="Times New Roman" panose="02020603050405020304" pitchFamily="18" charset="0"/>
              </a:rPr>
              <a:t>pour beaucoup de parents, avec des </a:t>
            </a:r>
            <a:r>
              <a:rPr lang="fr-FR" sz="1200" b="1" dirty="0">
                <a:effectLst/>
                <a:latin typeface="Marianne Light" panose="02000000000000000000" pitchFamily="2" charset="0"/>
                <a:ea typeface="Times New Roman" panose="02020603050405020304" pitchFamily="18" charset="0"/>
              </a:rPr>
              <a:t>normes de l’école </a:t>
            </a:r>
            <a:r>
              <a:rPr lang="fr-FR" sz="1200" b="1" i="1" dirty="0">
                <a:effectLst/>
                <a:latin typeface="Marianne Light" panose="02000000000000000000" pitchFamily="2" charset="0"/>
                <a:ea typeface="Times New Roman" panose="02020603050405020304" pitchFamily="18" charset="0"/>
              </a:rPr>
              <a:t>inaudibles</a:t>
            </a:r>
            <a:r>
              <a:rPr lang="fr-FR" sz="1200" b="1" dirty="0">
                <a:effectLst/>
                <a:latin typeface="Marianne Light" panose="02000000000000000000" pitchFamily="2" charset="0"/>
                <a:ea typeface="Times New Roman" panose="02020603050405020304" pitchFamily="18" charset="0"/>
              </a:rPr>
              <a:t> et </a:t>
            </a:r>
            <a:r>
              <a:rPr lang="fr-FR" sz="1200" b="1" i="1" dirty="0">
                <a:effectLst/>
                <a:latin typeface="Marianne Light" panose="02000000000000000000" pitchFamily="2" charset="0"/>
                <a:ea typeface="Times New Roman" panose="02020603050405020304" pitchFamily="18" charset="0"/>
              </a:rPr>
              <a:t>invisibles</a:t>
            </a:r>
            <a:r>
              <a:rPr lang="fr-FR" sz="1200" b="1" dirty="0">
                <a:effectLst/>
                <a:latin typeface="Marianne Light" panose="02000000000000000000" pitchFamily="2" charset="0"/>
                <a:ea typeface="Times New Roman" panose="02020603050405020304" pitchFamily="18" charset="0"/>
              </a:rPr>
              <a:t>. </a:t>
            </a:r>
            <a:r>
              <a:rPr lang="fr-FR" sz="1200" dirty="0">
                <a:effectLst/>
                <a:latin typeface="Marianne Light" panose="02000000000000000000" pitchFamily="2" charset="0"/>
                <a:ea typeface="Times New Roman" panose="02020603050405020304" pitchFamily="18" charset="0"/>
              </a:rPr>
              <a:t>Des frontières invisibles, celles sociales que les parents ne peuvent franchir que s’ils sont capables de maîtriser les codes de l’école. Leur implication dépend de cette maîtrise. Mais l’école est aussi un espace spatial composés de </a:t>
            </a:r>
            <a:r>
              <a:rPr lang="fr-FR" sz="1200" b="1" dirty="0">
                <a:effectLst/>
                <a:latin typeface="Marianne Light" panose="02000000000000000000" pitchFamily="2" charset="0"/>
                <a:ea typeface="Times New Roman" panose="02020603050405020304" pitchFamily="18" charset="0"/>
              </a:rPr>
              <a:t>seuils qui là encore sont infranchissables</a:t>
            </a:r>
            <a:r>
              <a:rPr lang="fr-FR" sz="1200" dirty="0">
                <a:effectLst/>
                <a:latin typeface="Marianne Light" panose="02000000000000000000" pitchFamily="2" charset="0"/>
                <a:ea typeface="Times New Roman" panose="02020603050405020304" pitchFamily="18" charset="0"/>
              </a:rPr>
              <a:t>. Ces seuils, symboliques, beaucoup ne s’en approchent que de loin. « </a:t>
            </a:r>
            <a:r>
              <a:rPr lang="fr-FR" sz="1200" i="1" dirty="0">
                <a:solidFill>
                  <a:srgbClr val="000000"/>
                </a:solidFill>
                <a:effectLst/>
                <a:latin typeface="Marianne Light" panose="02000000000000000000" pitchFamily="2" charset="0"/>
                <a:ea typeface="Times New Roman" panose="02020603050405020304" pitchFamily="18" charset="0"/>
              </a:rPr>
              <a:t>L'invisibilité sociale protège car si elle produit la disqualification des parents dans l'espace public où scolaire elle représente en son envers une manière de préserver une intégrité sinon une dignité mise à mal par l'école et à l'école </a:t>
            </a:r>
            <a:r>
              <a:rPr lang="fr-FR" sz="1200" dirty="0">
                <a:solidFill>
                  <a:srgbClr val="000000"/>
                </a:solidFill>
                <a:effectLst/>
                <a:latin typeface="Marianne Light" panose="02000000000000000000" pitchFamily="2" charset="0"/>
                <a:ea typeface="Times New Roman" panose="02020603050405020304" pitchFamily="18" charset="0"/>
              </a:rPr>
              <a:t>». </a:t>
            </a:r>
            <a:r>
              <a:rPr lang="fr-FR" sz="1200" b="1" dirty="0">
                <a:solidFill>
                  <a:srgbClr val="000000"/>
                </a:solidFill>
                <a:effectLst/>
                <a:latin typeface="Marianne Light" panose="02000000000000000000" pitchFamily="2" charset="0"/>
                <a:ea typeface="Times New Roman" panose="02020603050405020304" pitchFamily="18" charset="0"/>
              </a:rPr>
              <a:t>Paradoxalement, la sollicitation des parents ne fait que mettre au grand jour les inégalités des parents face aux attentes de l’école</a:t>
            </a:r>
            <a:r>
              <a:rPr lang="fr-FR" sz="1200" dirty="0">
                <a:solidFill>
                  <a:srgbClr val="000000"/>
                </a:solidFill>
                <a:effectLst/>
                <a:latin typeface="Marianne Light" panose="02000000000000000000" pitchFamily="2" charset="0"/>
                <a:ea typeface="Times New Roman" panose="02020603050405020304" pitchFamily="18" charset="0"/>
              </a:rPr>
              <a:t>. Pour autant, les parents s’obligent quotidiennement à un suivi de leurs enfants, ils jouent le jeu sans avoir de cartes en main. « </a:t>
            </a:r>
            <a:r>
              <a:rPr lang="fr-FR" sz="1200" i="1" dirty="0">
                <a:solidFill>
                  <a:srgbClr val="000000"/>
                </a:solidFill>
                <a:effectLst/>
                <a:latin typeface="Marianne Light" panose="02000000000000000000" pitchFamily="2" charset="0"/>
                <a:ea typeface="Times New Roman" panose="02020603050405020304" pitchFamily="18" charset="0"/>
              </a:rPr>
              <a:t>Ils ont le souci manifeste d’éduquer leurs enfants à des comportements et selon des valeurs en conformité avec ce qui qu’ils présupposent des attentes et règles de l’école. Ces formes de mobilisations discrètes, confinées le plus souvent dans l’espace domestique, demeurent invisibles pour les enseignants</a:t>
            </a:r>
            <a:r>
              <a:rPr lang="fr-FR" sz="1200" dirty="0">
                <a:solidFill>
                  <a:srgbClr val="000000"/>
                </a:solidFill>
                <a:effectLst/>
                <a:latin typeface="Marianne Light" panose="02000000000000000000" pitchFamily="2" charset="0"/>
                <a:ea typeface="Times New Roman" panose="02020603050405020304" pitchFamily="18" charset="0"/>
              </a:rPr>
              <a:t> ». Pour Pierre Périer, il se joue dans cette </a:t>
            </a:r>
            <a:r>
              <a:rPr lang="fr-FR" sz="1200" b="1" dirty="0">
                <a:solidFill>
                  <a:srgbClr val="000000"/>
                </a:solidFill>
                <a:effectLst/>
                <a:latin typeface="Marianne Light" panose="02000000000000000000" pitchFamily="2" charset="0"/>
                <a:ea typeface="Times New Roman" panose="02020603050405020304" pitchFamily="18" charset="0"/>
              </a:rPr>
              <a:t>relation une violence symbolique à l’égard des plus vulnérables</a:t>
            </a:r>
            <a:r>
              <a:rPr lang="fr-FR" sz="1200" dirty="0">
                <a:solidFill>
                  <a:srgbClr val="000000"/>
                </a:solidFill>
                <a:effectLst/>
                <a:latin typeface="Marianne Light" panose="02000000000000000000" pitchFamily="2" charset="0"/>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Marianne Light" panose="02000000000000000000" pitchFamily="2" charset="0"/>
                <a:ea typeface="Times New Roman" panose="02020603050405020304" pitchFamily="18" charset="0"/>
              </a:rPr>
              <a:t>La recherche de partenariat parent-école, </a:t>
            </a:r>
            <a:r>
              <a:rPr lang="fr-FR" sz="1200" b="1" dirty="0">
                <a:solidFill>
                  <a:srgbClr val="000000"/>
                </a:solidFill>
                <a:effectLst/>
                <a:latin typeface="Marianne Light" panose="02000000000000000000" pitchFamily="2" charset="0"/>
                <a:ea typeface="Times New Roman" panose="02020603050405020304" pitchFamily="18" charset="0"/>
              </a:rPr>
              <a:t>demande bien souvent aux parents de s’adapter, de jouer un rôle imposé par l’institution</a:t>
            </a:r>
            <a:r>
              <a:rPr lang="fr-FR" sz="1200" dirty="0">
                <a:solidFill>
                  <a:srgbClr val="000000"/>
                </a:solidFill>
                <a:effectLst/>
                <a:latin typeface="Marianne Light" panose="02000000000000000000" pitchFamily="2" charset="0"/>
                <a:ea typeface="Times New Roman" panose="02020603050405020304" pitchFamily="18" charset="0"/>
              </a:rPr>
              <a:t>. On leur demande de répondre à une attente institutionnelle, de répondre à une norme éducative, en fonction des besoins ciblés comme nécessaires pour l’élève-enfant.  Pour ces parents, </a:t>
            </a:r>
            <a:r>
              <a:rPr lang="fr-FR" sz="1200" b="1" dirty="0">
                <a:solidFill>
                  <a:srgbClr val="000000"/>
                </a:solidFill>
                <a:effectLst/>
                <a:latin typeface="Marianne Light" panose="02000000000000000000" pitchFamily="2" charset="0"/>
                <a:ea typeface="Times New Roman" panose="02020603050405020304" pitchFamily="18" charset="0"/>
              </a:rPr>
              <a:t>le sentiment d’illégitimité prédomine</a:t>
            </a:r>
            <a:r>
              <a:rPr lang="fr-FR" sz="1200" dirty="0">
                <a:solidFill>
                  <a:srgbClr val="000000"/>
                </a:solidFill>
                <a:effectLst/>
                <a:latin typeface="Marianne Light" panose="02000000000000000000" pitchFamily="2" charset="0"/>
                <a:ea typeface="Times New Roman" panose="02020603050405020304" pitchFamily="18" charset="0"/>
              </a:rPr>
              <a:t>.  Mais aussi celui </a:t>
            </a:r>
            <a:r>
              <a:rPr lang="fr-FR" sz="1200" b="1" dirty="0">
                <a:solidFill>
                  <a:srgbClr val="000000"/>
                </a:solidFill>
                <a:effectLst/>
                <a:latin typeface="Marianne Light" panose="02000000000000000000" pitchFamily="2" charset="0"/>
                <a:ea typeface="Times New Roman" panose="02020603050405020304" pitchFamily="18" charset="0"/>
              </a:rPr>
              <a:t>d’incompétence</a:t>
            </a:r>
            <a:r>
              <a:rPr lang="fr-FR" sz="1200" dirty="0">
                <a:solidFill>
                  <a:srgbClr val="000000"/>
                </a:solidFill>
                <a:effectLst/>
                <a:latin typeface="Marianne Light" panose="02000000000000000000" pitchFamily="2" charset="0"/>
                <a:ea typeface="Times New Roman" panose="02020603050405020304" pitchFamily="18" charset="0"/>
              </a:rPr>
              <a:t>. Le regard de l’enseignant, mais aussi de la totalité de l’équipe éducative, est perçu comme instigateur et jugeant - les parents sont encore trop souvent convoqués. Ils se sentent exposés dès lors qu’ils franchissent le seuil de l’école, se </a:t>
            </a:r>
            <a:r>
              <a:rPr lang="fr-FR" sz="1200" b="1" dirty="0">
                <a:solidFill>
                  <a:srgbClr val="000000"/>
                </a:solidFill>
                <a:effectLst/>
                <a:latin typeface="Marianne Light" panose="02000000000000000000" pitchFamily="2" charset="0"/>
                <a:ea typeface="Times New Roman" panose="02020603050405020304" pitchFamily="18" charset="0"/>
              </a:rPr>
              <a:t>sentent jaugés sur leurs compétences éducatives, ce qui affecte l’image de soi pour les plus </a:t>
            </a:r>
            <a:endParaRPr lang="fr-FR" sz="1200" dirty="0">
              <a:latin typeface="+mn-lt"/>
            </a:endParaRP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13</a:t>
            </a:fld>
            <a:endParaRPr lang="fr-FR"/>
          </a:p>
        </p:txBody>
      </p:sp>
    </p:spTree>
    <p:extLst>
      <p:ext uri="{BB962C8B-B14F-4D97-AF65-F5344CB8AC3E}">
        <p14:creationId xmlns:p14="http://schemas.microsoft.com/office/powerpoint/2010/main" val="1926009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dirty="0"/>
              <a:t>Lilia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Selon le baromètre du numérique 2024, quand on les interroge sur les relais possibles pour un accompagnement, ils citent en majorité les mairies et les bibliothèques/ médiathèque.</a:t>
            </a:r>
          </a:p>
          <a:p>
            <a:endParaRPr lang="fr-FR" dirty="0"/>
          </a:p>
          <a:p>
            <a:r>
              <a:rPr lang="fr-FR" dirty="0"/>
              <a:t>Mairie ou intercommunalité</a:t>
            </a:r>
            <a:r>
              <a:rPr lang="fr-FR" baseline="0" dirty="0"/>
              <a:t> = 33%, Médiathèque biblio : 32% Assoc de proximité 17%</a:t>
            </a:r>
            <a:endParaRPr lang="fr-FR" dirty="0"/>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14</a:t>
            </a:fld>
            <a:endParaRPr lang="fr-FR"/>
          </a:p>
        </p:txBody>
      </p:sp>
    </p:spTree>
    <p:extLst>
      <p:ext uri="{BB962C8B-B14F-4D97-AF65-F5344CB8AC3E}">
        <p14:creationId xmlns:p14="http://schemas.microsoft.com/office/powerpoint/2010/main" val="3389032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Lilia</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15</a:t>
            </a:fld>
            <a:endParaRPr lang="fr-FR"/>
          </a:p>
        </p:txBody>
      </p:sp>
    </p:spTree>
    <p:extLst>
      <p:ext uri="{BB962C8B-B14F-4D97-AF65-F5344CB8AC3E}">
        <p14:creationId xmlns:p14="http://schemas.microsoft.com/office/powerpoint/2010/main" val="447337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ACA81B-6310-4F76-97CE-0FDF2773BAD1}" type="slidenum">
              <a:rPr lang="fr-FR" smtClean="0"/>
              <a:t>16</a:t>
            </a:fld>
            <a:endParaRPr lang="fr-FR"/>
          </a:p>
        </p:txBody>
      </p:sp>
    </p:spTree>
    <p:extLst>
      <p:ext uri="{BB962C8B-B14F-4D97-AF65-F5344CB8AC3E}">
        <p14:creationId xmlns:p14="http://schemas.microsoft.com/office/powerpoint/2010/main" val="2087744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latin typeface="Marianne" panose="02000000000000000000" pitchFamily="2" charset="0"/>
                <a:ea typeface="Calibri" panose="020F0502020204030204" pitchFamily="34" charset="0"/>
                <a:cs typeface="Times New Roman" panose="02020603050405020304" pitchFamily="18" charset="0"/>
              </a:rPr>
              <a:t>Discussion autour des </a:t>
            </a:r>
            <a:r>
              <a:rPr lang="fr-FR" sz="1200" dirty="0">
                <a:latin typeface="Marianne" panose="02000000000000000000" pitchFamily="2" charset="0"/>
                <a:ea typeface="Calibri" panose="020F0502020204030204" pitchFamily="34" charset="0"/>
                <a:cs typeface="Times New Roman" panose="02020603050405020304" pitchFamily="18" charset="0"/>
              </a:rPr>
              <a:t>résultats de la diapo précédente.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latin typeface="Marianne" panose="02000000000000000000" pitchFamily="2" charset="0"/>
                <a:ea typeface="Calibri" panose="020F0502020204030204" pitchFamily="34" charset="0"/>
                <a:cs typeface="Times New Roman" panose="02020603050405020304" pitchFamily="18" charset="0"/>
              </a:rPr>
              <a:t>Langage ni technophile, ni technophobe. </a:t>
            </a:r>
            <a:r>
              <a:rPr lang="fr-FR" sz="1200" dirty="0">
                <a:latin typeface="Marianne" panose="02000000000000000000" pitchFamily="2" charset="0"/>
                <a:ea typeface="Calibri" panose="020F0502020204030204" pitchFamily="34" charset="0"/>
                <a:cs typeface="Times New Roman" panose="02020603050405020304" pitchFamily="18" charset="0"/>
              </a:rPr>
              <a:t>Ludique et non culpabilisant.</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i="1" dirty="0"/>
              <a:t>Colonne freins : </a:t>
            </a:r>
            <a:r>
              <a:rPr lang="fr-FR" sz="1200" i="1" dirty="0"/>
              <a:t>Comment (l’expliquer)</a:t>
            </a:r>
            <a:r>
              <a:rPr lang="fr-FR" sz="1200" i="1" baseline="0" dirty="0"/>
              <a:t> </a:t>
            </a:r>
            <a:r>
              <a:rPr lang="fr-FR" sz="1200" i="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i="1" dirty="0"/>
              <a:t>Colonne leviers : </a:t>
            </a:r>
            <a:r>
              <a:rPr lang="fr-FR" sz="1200" i="1" dirty="0"/>
              <a:t>Comment</a:t>
            </a:r>
            <a:r>
              <a:rPr lang="fr-FR" sz="1200" i="1" baseline="0" dirty="0"/>
              <a:t> </a:t>
            </a:r>
            <a:r>
              <a:rPr lang="fr-FR" sz="1200" i="1" dirty="0"/>
              <a:t>?</a:t>
            </a:r>
            <a:endParaRPr lang="fr-FR" sz="1200" i="1" dirty="0">
              <a:solidFill>
                <a:srgbClr val="312973"/>
              </a:solidFill>
              <a:latin typeface="Marianne" panose="02000000000000000000" pitchFamily="2" charset="0"/>
              <a:cs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rgbClr val="312973"/>
              </a:solidFill>
              <a:latin typeface="Marianne" panose="02000000000000000000" pitchFamily="2" charset="0"/>
              <a:cs typeface="Trebuchet MS"/>
            </a:endParaRP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67012526-44F5-49EF-9CD6-BBF7562D2132}" type="slidenum">
              <a:rPr kumimoji="0" lang="fr-FR"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17</a:t>
            </a:fld>
            <a:endParaRPr kumimoji="0" lang="fr-FR"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80705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Elsa</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19</a:t>
            </a:fld>
            <a:endParaRPr lang="fr-FR"/>
          </a:p>
        </p:txBody>
      </p:sp>
    </p:spTree>
    <p:extLst>
      <p:ext uri="{BB962C8B-B14F-4D97-AF65-F5344CB8AC3E}">
        <p14:creationId xmlns:p14="http://schemas.microsoft.com/office/powerpoint/2010/main" val="2714849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Elsa</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20</a:t>
            </a:fld>
            <a:endParaRPr lang="fr-FR"/>
          </a:p>
        </p:txBody>
      </p:sp>
    </p:spTree>
    <p:extLst>
      <p:ext uri="{BB962C8B-B14F-4D97-AF65-F5344CB8AC3E}">
        <p14:creationId xmlns:p14="http://schemas.microsoft.com/office/powerpoint/2010/main" val="1564491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dirty="0">
                <a:latin typeface="Marianne" panose="02000000000000000000" pitchFamily="2" charset="0"/>
                <a:cs typeface="Trebuchet MS"/>
              </a:rPr>
              <a:t>Choisissez une action que vous avez déployée et qui  a fonctionné ainsi qu’une autre qui n’a pas fonctionné.</a:t>
            </a:r>
            <a:br>
              <a:rPr lang="fr-FR" sz="1200" b="0" dirty="0">
                <a:latin typeface="Marianne" panose="02000000000000000000" pitchFamily="2" charset="0"/>
                <a:cs typeface="Trebuchet MS"/>
              </a:rPr>
            </a:br>
            <a:r>
              <a:rPr lang="fr-FR" sz="1200" b="0" dirty="0">
                <a:latin typeface="Marianne" panose="02000000000000000000" pitchFamily="2" charset="0"/>
                <a:cs typeface="Trebuchet MS"/>
              </a:rPr>
              <a:t/>
            </a:r>
            <a:br>
              <a:rPr lang="fr-FR" sz="1200" b="0" dirty="0">
                <a:latin typeface="Marianne" panose="02000000000000000000" pitchFamily="2" charset="0"/>
                <a:cs typeface="Trebuchet MS"/>
              </a:rPr>
            </a:br>
            <a:r>
              <a:rPr lang="fr-FR" sz="1200" b="0" dirty="0">
                <a:latin typeface="Marianne" panose="02000000000000000000" pitchFamily="2" charset="0"/>
                <a:cs typeface="Trebuchet MS"/>
              </a:rPr>
              <a:t>Relevez les points qui permettraient d’appréhender pourquoi cela fonctionne ou pas.</a:t>
            </a:r>
            <a:r>
              <a:rPr lang="fr-FR" sz="1200" dirty="0">
                <a:latin typeface="Marianne" panose="02000000000000000000" pitchFamily="2" charset="0"/>
                <a:cs typeface="Trebuchet MS"/>
              </a:rPr>
              <a:t/>
            </a:r>
            <a:br>
              <a:rPr lang="fr-FR" sz="1200" dirty="0">
                <a:latin typeface="Marianne" panose="02000000000000000000" pitchFamily="2" charset="0"/>
                <a:cs typeface="Trebuchet MS"/>
              </a:rPr>
            </a:br>
            <a:r>
              <a:rPr lang="fr-FR" sz="1200" dirty="0">
                <a:latin typeface="Marianne" panose="02000000000000000000" pitchFamily="2" charset="0"/>
                <a:cs typeface="Trebuchet MS"/>
              </a:rPr>
              <a:t>Retour en grand groupe : échanges sur ce qui a été produit, puis chacun est libre de mettre un commentaire pour compléter, conseiller, préciser ce qui est sur le pad</a:t>
            </a:r>
            <a:r>
              <a:rPr lang="fr-FR" sz="800" b="0" dirty="0">
                <a:latin typeface="Marianne" panose="02000000000000000000" pitchFamily="2" charset="0"/>
                <a:cs typeface="Trebuchet MS"/>
              </a:rPr>
              <a:t/>
            </a:r>
            <a:br>
              <a:rPr lang="fr-FR" sz="800" b="0" dirty="0">
                <a:latin typeface="Marianne" panose="02000000000000000000" pitchFamily="2" charset="0"/>
                <a:cs typeface="Trebuchet MS"/>
              </a:rPr>
            </a:br>
            <a:r>
              <a:rPr lang="fr-FR" dirty="0"/>
              <a:t>Reprise du tableau freins et leviers / reprise des tableaux produits sur idées reçues.</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21</a:t>
            </a:fld>
            <a:endParaRPr lang="fr-FR"/>
          </a:p>
        </p:txBody>
      </p:sp>
    </p:spTree>
    <p:extLst>
      <p:ext uri="{BB962C8B-B14F-4D97-AF65-F5344CB8AC3E}">
        <p14:creationId xmlns:p14="http://schemas.microsoft.com/office/powerpoint/2010/main" val="3752938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Manque</a:t>
            </a:r>
            <a:r>
              <a:rPr lang="fr-FR" baseline="0" dirty="0"/>
              <a:t> </a:t>
            </a:r>
            <a:r>
              <a:rPr lang="fr-FR" baseline="0" dirty="0" err="1"/>
              <a:t>Croc’écrans</a:t>
            </a:r>
            <a:endParaRPr lang="fr-FR" dirty="0"/>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22</a:t>
            </a:fld>
            <a:endParaRPr lang="fr-FR"/>
          </a:p>
        </p:txBody>
      </p:sp>
    </p:spTree>
    <p:extLst>
      <p:ext uri="{BB962C8B-B14F-4D97-AF65-F5344CB8AC3E}">
        <p14:creationId xmlns:p14="http://schemas.microsoft.com/office/powerpoint/2010/main" val="123234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7 </a:t>
            </a:r>
            <a:r>
              <a:rPr lang="fr-FR" dirty="0" err="1"/>
              <a:t>minis</a:t>
            </a:r>
            <a:r>
              <a:rPr lang="fr-FR" baseline="0" dirty="0"/>
              <a:t> parcours de 5 minutes.</a:t>
            </a:r>
            <a:endParaRPr lang="fr-FR" dirty="0"/>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23</a:t>
            </a:fld>
            <a:endParaRPr lang="fr-FR"/>
          </a:p>
        </p:txBody>
      </p:sp>
    </p:spTree>
    <p:extLst>
      <p:ext uri="{BB962C8B-B14F-4D97-AF65-F5344CB8AC3E}">
        <p14:creationId xmlns:p14="http://schemas.microsoft.com/office/powerpoint/2010/main" val="390820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Elsa</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24</a:t>
            </a:fld>
            <a:endParaRPr lang="fr-FR"/>
          </a:p>
        </p:txBody>
      </p:sp>
    </p:spTree>
    <p:extLst>
      <p:ext uri="{BB962C8B-B14F-4D97-AF65-F5344CB8AC3E}">
        <p14:creationId xmlns:p14="http://schemas.microsoft.com/office/powerpoint/2010/main" val="2912183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Elsa</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25</a:t>
            </a:fld>
            <a:endParaRPr lang="fr-FR"/>
          </a:p>
        </p:txBody>
      </p:sp>
    </p:spTree>
    <p:extLst>
      <p:ext uri="{BB962C8B-B14F-4D97-AF65-F5344CB8AC3E}">
        <p14:creationId xmlns:p14="http://schemas.microsoft.com/office/powerpoint/2010/main" val="1113637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Ajouter les diapo suivantes</a:t>
            </a:r>
            <a:r>
              <a:rPr lang="fr-FR" baseline="0" dirty="0" smtClean="0"/>
              <a:t> : après l’évènement</a:t>
            </a:r>
            <a:endParaRPr lang="fr-FR" dirty="0"/>
          </a:p>
        </p:txBody>
      </p:sp>
      <p:sp>
        <p:nvSpPr>
          <p:cNvPr id="4" name="Espace réservé du numéro de diapositive 3"/>
          <p:cNvSpPr>
            <a:spLocks noGrp="1"/>
          </p:cNvSpPr>
          <p:nvPr>
            <p:ph type="sldNum" sz="quarter" idx="10"/>
          </p:nvPr>
        </p:nvSpPr>
        <p:spPr/>
        <p:txBody>
          <a:bodyPr/>
          <a:lstStyle/>
          <a:p>
            <a:fld id="{A0BAAD65-405D-4500-BC55-B57B37C478D9}" type="slidenum">
              <a:rPr lang="fr-FR" smtClean="0"/>
              <a:t>28</a:t>
            </a:fld>
            <a:endParaRPr lang="fr-FR"/>
          </a:p>
        </p:txBody>
      </p:sp>
    </p:spTree>
    <p:extLst>
      <p:ext uri="{BB962C8B-B14F-4D97-AF65-F5344CB8AC3E}">
        <p14:creationId xmlns:p14="http://schemas.microsoft.com/office/powerpoint/2010/main" val="1123955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PlaceHolder 1"/>
          <p:cNvSpPr>
            <a:spLocks noGrp="1" noRot="1" noChangeAspect="1"/>
          </p:cNvSpPr>
          <p:nvPr>
            <p:ph type="sldImg"/>
          </p:nvPr>
        </p:nvSpPr>
        <p:spPr>
          <a:xfrm>
            <a:off x="6057900" y="1285875"/>
            <a:ext cx="6172200" cy="3471863"/>
          </a:xfrm>
          <a:prstGeom prst="rect">
            <a:avLst/>
          </a:prstGeom>
          <a:ln w="0">
            <a:noFill/>
          </a:ln>
        </p:spPr>
      </p:sp>
      <p:sp>
        <p:nvSpPr>
          <p:cNvPr id="85" name="PlaceHolder 2"/>
          <p:cNvSpPr>
            <a:spLocks noGrp="1"/>
          </p:cNvSpPr>
          <p:nvPr>
            <p:ph type="body"/>
          </p:nvPr>
        </p:nvSpPr>
        <p:spPr>
          <a:xfrm>
            <a:off x="1828800" y="4951440"/>
            <a:ext cx="14630040" cy="4049280"/>
          </a:xfrm>
          <a:prstGeom prst="rect">
            <a:avLst/>
          </a:prstGeom>
          <a:noFill/>
          <a:ln w="0">
            <a:noFill/>
          </a:ln>
        </p:spPr>
        <p:txBody>
          <a:bodyPr lIns="91440" tIns="45720" rIns="91440" bIns="45720" anchor="t">
            <a:noAutofit/>
          </a:bodyPr>
          <a:lstStyle/>
          <a:p>
            <a:pPr marL="216000" indent="-216000">
              <a:buNone/>
            </a:pPr>
            <a:endParaRPr lang="fr-FR" sz="1800" b="0" strike="noStrike" spc="-1">
              <a:solidFill>
                <a:srgbClr val="000000"/>
              </a:solidFill>
              <a:latin typeface="Calibri"/>
            </a:endParaRPr>
          </a:p>
        </p:txBody>
      </p:sp>
      <p:sp>
        <p:nvSpPr>
          <p:cNvPr id="86" name="PlaceHolder 3"/>
          <p:cNvSpPr>
            <a:spLocks noGrp="1"/>
          </p:cNvSpPr>
          <p:nvPr>
            <p:ph type="sldNum" idx="19"/>
          </p:nvPr>
        </p:nvSpPr>
        <p:spPr>
          <a:xfrm>
            <a:off x="10358280" y="9771120"/>
            <a:ext cx="7924320" cy="515520"/>
          </a:xfrm>
          <a:prstGeom prst="rect">
            <a:avLst/>
          </a:prstGeom>
          <a:noFill/>
          <a:ln w="0">
            <a:noFill/>
          </a:ln>
        </p:spPr>
        <p:txBody>
          <a:bodyPr lIns="91440" tIns="45720" rIns="91440" bIns="45720" anchor="b">
            <a:noAutofit/>
          </a:bodyPr>
          <a:lstStyle>
            <a:lvl1pPr indent="0" algn="r">
              <a:lnSpc>
                <a:spcPct val="100000"/>
              </a:lnSpc>
              <a:buNone/>
              <a:defRPr lang="fr-FR" sz="1200" b="0" strike="noStrike" spc="-1">
                <a:solidFill>
                  <a:srgbClr val="000000"/>
                </a:solidFill>
                <a:latin typeface="Calibri"/>
              </a:defRPr>
            </a:lvl1pPr>
          </a:lstStyle>
          <a:p>
            <a:pPr indent="0" algn="r">
              <a:lnSpc>
                <a:spcPct val="100000"/>
              </a:lnSpc>
              <a:buNone/>
            </a:pPr>
            <a:fld id="{7AC2D49C-C19B-4403-873F-1332FB73A566}" type="slidenum">
              <a:rPr lang="fr-FR" sz="1200" b="0" strike="noStrike" spc="-1">
                <a:solidFill>
                  <a:srgbClr val="000000"/>
                </a:solidFill>
                <a:latin typeface="Calibri"/>
              </a:rPr>
              <a:t>31</a:t>
            </a:fld>
            <a:endParaRPr lang="fr-FR" sz="1200" b="0" strike="noStrike" spc="-1">
              <a:solidFill>
                <a:srgbClr val="000000"/>
              </a:solidFill>
              <a:latin typeface="Calibri"/>
            </a:endParaRPr>
          </a:p>
        </p:txBody>
      </p:sp>
    </p:spTree>
    <p:extLst>
      <p:ext uri="{BB962C8B-B14F-4D97-AF65-F5344CB8AC3E}">
        <p14:creationId xmlns:p14="http://schemas.microsoft.com/office/powerpoint/2010/main" val="3924538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Echange à propos des contenus des vidéos. Quel atelier pourriez-vous proposer en lien avec cette thématique ? Attention, cela vous engage pour la suite ! ;)</a:t>
            </a:r>
            <a:endParaRPr lang="fr-FR" dirty="0"/>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40</a:t>
            </a:fld>
            <a:endParaRPr lang="fr-FR"/>
          </a:p>
        </p:txBody>
      </p:sp>
    </p:spTree>
    <p:extLst>
      <p:ext uri="{BB962C8B-B14F-4D97-AF65-F5344CB8AC3E}">
        <p14:creationId xmlns:p14="http://schemas.microsoft.com/office/powerpoint/2010/main" val="2017601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0BAAD65-405D-4500-BC55-B57B37C478D9}" type="slidenum">
              <a:rPr lang="fr-FR" smtClean="0"/>
              <a:t>43</a:t>
            </a:fld>
            <a:endParaRPr lang="fr-FR"/>
          </a:p>
        </p:txBody>
      </p:sp>
    </p:spTree>
    <p:extLst>
      <p:ext uri="{BB962C8B-B14F-4D97-AF65-F5344CB8AC3E}">
        <p14:creationId xmlns:p14="http://schemas.microsoft.com/office/powerpoint/2010/main" val="631445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dirty="0">
                <a:latin typeface="Marianne" panose="02000000000000000000" pitchFamily="2" charset="0"/>
                <a:cs typeface="Trebuchet MS"/>
              </a:rPr>
              <a:t>Choisissez une action que vous avez déployée et qui  a fonctionné ainsi qu’une autre qui n’a pas fonctionné.</a:t>
            </a:r>
            <a:br>
              <a:rPr lang="fr-FR" sz="1200" b="0" dirty="0">
                <a:latin typeface="Marianne" panose="02000000000000000000" pitchFamily="2" charset="0"/>
                <a:cs typeface="Trebuchet MS"/>
              </a:rPr>
            </a:br>
            <a:r>
              <a:rPr lang="fr-FR" sz="1200" b="0" dirty="0">
                <a:latin typeface="Marianne" panose="02000000000000000000" pitchFamily="2" charset="0"/>
                <a:cs typeface="Trebuchet MS"/>
              </a:rPr>
              <a:t/>
            </a:r>
            <a:br>
              <a:rPr lang="fr-FR" sz="1200" b="0" dirty="0">
                <a:latin typeface="Marianne" panose="02000000000000000000" pitchFamily="2" charset="0"/>
                <a:cs typeface="Trebuchet MS"/>
              </a:rPr>
            </a:br>
            <a:r>
              <a:rPr lang="fr-FR" sz="1200" b="0" dirty="0">
                <a:latin typeface="Marianne" panose="02000000000000000000" pitchFamily="2" charset="0"/>
                <a:cs typeface="Trebuchet MS"/>
              </a:rPr>
              <a:t>Relevez les points qui permettraient d’appréhender pourquoi cela fonctionne ou pas.</a:t>
            </a:r>
            <a:r>
              <a:rPr lang="fr-FR" sz="1200" dirty="0">
                <a:latin typeface="Marianne" panose="02000000000000000000" pitchFamily="2" charset="0"/>
                <a:cs typeface="Trebuchet MS"/>
              </a:rPr>
              <a:t/>
            </a:r>
            <a:br>
              <a:rPr lang="fr-FR" sz="1200" dirty="0">
                <a:latin typeface="Marianne" panose="02000000000000000000" pitchFamily="2" charset="0"/>
                <a:cs typeface="Trebuchet MS"/>
              </a:rPr>
            </a:br>
            <a:r>
              <a:rPr lang="fr-FR" sz="1200" dirty="0">
                <a:latin typeface="Marianne" panose="02000000000000000000" pitchFamily="2" charset="0"/>
                <a:cs typeface="Trebuchet MS"/>
              </a:rPr>
              <a:t>Retour en grand groupe : échanges sur ce qui a été produit, puis chacun est libre de mettre un commentaire pour compléter, conseiller, préciser ce qui est sur le pad</a:t>
            </a:r>
            <a:r>
              <a:rPr lang="fr-FR" sz="800" b="0" dirty="0">
                <a:latin typeface="Marianne" panose="02000000000000000000" pitchFamily="2" charset="0"/>
                <a:cs typeface="Trebuchet MS"/>
              </a:rPr>
              <a:t/>
            </a:r>
            <a:br>
              <a:rPr lang="fr-FR" sz="800" b="0" dirty="0">
                <a:latin typeface="Marianne" panose="02000000000000000000" pitchFamily="2" charset="0"/>
                <a:cs typeface="Trebuchet MS"/>
              </a:rPr>
            </a:br>
            <a:r>
              <a:rPr lang="fr-FR" dirty="0"/>
              <a:t>Reprise du tableau freins et leviers / reprise des tableaux produits sur idées reçues.</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44</a:t>
            </a:fld>
            <a:endParaRPr lang="fr-FR"/>
          </a:p>
        </p:txBody>
      </p:sp>
    </p:spTree>
    <p:extLst>
      <p:ext uri="{BB962C8B-B14F-4D97-AF65-F5344CB8AC3E}">
        <p14:creationId xmlns:p14="http://schemas.microsoft.com/office/powerpoint/2010/main" val="497924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Elsa</a:t>
            </a:r>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45</a:t>
            </a:fld>
            <a:endParaRPr lang="fr-FR"/>
          </a:p>
        </p:txBody>
      </p:sp>
    </p:spTree>
    <p:extLst>
      <p:ext uri="{BB962C8B-B14F-4D97-AF65-F5344CB8AC3E}">
        <p14:creationId xmlns:p14="http://schemas.microsoft.com/office/powerpoint/2010/main" val="3106729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a:t>
            </a:r>
            <a:r>
              <a:rPr lang="fr-FR" baseline="0" dirty="0"/>
              <a:t> question sur « craintes » « manques » pour démarrer</a:t>
            </a:r>
            <a:endParaRPr lang="fr-FR" dirty="0"/>
          </a:p>
        </p:txBody>
      </p:sp>
      <p:sp>
        <p:nvSpPr>
          <p:cNvPr id="4" name="Espace réservé du numéro de diapositive 3"/>
          <p:cNvSpPr>
            <a:spLocks noGrp="1"/>
          </p:cNvSpPr>
          <p:nvPr>
            <p:ph type="sldNum" sz="quarter" idx="10"/>
          </p:nvPr>
        </p:nvSpPr>
        <p:spPr/>
        <p:txBody>
          <a:bodyPr/>
          <a:lstStyle/>
          <a:p>
            <a:fld id="{DBACA81B-6310-4F76-97CE-0FDF2773BAD1}" type="slidenum">
              <a:rPr lang="fr-FR" smtClean="0"/>
              <a:t>46</a:t>
            </a:fld>
            <a:endParaRPr lang="fr-FR"/>
          </a:p>
        </p:txBody>
      </p:sp>
    </p:spTree>
    <p:extLst>
      <p:ext uri="{BB962C8B-B14F-4D97-AF65-F5344CB8AC3E}">
        <p14:creationId xmlns:p14="http://schemas.microsoft.com/office/powerpoint/2010/main" val="2114056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16" name="bg object 16"/>
          <p:cNvSpPr/>
          <p:nvPr/>
        </p:nvSpPr>
        <p:spPr>
          <a:xfrm>
            <a:off x="0" y="0"/>
            <a:ext cx="18288000" cy="8775065"/>
          </a:xfrm>
          <a:custGeom>
            <a:avLst/>
            <a:gdLst/>
            <a:ahLst/>
            <a:cxnLst/>
            <a:rect l="l" t="t" r="r" b="b"/>
            <a:pathLst>
              <a:path w="18288000" h="8775065">
                <a:moveTo>
                  <a:pt x="0" y="8775000"/>
                </a:moveTo>
                <a:lnTo>
                  <a:pt x="18287998" y="8775000"/>
                </a:lnTo>
                <a:lnTo>
                  <a:pt x="18287998" y="0"/>
                </a:lnTo>
                <a:lnTo>
                  <a:pt x="0" y="0"/>
                </a:lnTo>
                <a:lnTo>
                  <a:pt x="0" y="8775000"/>
                </a:lnTo>
                <a:close/>
              </a:path>
            </a:pathLst>
          </a:custGeom>
          <a:solidFill>
            <a:srgbClr val="312973"/>
          </a:solidFill>
        </p:spPr>
        <p:txBody>
          <a:bodyPr wrap="square" lIns="0" tIns="0" rIns="0" bIns="0" rtlCol="0"/>
          <a:lstStyle/>
          <a:p>
            <a:endParaRPr/>
          </a:p>
        </p:txBody>
      </p:sp>
      <p:sp>
        <p:nvSpPr>
          <p:cNvPr id="17" name="bg object 17"/>
          <p:cNvSpPr/>
          <p:nvPr/>
        </p:nvSpPr>
        <p:spPr>
          <a:xfrm>
            <a:off x="0" y="8775000"/>
            <a:ext cx="18288000" cy="1514475"/>
          </a:xfrm>
          <a:custGeom>
            <a:avLst/>
            <a:gdLst/>
            <a:ahLst/>
            <a:cxnLst/>
            <a:rect l="l" t="t" r="r" b="b"/>
            <a:pathLst>
              <a:path w="18288000" h="1514475">
                <a:moveTo>
                  <a:pt x="18287998" y="1514474"/>
                </a:moveTo>
                <a:lnTo>
                  <a:pt x="0" y="1514474"/>
                </a:lnTo>
                <a:lnTo>
                  <a:pt x="0" y="0"/>
                </a:lnTo>
                <a:lnTo>
                  <a:pt x="18287998" y="0"/>
                </a:lnTo>
                <a:lnTo>
                  <a:pt x="18287998" y="1514474"/>
                </a:lnTo>
                <a:close/>
              </a:path>
            </a:pathLst>
          </a:custGeom>
          <a:solidFill>
            <a:srgbClr val="F0F1F5"/>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8718256" y="9518210"/>
            <a:ext cx="153283" cy="153283"/>
          </a:xfrm>
          <a:prstGeom prst="rect">
            <a:avLst/>
          </a:prstGeom>
        </p:spPr>
      </p:pic>
      <p:pic>
        <p:nvPicPr>
          <p:cNvPr id="19" name="bg object 19"/>
          <p:cNvPicPr/>
          <p:nvPr/>
        </p:nvPicPr>
        <p:blipFill>
          <a:blip r:embed="rId3" cstate="print"/>
          <a:stretch>
            <a:fillRect/>
          </a:stretch>
        </p:blipFill>
        <p:spPr>
          <a:xfrm>
            <a:off x="9066171" y="9518210"/>
            <a:ext cx="153283" cy="153283"/>
          </a:xfrm>
          <a:prstGeom prst="rect">
            <a:avLst/>
          </a:prstGeom>
        </p:spPr>
      </p:pic>
      <p:pic>
        <p:nvPicPr>
          <p:cNvPr id="20" name="bg object 20"/>
          <p:cNvPicPr/>
          <p:nvPr/>
        </p:nvPicPr>
        <p:blipFill>
          <a:blip r:embed="rId3" cstate="print"/>
          <a:stretch>
            <a:fillRect/>
          </a:stretch>
        </p:blipFill>
        <p:spPr>
          <a:xfrm>
            <a:off x="9414086" y="9518210"/>
            <a:ext cx="153283" cy="153283"/>
          </a:xfrm>
          <a:prstGeom prst="rect">
            <a:avLst/>
          </a:prstGeom>
        </p:spPr>
      </p:pic>
      <p:pic>
        <p:nvPicPr>
          <p:cNvPr id="21" name="bg object 21"/>
          <p:cNvPicPr/>
          <p:nvPr/>
        </p:nvPicPr>
        <p:blipFill>
          <a:blip r:embed="rId4" cstate="print"/>
          <a:stretch>
            <a:fillRect/>
          </a:stretch>
        </p:blipFill>
        <p:spPr>
          <a:xfrm>
            <a:off x="1232036" y="3499289"/>
            <a:ext cx="5086349" cy="5276849"/>
          </a:xfrm>
          <a:prstGeom prst="rect">
            <a:avLst/>
          </a:prstGeom>
        </p:spPr>
      </p:pic>
      <p:pic>
        <p:nvPicPr>
          <p:cNvPr id="22" name="bg object 22"/>
          <p:cNvPicPr/>
          <p:nvPr/>
        </p:nvPicPr>
        <p:blipFill>
          <a:blip r:embed="rId5" cstate="print"/>
          <a:stretch>
            <a:fillRect/>
          </a:stretch>
        </p:blipFill>
        <p:spPr>
          <a:xfrm>
            <a:off x="981075" y="377268"/>
            <a:ext cx="2838449" cy="2238374"/>
          </a:xfrm>
          <a:prstGeom prst="rect">
            <a:avLst/>
          </a:prstGeom>
        </p:spPr>
      </p:pic>
      <p:sp>
        <p:nvSpPr>
          <p:cNvPr id="2" name="Holder 2"/>
          <p:cNvSpPr>
            <a:spLocks noGrp="1"/>
          </p:cNvSpPr>
          <p:nvPr>
            <p:ph type="ctrTitle"/>
          </p:nvPr>
        </p:nvSpPr>
        <p:spPr>
          <a:xfrm>
            <a:off x="10683444" y="2340253"/>
            <a:ext cx="6139180" cy="2406650"/>
          </a:xfrm>
          <a:prstGeom prst="rect">
            <a:avLst/>
          </a:prstGeom>
        </p:spPr>
        <p:txBody>
          <a:bodyPr wrap="square" lIns="0" tIns="0" rIns="0" bIns="0">
            <a:spAutoFit/>
          </a:bodyPr>
          <a:lstStyle>
            <a:lvl1pPr>
              <a:defRPr sz="6000" b="1" i="0">
                <a:solidFill>
                  <a:srgbClr val="312973"/>
                </a:solidFill>
                <a:latin typeface="Arial"/>
                <a:cs typeface="Arial"/>
              </a:defRPr>
            </a:lvl1pPr>
          </a:lstStyle>
          <a:p>
            <a:endParaRPr/>
          </a:p>
        </p:txBody>
      </p:sp>
      <p:sp>
        <p:nvSpPr>
          <p:cNvPr id="3" name="Holder 3"/>
          <p:cNvSpPr>
            <a:spLocks noGrp="1"/>
          </p:cNvSpPr>
          <p:nvPr>
            <p:ph type="subTitle" idx="4"/>
          </p:nvPr>
        </p:nvSpPr>
        <p:spPr>
          <a:xfrm>
            <a:off x="10683444" y="5473606"/>
            <a:ext cx="6474459" cy="12255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rgbClr val="31297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rgbClr val="312973"/>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rgbClr val="31297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8211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1015920" y="566280"/>
            <a:ext cx="5345640" cy="2589840"/>
          </a:xfrm>
          <a:prstGeom prst="rect">
            <a:avLst/>
          </a:prstGeom>
          <a:noFill/>
          <a:ln w="0">
            <a:noFill/>
          </a:ln>
        </p:spPr>
        <p:txBody>
          <a:bodyPr lIns="0" tIns="0" rIns="0" bIns="0" anchor="ctr">
            <a:noAutofit/>
          </a:bodyPr>
          <a:lstStyle/>
          <a:p>
            <a:pPr indent="0" algn="ctr">
              <a:buNone/>
            </a:pPr>
            <a:endParaRPr lang="fr-FR" sz="1800" b="0" strike="noStrike" spc="-1">
              <a:solidFill>
                <a:srgbClr val="000000"/>
              </a:solidFill>
              <a:latin typeface="Calibri"/>
            </a:endParaRPr>
          </a:p>
        </p:txBody>
      </p:sp>
      <p:sp>
        <p:nvSpPr>
          <p:cNvPr id="21" name="PlaceHolder 2"/>
          <p:cNvSpPr>
            <a:spLocks noGrp="1"/>
          </p:cNvSpPr>
          <p:nvPr>
            <p:ph/>
          </p:nvPr>
        </p:nvSpPr>
        <p:spPr>
          <a:xfrm>
            <a:off x="9059760" y="3429000"/>
            <a:ext cx="9229320" cy="3428640"/>
          </a:xfrm>
          <a:prstGeom prst="rect">
            <a:avLst/>
          </a:prstGeom>
          <a:noFill/>
          <a:ln w="0">
            <a:noFill/>
          </a:ln>
        </p:spPr>
        <p:txBody>
          <a:bodyPr lIns="0" tIns="0" rIns="0" bIns="0" anchor="t">
            <a:normAutofit/>
          </a:bodyPr>
          <a:lstStyle/>
          <a:p>
            <a:pPr indent="0">
              <a:spcBef>
                <a:spcPts val="1417"/>
              </a:spcBef>
              <a:buNone/>
            </a:pPr>
            <a:endParaRPr lang="fr-FR" sz="1800" b="0" strike="noStrike" spc="-1">
              <a:solidFill>
                <a:srgbClr val="000000"/>
              </a:solidFill>
              <a:latin typeface="Calibri"/>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6"/>
          </p:nvPr>
        </p:nvSpPr>
        <p:spPr/>
        <p:txBody>
          <a:bodyPr/>
          <a:lstStyle/>
          <a:p>
            <a:fld id="{25A2F2CF-9A78-4CCC-BE6D-FC5D830D1ED3}" type="slidenum">
              <a:t>‹N°›</a:t>
            </a:fld>
            <a:endParaRPr/>
          </a:p>
        </p:txBody>
      </p:sp>
      <p:sp>
        <p:nvSpPr>
          <p:cNvPr id="6" name="PlaceHolder 5"/>
          <p:cNvSpPr>
            <a:spLocks noGrp="1"/>
          </p:cNvSpPr>
          <p:nvPr>
            <p:ph type="dt" idx="5"/>
          </p:nvPr>
        </p:nvSpPr>
        <p:spPr/>
        <p:txBody>
          <a:bodyPr/>
          <a:lstStyle/>
          <a:p>
            <a:endParaRPr/>
          </a:p>
        </p:txBody>
      </p:sp>
    </p:spTree>
    <p:extLst>
      <p:ext uri="{BB962C8B-B14F-4D97-AF65-F5344CB8AC3E}">
        <p14:creationId xmlns:p14="http://schemas.microsoft.com/office/powerpoint/2010/main" val="2444978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286000" y="3879950"/>
            <a:ext cx="13716000" cy="1384995"/>
          </a:xfrm>
        </p:spPr>
        <p:txBody>
          <a:bodyPr anchor="b"/>
          <a:lstStyle>
            <a:lvl1pPr algn="ctr">
              <a:defRPr sz="9000"/>
            </a:lvl1pPr>
          </a:lstStyle>
          <a:p>
            <a:r>
              <a:rPr lang="fr-FR"/>
              <a:t>Modifiez le style du titre</a:t>
            </a:r>
          </a:p>
        </p:txBody>
      </p:sp>
      <p:sp>
        <p:nvSpPr>
          <p:cNvPr id="3" name="Sous-titre 2"/>
          <p:cNvSpPr>
            <a:spLocks noGrp="1"/>
          </p:cNvSpPr>
          <p:nvPr>
            <p:ph type="subTitle" idx="1"/>
          </p:nvPr>
        </p:nvSpPr>
        <p:spPr>
          <a:xfrm>
            <a:off x="2286000" y="5403057"/>
            <a:ext cx="13716000" cy="553998"/>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fr-FR"/>
              <a:t>Modifier le style des sous-titres du masque</a:t>
            </a:r>
          </a:p>
        </p:txBody>
      </p:sp>
      <p:sp>
        <p:nvSpPr>
          <p:cNvPr id="4" name="Espace réservé de la date 3"/>
          <p:cNvSpPr>
            <a:spLocks noGrp="1"/>
          </p:cNvSpPr>
          <p:nvPr>
            <p:ph type="dt" sz="half" idx="10"/>
          </p:nvPr>
        </p:nvSpPr>
        <p:spPr>
          <a:xfrm>
            <a:off x="914400" y="9566910"/>
            <a:ext cx="4206240" cy="276999"/>
          </a:xfrm>
        </p:spPr>
        <p:txBody>
          <a:bodyPr/>
          <a:lstStyle/>
          <a:p>
            <a:fld id="{B61ADA1F-85B2-4211-811D-43FD44F40C07}" type="datetimeFigureOut">
              <a:rPr lang="fr-FR" smtClean="0"/>
              <a:t>16/01/2025</a:t>
            </a:fld>
            <a:endParaRPr lang="fr-FR"/>
          </a:p>
        </p:txBody>
      </p:sp>
      <p:sp>
        <p:nvSpPr>
          <p:cNvPr id="5" name="Espace réservé du pied de page 4"/>
          <p:cNvSpPr>
            <a:spLocks noGrp="1"/>
          </p:cNvSpPr>
          <p:nvPr>
            <p:ph type="ftr" sz="quarter" idx="11"/>
          </p:nvPr>
        </p:nvSpPr>
        <p:spPr>
          <a:xfrm>
            <a:off x="6217920" y="9566910"/>
            <a:ext cx="5852160" cy="276999"/>
          </a:xfrm>
        </p:spPr>
        <p:txBody>
          <a:bodyPr/>
          <a:lstStyle/>
          <a:p>
            <a:endParaRPr lang="fr-FR"/>
          </a:p>
        </p:txBody>
      </p:sp>
      <p:sp>
        <p:nvSpPr>
          <p:cNvPr id="6" name="Espace réservé du numéro de diapositive 5"/>
          <p:cNvSpPr>
            <a:spLocks noGrp="1"/>
          </p:cNvSpPr>
          <p:nvPr>
            <p:ph type="sldNum" sz="quarter" idx="12"/>
          </p:nvPr>
        </p:nvSpPr>
        <p:spPr>
          <a:xfrm>
            <a:off x="13167361" y="9566910"/>
            <a:ext cx="4206240" cy="276999"/>
          </a:xfrm>
        </p:spPr>
        <p:txBody>
          <a:bodyPr/>
          <a:lstStyle/>
          <a:p>
            <a:fld id="{D9342848-7F8A-4B32-BD73-3EADF2BE27DF}" type="slidenum">
              <a:rPr lang="fr-FR" smtClean="0"/>
              <a:t>‹N°›</a:t>
            </a:fld>
            <a:endParaRPr lang="fr-FR"/>
          </a:p>
        </p:txBody>
      </p:sp>
    </p:spTree>
    <p:extLst>
      <p:ext uri="{BB962C8B-B14F-4D97-AF65-F5344CB8AC3E}">
        <p14:creationId xmlns:p14="http://schemas.microsoft.com/office/powerpoint/2010/main" val="3454789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0F1F5"/>
          </a:solidFill>
        </p:spPr>
        <p:txBody>
          <a:bodyPr wrap="square" lIns="0" tIns="0" rIns="0" bIns="0" rtlCol="0"/>
          <a:lstStyle/>
          <a:p>
            <a:endParaRPr/>
          </a:p>
        </p:txBody>
      </p:sp>
      <p:sp>
        <p:nvSpPr>
          <p:cNvPr id="2" name="Holder 2"/>
          <p:cNvSpPr>
            <a:spLocks noGrp="1"/>
          </p:cNvSpPr>
          <p:nvPr>
            <p:ph type="title"/>
          </p:nvPr>
        </p:nvSpPr>
        <p:spPr>
          <a:xfrm>
            <a:off x="1016000" y="566254"/>
            <a:ext cx="5346065" cy="2590165"/>
          </a:xfrm>
          <a:prstGeom prst="rect">
            <a:avLst/>
          </a:prstGeom>
        </p:spPr>
        <p:txBody>
          <a:bodyPr wrap="square" lIns="0" tIns="0" rIns="0" bIns="0">
            <a:spAutoFit/>
          </a:bodyPr>
          <a:lstStyle>
            <a:lvl1pPr>
              <a:defRPr sz="6000" b="1" i="0">
                <a:solidFill>
                  <a:srgbClr val="312973"/>
                </a:solidFill>
                <a:latin typeface="Arial"/>
                <a:cs typeface="Arial"/>
              </a:defRPr>
            </a:lvl1pPr>
          </a:lstStyle>
          <a:p>
            <a:endParaRPr dirty="0"/>
          </a:p>
        </p:txBody>
      </p:sp>
      <p:sp>
        <p:nvSpPr>
          <p:cNvPr id="3" name="Holder 3"/>
          <p:cNvSpPr>
            <a:spLocks noGrp="1"/>
          </p:cNvSpPr>
          <p:nvPr>
            <p:ph type="body" idx="1"/>
          </p:nvPr>
        </p:nvSpPr>
        <p:spPr>
          <a:xfrm>
            <a:off x="9059897" y="3429000"/>
            <a:ext cx="9229725" cy="3429000"/>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1/16/2025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hyperlink" Target="https://youtu.be/zm9xLMP9MKI?feature=shared" TargetMode="External"/><Relationship Id="rId3" Type="http://schemas.openxmlformats.org/officeDocument/2006/relationships/notesSlide" Target="../notesSlides/notesSlide3.xml"/><Relationship Id="rId7"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video" Target="https://www.youtube.com/embed/zm9xLMP9MKI" TargetMode="External"/><Relationship Id="rId6" Type="http://schemas.openxmlformats.org/officeDocument/2006/relationships/hyperlink" Target="https://tne.trousseaprojets.fr/professionnel-education-nationale" TargetMode="External"/><Relationship Id="rId5" Type="http://schemas.openxmlformats.org/officeDocument/2006/relationships/hyperlink" Target="https://tne.trousseaprojets.fr/parent"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hyperlink" Target="https://www.open-asso.org/wp-content/uploads/2022/02/Etude_OPEN_UNAF_IPSOS_Parents_enfants_numerique.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9.png"/><Relationship Id="rId4" Type="http://schemas.openxmlformats.org/officeDocument/2006/relationships/hyperlink" Target="https://tne.trousseaprojets.f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hyperlink" Target="https://view.genially.com/650f4b450f4c840018bf3bf3" TargetMode="Externa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hyperlink" Target="https://e-enfance.org/" TargetMode="External"/><Relationship Id="rId13" Type="http://schemas.openxmlformats.org/officeDocument/2006/relationships/image" Target="../media/image37.png"/><Relationship Id="rId3" Type="http://schemas.openxmlformats.org/officeDocument/2006/relationships/image" Target="../media/image25.png"/><Relationship Id="rId7" Type="http://schemas.openxmlformats.org/officeDocument/2006/relationships/image" Target="../media/image34.png"/><Relationship Id="rId12" Type="http://schemas.openxmlformats.org/officeDocument/2006/relationships/hyperlink" Target="https://www.clemi.fr/les-themes/parentalite-et-bien-etre-numerique"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https://nah-familles.cned.fr/" TargetMode="External"/><Relationship Id="rId11" Type="http://schemas.openxmlformats.org/officeDocument/2006/relationships/image" Target="../media/image36.png"/><Relationship Id="rId5" Type="http://schemas.openxmlformats.org/officeDocument/2006/relationships/image" Target="../media/image27.png"/><Relationship Id="rId10" Type="http://schemas.openxmlformats.org/officeDocument/2006/relationships/hyperlink" Target="https://jeprotegemonenfant.gouv.fr/" TargetMode="External"/><Relationship Id="rId4" Type="http://schemas.openxmlformats.org/officeDocument/2006/relationships/image" Target="../media/image26.png"/><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8.png"/><Relationship Id="rId7" Type="http://schemas.openxmlformats.org/officeDocument/2006/relationships/image" Target="../media/image41.png"/><Relationship Id="rId12" Type="http://schemas.openxmlformats.org/officeDocument/2006/relationships/hyperlink" Target="https://pix.fr/parentalite-numerique"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https://pix-site.cdn.prismic.io/pix-site/Zf2TDscYqOFdyB-5_R%C3%A9f%C3%A9rentielParentalit%C3%A9Num%C3%A9rique2023-V1.pdf" TargetMode="External"/><Relationship Id="rId11" Type="http://schemas.openxmlformats.org/officeDocument/2006/relationships/image" Target="../media/image43.png"/><Relationship Id="rId5" Type="http://schemas.openxmlformats.org/officeDocument/2006/relationships/image" Target="../media/image40.png"/><Relationship Id="rId10" Type="http://schemas.openxmlformats.org/officeDocument/2006/relationships/image" Target="../media/image42.png"/><Relationship Id="rId4" Type="http://schemas.openxmlformats.org/officeDocument/2006/relationships/image" Target="../media/image39.jpg"/><Relationship Id="rId9" Type="http://schemas.openxmlformats.org/officeDocument/2006/relationships/hyperlink" Target="https://view.genially.com/65bb961b919c8e0015575fd3"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tne.trousseaprojets.fr/login" TargetMode="External"/><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tne.trousseaprojets.fr/mediateur?check_logged_in=1" TargetMode="External"/><Relationship Id="rId5" Type="http://schemas.openxmlformats.org/officeDocument/2006/relationships/image" Target="../media/image47.jpg"/><Relationship Id="rId4" Type="http://schemas.openxmlformats.org/officeDocument/2006/relationships/slide" Target="slide28.xml"/></Relationships>
</file>

<file path=ppt/slides/_rels/slide29.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2.png"/><Relationship Id="rId4" Type="http://schemas.openxmlformats.org/officeDocument/2006/relationships/image" Target="../media/image47.jpg"/></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2.jpeg"/><Relationship Id="rId7" Type="http://schemas.openxmlformats.org/officeDocument/2006/relationships/image" Target="../media/image27.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dgxy.link/Parent"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hyperlink" Target="https://youtu.be/HY0Lx6eQ37Q?feature=shared" TargetMode="External"/><Relationship Id="rId5" Type="http://schemas.openxmlformats.org/officeDocument/2006/relationships/image" Target="../media/image14.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jpeg"/><Relationship Id="rId2" Type="http://schemas.openxmlformats.org/officeDocument/2006/relationships/slideLayout" Target="../slideLayouts/slideLayout2.xml"/><Relationship Id="rId1" Type="http://schemas.openxmlformats.org/officeDocument/2006/relationships/video" Target="https://www.youtube.com/embed/7Lswg-MGmto" TargetMode="Externa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7.png"/><Relationship Id="rId7"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hyperlink" Target="https://tne.trousseaprojets.fr/mediateur/idees-recues-sur-le-numerique" TargetMode="External"/><Relationship Id="rId5" Type="http://schemas.openxmlformats.org/officeDocument/2006/relationships/image" Target="../media/image68.png"/><Relationship Id="rId4" Type="http://schemas.openxmlformats.org/officeDocument/2006/relationships/hyperlink" Target="https://digipad.app/p/979236/29a824f9ae9ac" TargetMode="External"/><Relationship Id="rId9" Type="http://schemas.openxmlformats.org/officeDocument/2006/relationships/hyperlink" Target="https://urlr.me/6Xb5ex"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73.png"/><Relationship Id="rId5" Type="http://schemas.openxmlformats.org/officeDocument/2006/relationships/image" Target="../media/image27.png"/><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hyperlink" Target="https://tne.trousseaprojets.fr/mediateur/pour-se-former"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27.png"/><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ZoneTexte 8"/>
          <p:cNvSpPr txBox="1"/>
          <p:nvPr/>
        </p:nvSpPr>
        <p:spPr>
          <a:xfrm>
            <a:off x="118449" y="7699169"/>
            <a:ext cx="18288000" cy="646331"/>
          </a:xfrm>
          <a:prstGeom prst="rect">
            <a:avLst/>
          </a:prstGeom>
          <a:noFill/>
        </p:spPr>
        <p:txBody>
          <a:bodyPr wrap="square" lIns="0" rtlCol="0">
            <a:spAutoFit/>
          </a:bodyPr>
          <a:lstStyle>
            <a:defPPr>
              <a:defRPr lang="fr-FR"/>
            </a:defPPr>
            <a:lvl1pPr>
              <a:defRPr sz="5400" spc="600">
                <a:solidFill>
                  <a:srgbClr val="1E386E"/>
                </a:solidFill>
                <a:latin typeface="Marianne" panose="02000000000000000000" pitchFamily="2" charset="0"/>
              </a:defRPr>
            </a:lvl1pPr>
          </a:lstStyle>
          <a:p>
            <a:pPr algn="ctr">
              <a:lnSpc>
                <a:spcPct val="150000"/>
              </a:lnSpc>
            </a:pPr>
            <a:r>
              <a:rPr lang="fr-FR" sz="2400" spc="450" dirty="0">
                <a:latin typeface="Marianne Light" panose="02000000000000000000" pitchFamily="2" charset="0"/>
              </a:rPr>
              <a:t>Territoires Numériques Éducatifs – volet parentalité</a:t>
            </a:r>
          </a:p>
        </p:txBody>
      </p:sp>
      <p:grpSp>
        <p:nvGrpSpPr>
          <p:cNvPr id="26" name="Groupe 25"/>
          <p:cNvGrpSpPr/>
          <p:nvPr/>
        </p:nvGrpSpPr>
        <p:grpSpPr>
          <a:xfrm>
            <a:off x="358702" y="8653493"/>
            <a:ext cx="17730893" cy="1517066"/>
            <a:chOff x="239134" y="5768995"/>
            <a:chExt cx="11820595" cy="1011377"/>
          </a:xfrm>
        </p:grpSpPr>
        <p:pic>
          <p:nvPicPr>
            <p:cNvPr id="10" name="Image 9"/>
            <p:cNvPicPr>
              <a:picLocks noChangeAspect="1"/>
            </p:cNvPicPr>
            <p:nvPr/>
          </p:nvPicPr>
          <p:blipFill>
            <a:blip r:embed="rId2"/>
            <a:stretch>
              <a:fillRect/>
            </a:stretch>
          </p:blipFill>
          <p:spPr>
            <a:xfrm>
              <a:off x="239134" y="5775058"/>
              <a:ext cx="2831871" cy="1005314"/>
            </a:xfrm>
            <a:prstGeom prst="rect">
              <a:avLst/>
            </a:prstGeom>
          </p:spPr>
        </p:pic>
        <p:pic>
          <p:nvPicPr>
            <p:cNvPr id="11" name="Image 10"/>
            <p:cNvPicPr>
              <a:picLocks noChangeAspect="1"/>
            </p:cNvPicPr>
            <p:nvPr/>
          </p:nvPicPr>
          <p:blipFill rotWithShape="1">
            <a:blip r:embed="rId3"/>
            <a:srcRect t="4200"/>
            <a:stretch/>
          </p:blipFill>
          <p:spPr>
            <a:xfrm>
              <a:off x="3152207" y="5779698"/>
              <a:ext cx="4111235" cy="999761"/>
            </a:xfrm>
            <a:prstGeom prst="rect">
              <a:avLst/>
            </a:prstGeom>
          </p:spPr>
        </p:pic>
        <p:pic>
          <p:nvPicPr>
            <p:cNvPr id="12" name="Image 11"/>
            <p:cNvPicPr>
              <a:picLocks noChangeAspect="1"/>
            </p:cNvPicPr>
            <p:nvPr/>
          </p:nvPicPr>
          <p:blipFill>
            <a:blip r:embed="rId4"/>
            <a:stretch>
              <a:fillRect/>
            </a:stretch>
          </p:blipFill>
          <p:spPr>
            <a:xfrm>
              <a:off x="7344644" y="5775058"/>
              <a:ext cx="2869032" cy="1004401"/>
            </a:xfrm>
            <a:prstGeom prst="rect">
              <a:avLst/>
            </a:prstGeom>
          </p:spPr>
        </p:pic>
        <p:pic>
          <p:nvPicPr>
            <p:cNvPr id="13" name="Image 12"/>
            <p:cNvPicPr>
              <a:picLocks noChangeAspect="1"/>
            </p:cNvPicPr>
            <p:nvPr/>
          </p:nvPicPr>
          <p:blipFill>
            <a:blip r:embed="rId5"/>
            <a:stretch>
              <a:fillRect/>
            </a:stretch>
          </p:blipFill>
          <p:spPr>
            <a:xfrm>
              <a:off x="10294878" y="5768995"/>
              <a:ext cx="1764851" cy="1010464"/>
            </a:xfrm>
            <a:prstGeom prst="rect">
              <a:avLst/>
            </a:prstGeom>
          </p:spPr>
        </p:pic>
      </p:grpSp>
      <p:sp>
        <p:nvSpPr>
          <p:cNvPr id="14" name="Rectangle 13"/>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4" name="Connecteur droit 23"/>
          <p:cNvCxnSpPr/>
          <p:nvPr/>
        </p:nvCxnSpPr>
        <p:spPr>
          <a:xfrm>
            <a:off x="8196567" y="7651481"/>
            <a:ext cx="2131764" cy="0"/>
          </a:xfrm>
          <a:prstGeom prst="line">
            <a:avLst/>
          </a:prstGeom>
          <a:ln w="66675">
            <a:solidFill>
              <a:srgbClr val="36307E"/>
            </a:solidFill>
          </a:ln>
        </p:spPr>
        <p:style>
          <a:lnRef idx="1">
            <a:schemeClr val="accent1"/>
          </a:lnRef>
          <a:fillRef idx="0">
            <a:schemeClr val="accent1"/>
          </a:fillRef>
          <a:effectRef idx="0">
            <a:schemeClr val="accent1"/>
          </a:effectRef>
          <a:fontRef idx="minor">
            <a:schemeClr val="tx1"/>
          </a:fontRef>
        </p:style>
      </p:cxnSp>
      <p:pic>
        <p:nvPicPr>
          <p:cNvPr id="16" name="object 14"/>
          <p:cNvPicPr/>
          <p:nvPr/>
        </p:nvPicPr>
        <p:blipFill>
          <a:blip r:embed="rId6" cstate="print"/>
          <a:stretch>
            <a:fillRect/>
          </a:stretch>
        </p:blipFill>
        <p:spPr>
          <a:xfrm>
            <a:off x="12546980" y="300039"/>
            <a:ext cx="5229224" cy="1414461"/>
          </a:xfrm>
          <a:prstGeom prst="rect">
            <a:avLst/>
          </a:prstGeom>
        </p:spPr>
      </p:pic>
      <p:sp>
        <p:nvSpPr>
          <p:cNvPr id="17" name="object 2"/>
          <p:cNvSpPr txBox="1">
            <a:spLocks/>
          </p:cNvSpPr>
          <p:nvPr/>
        </p:nvSpPr>
        <p:spPr>
          <a:xfrm>
            <a:off x="990600" y="2340253"/>
            <a:ext cx="16687799" cy="3712555"/>
          </a:xfrm>
          <a:prstGeom prst="rect">
            <a:avLst/>
          </a:prstGeom>
        </p:spPr>
        <p:txBody>
          <a:bodyPr vert="horz" wrap="square" lIns="0" tIns="82550" rIns="0" bIns="0" rtlCol="0">
            <a:spAutoFit/>
          </a:bodyPr>
          <a:lstStyle>
            <a:lvl1pPr>
              <a:defRPr sz="6000" b="1" i="0">
                <a:solidFill>
                  <a:srgbClr val="312973"/>
                </a:solidFill>
                <a:latin typeface="Arial"/>
                <a:ea typeface="+mj-ea"/>
                <a:cs typeface="Arial"/>
              </a:defRPr>
            </a:lvl1pPr>
          </a:lstStyle>
          <a:p>
            <a:pPr marL="12700" marR="5080">
              <a:lnSpc>
                <a:spcPts val="9150"/>
              </a:lnSpc>
              <a:spcBef>
                <a:spcPts val="650"/>
              </a:spcBef>
            </a:pPr>
            <a:r>
              <a:rPr lang="fr-FR" sz="8000" spc="-185" dirty="0">
                <a:latin typeface="Marianne" panose="02000000000000000000" pitchFamily="2" charset="0"/>
              </a:rPr>
              <a:t>Formation médiateurs</a:t>
            </a:r>
          </a:p>
          <a:p>
            <a:pPr marL="12700" marR="5080">
              <a:lnSpc>
                <a:spcPts val="9150"/>
              </a:lnSpc>
              <a:spcBef>
                <a:spcPts val="650"/>
              </a:spcBef>
            </a:pPr>
            <a:r>
              <a:rPr lang="fr-FR" sz="8000" spc="-185" dirty="0">
                <a:latin typeface="Marianne" panose="02000000000000000000" pitchFamily="2" charset="0"/>
              </a:rPr>
              <a:t>Parents : éducation au et par le numérique</a:t>
            </a:r>
            <a:endParaRPr lang="fr-FR" sz="8000" dirty="0">
              <a:latin typeface="Marianne" panose="02000000000000000000" pitchFamily="2" charset="0"/>
            </a:endParaRPr>
          </a:p>
        </p:txBody>
      </p:sp>
    </p:spTree>
    <p:extLst>
      <p:ext uri="{BB962C8B-B14F-4D97-AF65-F5344CB8AC3E}">
        <p14:creationId xmlns:p14="http://schemas.microsoft.com/office/powerpoint/2010/main" val="59412891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718256" y="9453174"/>
            <a:ext cx="153283" cy="153283"/>
          </a:xfrm>
          <a:prstGeom prst="rect">
            <a:avLst/>
          </a:prstGeom>
        </p:spPr>
      </p:pic>
      <p:pic>
        <p:nvPicPr>
          <p:cNvPr id="3" name="object 3"/>
          <p:cNvPicPr/>
          <p:nvPr/>
        </p:nvPicPr>
        <p:blipFill>
          <a:blip r:embed="rId3" cstate="print"/>
          <a:stretch>
            <a:fillRect/>
          </a:stretch>
        </p:blipFill>
        <p:spPr>
          <a:xfrm>
            <a:off x="9066171" y="9453174"/>
            <a:ext cx="153283" cy="153283"/>
          </a:xfrm>
          <a:prstGeom prst="rect">
            <a:avLst/>
          </a:prstGeom>
        </p:spPr>
      </p:pic>
      <p:pic>
        <p:nvPicPr>
          <p:cNvPr id="4" name="object 4"/>
          <p:cNvPicPr/>
          <p:nvPr/>
        </p:nvPicPr>
        <p:blipFill>
          <a:blip r:embed="rId2" cstate="print"/>
          <a:stretch>
            <a:fillRect/>
          </a:stretch>
        </p:blipFill>
        <p:spPr>
          <a:xfrm>
            <a:off x="9414086" y="9453174"/>
            <a:ext cx="153283" cy="153283"/>
          </a:xfrm>
          <a:prstGeom prst="rect">
            <a:avLst/>
          </a:prstGeom>
        </p:spPr>
      </p:pic>
      <p:sp>
        <p:nvSpPr>
          <p:cNvPr id="6" name="object 6"/>
          <p:cNvSpPr txBox="1">
            <a:spLocks noGrp="1"/>
          </p:cNvSpPr>
          <p:nvPr>
            <p:ph type="title"/>
          </p:nvPr>
        </p:nvSpPr>
        <p:spPr>
          <a:xfrm>
            <a:off x="1299549" y="881319"/>
            <a:ext cx="9368451" cy="1090042"/>
          </a:xfrm>
          <a:prstGeom prst="rect">
            <a:avLst/>
          </a:prstGeom>
        </p:spPr>
        <p:txBody>
          <a:bodyPr vert="horz" wrap="square" lIns="0" tIns="12700" rIns="0" bIns="0" rtlCol="0">
            <a:spAutoFit/>
          </a:bodyPr>
          <a:lstStyle/>
          <a:p>
            <a:pPr marL="12700">
              <a:lnSpc>
                <a:spcPct val="100000"/>
              </a:lnSpc>
              <a:spcBef>
                <a:spcPts val="100"/>
              </a:spcBef>
            </a:pPr>
            <a:r>
              <a:rPr lang="fr-FR" sz="7000" spc="-335" dirty="0">
                <a:latin typeface="Marianne" panose="02000000000000000000" pitchFamily="2" charset="0"/>
              </a:rPr>
              <a:t>Au programme (3 x 3h)</a:t>
            </a:r>
            <a:endParaRPr sz="7000" dirty="0">
              <a:latin typeface="Marianne" panose="02000000000000000000" pitchFamily="2" charset="0"/>
            </a:endParaRPr>
          </a:p>
        </p:txBody>
      </p:sp>
      <p:sp>
        <p:nvSpPr>
          <p:cNvPr id="8" name="object 8"/>
          <p:cNvSpPr txBox="1"/>
          <p:nvPr/>
        </p:nvSpPr>
        <p:spPr>
          <a:xfrm>
            <a:off x="945856" y="2521882"/>
            <a:ext cx="13151144" cy="7665560"/>
          </a:xfrm>
          <a:prstGeom prst="rect">
            <a:avLst/>
          </a:prstGeom>
        </p:spPr>
        <p:txBody>
          <a:bodyPr vert="horz" wrap="square" lIns="0" tIns="459105" rIns="0" bIns="0" rtlCol="0">
            <a:spAutoFit/>
          </a:bodyPr>
          <a:lstStyle/>
          <a:p>
            <a:pPr marL="540385" marR="75565"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312973"/>
                </a:solidFill>
                <a:effectLst/>
                <a:uLnTx/>
                <a:uFillTx/>
                <a:latin typeface="+mj-lt"/>
              </a:rPr>
              <a:t>Contextualiser le dispositif “Territoires Numériques Éducatifs” sur les territoires </a:t>
            </a:r>
          </a:p>
          <a:p>
            <a:pPr marL="540385" marR="75565" indent="-457200" algn="l">
              <a:spcAft>
                <a:spcPts val="3600"/>
              </a:spcAft>
              <a:buClr>
                <a:srgbClr val="F5684A"/>
              </a:buClr>
              <a:buFont typeface="Wingdings" panose="05000000000000000000" pitchFamily="2" charset="2"/>
              <a:buChar char="q"/>
            </a:pPr>
            <a:r>
              <a:rPr lang="fr-FR" sz="3200" b="1" dirty="0">
                <a:solidFill>
                  <a:srgbClr val="312973"/>
                </a:solidFill>
                <a:latin typeface="+mj-lt"/>
                <a:cs typeface="Microsoft Sans Serif"/>
              </a:rPr>
              <a:t>Etre structure médiatrice / médiateur au sein des TNE</a:t>
            </a:r>
          </a:p>
          <a:p>
            <a:pPr marL="540385" marR="75565" lvl="8"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312973"/>
                </a:solidFill>
                <a:effectLst/>
                <a:uLnTx/>
                <a:uFillTx/>
                <a:latin typeface="+mj-lt"/>
              </a:rPr>
              <a:t>Comprendre les enjeux de la parentalité </a:t>
            </a:r>
            <a:r>
              <a:rPr kumimoji="0" lang="fr-FR" sz="3200" b="1" i="0" u="none" strike="noStrike" kern="0" cap="none" spc="0" normalizeH="0" baseline="0" noProof="0" dirty="0" smtClean="0">
                <a:ln>
                  <a:noFill/>
                </a:ln>
                <a:solidFill>
                  <a:srgbClr val="312973"/>
                </a:solidFill>
                <a:effectLst/>
                <a:uLnTx/>
                <a:uFillTx/>
                <a:latin typeface="+mj-lt"/>
              </a:rPr>
              <a:t>numérique</a:t>
            </a:r>
          </a:p>
          <a:p>
            <a:pPr marL="540385" marR="75565" lvl="0" indent="-457200" algn="l" defTabSz="914400" eaLnBrk="1" fontAlgn="auto" latinLnBrk="0" hangingPunct="1">
              <a:lnSpc>
                <a:spcPct val="100000"/>
              </a:lnSpc>
              <a:spcBef>
                <a:spcPts val="0"/>
              </a:spcBef>
              <a:spcAft>
                <a:spcPts val="3600"/>
              </a:spcAft>
              <a:buClr>
                <a:srgbClr val="F5684A"/>
              </a:buClr>
              <a:buSzTx/>
              <a:buFont typeface="Wingdings" panose="05000000000000000000" pitchFamily="2" charset="2"/>
              <a:buChar char="q"/>
              <a:tabLst/>
              <a:defRPr/>
            </a:pP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Ressources du site </a:t>
            </a:r>
            <a:r>
              <a:rPr kumimoji="0" lang="fr-FR" sz="3200" b="1" i="0" u="none" strike="noStrike" kern="0" cap="none" spc="0" normalizeH="0" baseline="0" noProof="0" dirty="0" err="1" smtClean="0">
                <a:ln>
                  <a:noFill/>
                </a:ln>
                <a:solidFill>
                  <a:srgbClr val="312973"/>
                </a:solidFill>
                <a:effectLst/>
                <a:uLnTx/>
                <a:uFillTx/>
                <a:latin typeface="Marianne Light"/>
                <a:cs typeface="Microsoft Sans Serif"/>
              </a:rPr>
              <a:t>TàP</a:t>
            </a:r>
            <a:r>
              <a:rPr lang="fr-FR" sz="3200" b="1" dirty="0" smtClean="0">
                <a:solidFill>
                  <a:srgbClr val="312973"/>
                </a:solidFill>
                <a:latin typeface="Marianne Light"/>
                <a:cs typeface="Microsoft Sans Serif"/>
              </a:rPr>
              <a:t>, </a:t>
            </a:r>
            <a:r>
              <a:rPr kumimoji="0" lang="fr-FR" sz="3200" b="1" i="0" u="none" strike="noStrike" kern="0" cap="none" spc="0" normalizeH="0" baseline="0" noProof="0" dirty="0" err="1" smtClean="0">
                <a:ln>
                  <a:noFill/>
                </a:ln>
                <a:solidFill>
                  <a:srgbClr val="312973"/>
                </a:solidFill>
                <a:effectLst/>
                <a:uLnTx/>
                <a:uFillTx/>
                <a:latin typeface="Marianne Light"/>
                <a:cs typeface="Microsoft Sans Serif"/>
              </a:rPr>
              <a:t>Pix</a:t>
            </a: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 parents, etc.</a:t>
            </a:r>
            <a:endParaRPr kumimoji="0" lang="fr-FR" sz="3200" b="1" i="0" u="none" strike="noStrike" kern="0" cap="none" spc="0" normalizeH="0" baseline="0" noProof="0" dirty="0" smtClean="0">
              <a:ln>
                <a:noFill/>
              </a:ln>
              <a:solidFill>
                <a:srgbClr val="312973"/>
              </a:solidFill>
              <a:effectLst/>
              <a:uLnTx/>
              <a:uFillTx/>
              <a:latin typeface="+mj-lt"/>
            </a:endParaRPr>
          </a:p>
          <a:p>
            <a:pPr marL="540385" marR="75565" lvl="8" indent="-457200" algn="l">
              <a:spcAft>
                <a:spcPts val="3600"/>
              </a:spcAft>
              <a:buClr>
                <a:srgbClr val="F5684A"/>
              </a:buClr>
              <a:buFont typeface="Wingdings" panose="05000000000000000000" pitchFamily="2" charset="2"/>
              <a:buChar char="q"/>
            </a:pPr>
            <a:r>
              <a:rPr lang="fr-FR" sz="3200" b="1" dirty="0" smtClean="0">
                <a:solidFill>
                  <a:srgbClr val="312973"/>
                </a:solidFill>
                <a:latin typeface="+mj-lt"/>
              </a:rPr>
              <a:t>Rôle du médiateur TNE dans le suivi des actions</a:t>
            </a:r>
            <a:endParaRPr kumimoji="0" lang="fr-FR" sz="3200" b="1" i="0" u="none" strike="noStrike" kern="0" cap="none" spc="0" normalizeH="0" baseline="0" noProof="0" dirty="0">
              <a:ln>
                <a:noFill/>
              </a:ln>
              <a:solidFill>
                <a:srgbClr val="312973"/>
              </a:solidFill>
              <a:effectLst/>
              <a:uLnTx/>
              <a:uFillTx/>
              <a:latin typeface="+mj-lt"/>
            </a:endParaRPr>
          </a:p>
          <a:p>
            <a:pPr marL="540385" marR="75565" indent="-457200" algn="l">
              <a:spcAft>
                <a:spcPts val="3600"/>
              </a:spcAft>
              <a:buClr>
                <a:srgbClr val="F5684A"/>
              </a:buClr>
              <a:buFont typeface="Wingdings" panose="05000000000000000000" pitchFamily="2" charset="2"/>
              <a:buChar char="q"/>
            </a:pPr>
            <a:r>
              <a:rPr lang="fr-FR" sz="3200" b="1" dirty="0" err="1" smtClean="0">
                <a:solidFill>
                  <a:srgbClr val="312973"/>
                </a:solidFill>
                <a:latin typeface="+mj-lt"/>
                <a:cs typeface="Microsoft Sans Serif"/>
              </a:rPr>
              <a:t>Malettes</a:t>
            </a:r>
            <a:r>
              <a:rPr lang="fr-FR" sz="3200" b="1" dirty="0" smtClean="0">
                <a:solidFill>
                  <a:srgbClr val="312973"/>
                </a:solidFill>
                <a:latin typeface="+mj-lt"/>
                <a:cs typeface="Microsoft Sans Serif"/>
              </a:rPr>
              <a:t> et idées </a:t>
            </a:r>
            <a:r>
              <a:rPr lang="fr-FR" sz="3200" b="1" dirty="0" err="1" smtClean="0">
                <a:solidFill>
                  <a:srgbClr val="312973"/>
                </a:solidFill>
                <a:latin typeface="+mj-lt"/>
                <a:cs typeface="Microsoft Sans Serif"/>
              </a:rPr>
              <a:t>recues</a:t>
            </a:r>
            <a:r>
              <a:rPr lang="fr-FR" sz="3200" b="1" dirty="0" smtClean="0">
                <a:solidFill>
                  <a:srgbClr val="312973"/>
                </a:solidFill>
                <a:latin typeface="+mj-lt"/>
                <a:cs typeface="Microsoft Sans Serif"/>
              </a:rPr>
              <a:t> (ressources du site </a:t>
            </a:r>
            <a:r>
              <a:rPr lang="fr-FR" sz="3200" b="1" dirty="0" err="1" smtClean="0">
                <a:solidFill>
                  <a:srgbClr val="312973"/>
                </a:solidFill>
                <a:latin typeface="+mj-lt"/>
                <a:cs typeface="Microsoft Sans Serif"/>
              </a:rPr>
              <a:t>TàP</a:t>
            </a:r>
            <a:r>
              <a:rPr lang="fr-FR" sz="3200" b="1" dirty="0" smtClean="0">
                <a:solidFill>
                  <a:srgbClr val="312973"/>
                </a:solidFill>
                <a:latin typeface="+mj-lt"/>
                <a:cs typeface="Microsoft Sans Serif"/>
              </a:rPr>
              <a:t>)</a:t>
            </a:r>
            <a:endParaRPr lang="fr-FR" sz="3200" b="1" dirty="0">
              <a:solidFill>
                <a:srgbClr val="312973"/>
              </a:solidFill>
              <a:latin typeface="+mj-lt"/>
              <a:cs typeface="Microsoft Sans Serif"/>
            </a:endParaRPr>
          </a:p>
          <a:p>
            <a:pPr marL="540385" marR="75565" indent="-457200" algn="l">
              <a:spcAft>
                <a:spcPts val="3600"/>
              </a:spcAft>
              <a:buClr>
                <a:srgbClr val="F5684A"/>
              </a:buClr>
              <a:buFont typeface="Wingdings" panose="05000000000000000000" pitchFamily="2" charset="2"/>
              <a:buChar char="q"/>
            </a:pPr>
            <a:r>
              <a:rPr lang="fr-FR" sz="3200" b="1" dirty="0">
                <a:solidFill>
                  <a:srgbClr val="312973"/>
                </a:solidFill>
                <a:latin typeface="+mj-lt"/>
                <a:cs typeface="Microsoft Sans Serif"/>
              </a:rPr>
              <a:t>Faire vivre un animation des parents autour d’une thématique sur le </a:t>
            </a:r>
            <a:r>
              <a:rPr lang="fr-FR" sz="3200" b="1" dirty="0" smtClean="0">
                <a:solidFill>
                  <a:srgbClr val="312973"/>
                </a:solidFill>
                <a:latin typeface="+mj-lt"/>
                <a:cs typeface="Microsoft Sans Serif"/>
              </a:rPr>
              <a:t>numérique</a:t>
            </a:r>
            <a:endParaRPr lang="fr-FR" sz="3200" b="1" dirty="0">
              <a:solidFill>
                <a:srgbClr val="312973"/>
              </a:solidFill>
              <a:latin typeface="+mj-lt"/>
              <a:cs typeface="Microsoft Sans Serif"/>
            </a:endParaRPr>
          </a:p>
        </p:txBody>
      </p:sp>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78000" y="0"/>
            <a:ext cx="3542116" cy="3672000"/>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851171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8718256" y="9453174"/>
            <a:ext cx="153283" cy="153283"/>
          </a:xfrm>
          <a:prstGeom prst="rect">
            <a:avLst/>
          </a:prstGeom>
        </p:spPr>
      </p:pic>
      <p:pic>
        <p:nvPicPr>
          <p:cNvPr id="3" name="object 3"/>
          <p:cNvPicPr/>
          <p:nvPr/>
        </p:nvPicPr>
        <p:blipFill>
          <a:blip r:embed="rId4" cstate="print"/>
          <a:stretch>
            <a:fillRect/>
          </a:stretch>
        </p:blipFill>
        <p:spPr>
          <a:xfrm>
            <a:off x="9066171" y="9453174"/>
            <a:ext cx="153283" cy="153283"/>
          </a:xfrm>
          <a:prstGeom prst="rect">
            <a:avLst/>
          </a:prstGeom>
        </p:spPr>
      </p:pic>
      <p:pic>
        <p:nvPicPr>
          <p:cNvPr id="4" name="object 4"/>
          <p:cNvPicPr/>
          <p:nvPr/>
        </p:nvPicPr>
        <p:blipFill>
          <a:blip r:embed="rId3" cstate="print"/>
          <a:stretch>
            <a:fillRect/>
          </a:stretch>
        </p:blipFill>
        <p:spPr>
          <a:xfrm>
            <a:off x="9414086" y="9453174"/>
            <a:ext cx="153283" cy="153283"/>
          </a:xfrm>
          <a:prstGeom prst="rect">
            <a:avLst/>
          </a:prstGeom>
        </p:spPr>
      </p:pic>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78000" y="252300"/>
            <a:ext cx="3542116" cy="3672000"/>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p:cNvPicPr>
            <a:picLocks noChangeAspect="1"/>
          </p:cNvPicPr>
          <p:nvPr/>
        </p:nvPicPr>
        <p:blipFill>
          <a:blip r:embed="rId6"/>
          <a:stretch>
            <a:fillRect/>
          </a:stretch>
        </p:blipFill>
        <p:spPr>
          <a:xfrm>
            <a:off x="609600" y="171809"/>
            <a:ext cx="13848347" cy="9929003"/>
          </a:xfrm>
          <a:prstGeom prst="rect">
            <a:avLst/>
          </a:prstGeom>
        </p:spPr>
      </p:pic>
    </p:spTree>
    <p:extLst>
      <p:ext uri="{BB962C8B-B14F-4D97-AF65-F5344CB8AC3E}">
        <p14:creationId xmlns:p14="http://schemas.microsoft.com/office/powerpoint/2010/main" val="423816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 name="object 2"/>
          <p:cNvSpPr/>
          <p:nvPr/>
        </p:nvSpPr>
        <p:spPr>
          <a:xfrm>
            <a:off x="0" y="0"/>
            <a:ext cx="18284400" cy="102834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a:ln w="0">
            <a:noFill/>
          </a:ln>
        </p:spPr>
        <p:style>
          <a:lnRef idx="0">
            <a:scrgbClr r="0" g="0" b="0"/>
          </a:lnRef>
          <a:fillRef idx="0">
            <a:scrgbClr r="0" g="0" b="0"/>
          </a:fillRef>
          <a:effectRef idx="0">
            <a:scrgbClr r="0" g="0" b="0"/>
          </a:effectRef>
          <a:fontRef idx="minor"/>
        </p:style>
      </p:sp>
      <p:sp>
        <p:nvSpPr>
          <p:cNvPr id="162" name="object 3"/>
          <p:cNvSpPr/>
          <p:nvPr/>
        </p:nvSpPr>
        <p:spPr>
          <a:xfrm>
            <a:off x="0" y="3897000"/>
            <a:ext cx="18284400" cy="6387840"/>
          </a:xfrm>
          <a:custGeom>
            <a:avLst/>
            <a:gdLst/>
            <a:ahLst/>
            <a:cxnLst/>
            <a:rect l="l" t="t" r="r" b="b"/>
            <a:pathLst>
              <a:path w="18288000" h="6391275">
                <a:moveTo>
                  <a:pt x="18287998" y="6391274"/>
                </a:moveTo>
                <a:lnTo>
                  <a:pt x="0" y="6391274"/>
                </a:lnTo>
                <a:lnTo>
                  <a:pt x="0" y="0"/>
                </a:lnTo>
                <a:lnTo>
                  <a:pt x="18287998" y="0"/>
                </a:lnTo>
                <a:lnTo>
                  <a:pt x="18287998" y="6391274"/>
                </a:lnTo>
                <a:close/>
              </a:path>
            </a:pathLst>
          </a:custGeom>
          <a:solidFill>
            <a:schemeClr val="bg1"/>
          </a:solidFill>
          <a:ln w="0">
            <a:noFill/>
          </a:ln>
        </p:spPr>
        <p:style>
          <a:lnRef idx="0">
            <a:scrgbClr r="0" g="0" b="0"/>
          </a:lnRef>
          <a:fillRef idx="0">
            <a:scrgbClr r="0" g="0" b="0"/>
          </a:fillRef>
          <a:effectRef idx="0">
            <a:scrgbClr r="0" g="0" b="0"/>
          </a:effectRef>
          <a:fontRef idx="minor"/>
        </p:style>
      </p:sp>
      <p:pic>
        <p:nvPicPr>
          <p:cNvPr id="163" name="object 7"/>
          <p:cNvPicPr/>
          <p:nvPr/>
        </p:nvPicPr>
        <p:blipFill>
          <a:blip r:embed="rId3"/>
          <a:stretch/>
        </p:blipFill>
        <p:spPr>
          <a:xfrm>
            <a:off x="13893120" y="339840"/>
            <a:ext cx="3634920" cy="3549240"/>
          </a:xfrm>
          <a:prstGeom prst="rect">
            <a:avLst/>
          </a:prstGeom>
          <a:ln w="0">
            <a:noFill/>
          </a:ln>
        </p:spPr>
      </p:pic>
      <p:sp>
        <p:nvSpPr>
          <p:cNvPr id="164" name="object 8"/>
          <p:cNvSpPr/>
          <p:nvPr/>
        </p:nvSpPr>
        <p:spPr>
          <a:xfrm>
            <a:off x="892800" y="-853920"/>
            <a:ext cx="11651040" cy="4650120"/>
          </a:xfrm>
          <a:prstGeom prst="rect">
            <a:avLst/>
          </a:prstGeom>
          <a:noFill/>
          <a:ln w="0">
            <a:noFill/>
          </a:ln>
        </p:spPr>
        <p:style>
          <a:lnRef idx="0">
            <a:scrgbClr r="0" g="0" b="0"/>
          </a:lnRef>
          <a:fillRef idx="0">
            <a:scrgbClr r="0" g="0" b="0"/>
          </a:fillRef>
          <a:effectRef idx="0">
            <a:scrgbClr r="0" g="0" b="0"/>
          </a:effectRef>
          <a:fontRef idx="minor"/>
        </p:style>
        <p:txBody>
          <a:bodyPr lIns="0" tIns="1454040" rIns="0" bIns="0">
            <a:noAutofit/>
          </a:bodyPr>
          <a:lstStyle/>
          <a:p>
            <a:pPr>
              <a:lnSpc>
                <a:spcPct val="100000"/>
              </a:lnSpc>
              <a:tabLst>
                <a:tab pos="408240" algn="l"/>
              </a:tabLst>
            </a:pPr>
            <a:r>
              <a:rPr lang="fr-FR" sz="7000" b="1" strike="noStrike" spc="-335" dirty="0">
                <a:solidFill>
                  <a:srgbClr val="F0F1F5"/>
                </a:solidFill>
                <a:latin typeface="Marianne"/>
                <a:ea typeface="DejaVu Sans"/>
              </a:rPr>
              <a:t>Territoires </a:t>
            </a:r>
            <a:r>
              <a:rPr dirty="0"/>
              <a:t/>
            </a:r>
            <a:br>
              <a:rPr dirty="0"/>
            </a:br>
            <a:r>
              <a:rPr lang="fr-FR" sz="7000" b="1" strike="noStrike" spc="-335" dirty="0">
                <a:solidFill>
                  <a:srgbClr val="F0F1F5"/>
                </a:solidFill>
                <a:latin typeface="Marianne"/>
                <a:ea typeface="DejaVu Sans"/>
              </a:rPr>
              <a:t>Numériques </a:t>
            </a:r>
            <a:r>
              <a:rPr dirty="0"/>
              <a:t/>
            </a:r>
            <a:br>
              <a:rPr dirty="0"/>
            </a:br>
            <a:r>
              <a:rPr lang="fr-FR" sz="7000" b="1" strike="noStrike" spc="-335" dirty="0">
                <a:solidFill>
                  <a:srgbClr val="F0F1F5"/>
                </a:solidFill>
                <a:latin typeface="Marianne"/>
                <a:ea typeface="DejaVu Sans"/>
              </a:rPr>
              <a:t>Educatifs</a:t>
            </a:r>
            <a:endParaRPr lang="fr-FR" sz="7000" b="0" strike="noStrike" spc="-1" dirty="0">
              <a:solidFill>
                <a:srgbClr val="FFFFFF"/>
              </a:solidFill>
              <a:latin typeface="Arial"/>
            </a:endParaRPr>
          </a:p>
        </p:txBody>
      </p:sp>
      <p:sp>
        <p:nvSpPr>
          <p:cNvPr id="165" name="object 10"/>
          <p:cNvSpPr/>
          <p:nvPr/>
        </p:nvSpPr>
        <p:spPr>
          <a:xfrm>
            <a:off x="6342000" y="4500000"/>
            <a:ext cx="11488800" cy="5399390"/>
          </a:xfrm>
          <a:prstGeom prst="rect">
            <a:avLst/>
          </a:prstGeom>
          <a:noFill/>
          <a:ln w="0">
            <a:noFill/>
          </a:ln>
        </p:spPr>
        <p:style>
          <a:lnRef idx="0">
            <a:scrgbClr r="0" g="0" b="0"/>
          </a:lnRef>
          <a:fillRef idx="0">
            <a:scrgbClr r="0" g="0" b="0"/>
          </a:fillRef>
          <a:effectRef idx="0">
            <a:scrgbClr r="0" g="0" b="0"/>
          </a:effectRef>
          <a:fontRef idx="minor"/>
        </p:style>
        <p:txBody>
          <a:bodyPr wrap="square" lIns="0" tIns="12600" rIns="0" bIns="0">
            <a:spAutoFit/>
          </a:bodyPr>
          <a:lstStyle/>
          <a:p>
            <a:pPr marL="12600" algn="just">
              <a:lnSpc>
                <a:spcPct val="114000"/>
              </a:lnSpc>
              <a:spcBef>
                <a:spcPts val="99"/>
              </a:spcBef>
              <a:tabLst>
                <a:tab pos="408240" algn="l"/>
              </a:tabLst>
            </a:pPr>
            <a:r>
              <a:rPr lang="fr-FR" sz="2300" b="1" strike="noStrike" spc="-26" dirty="0">
                <a:solidFill>
                  <a:srgbClr val="312973"/>
                </a:solidFill>
                <a:latin typeface="Marianne"/>
                <a:ea typeface="DejaVu Sans"/>
              </a:rPr>
              <a:t>Expérimentation dans 12 départements  </a:t>
            </a:r>
            <a:r>
              <a:rPr lang="fr-FR" sz="2300" b="0" strike="noStrike" spc="-26" dirty="0">
                <a:solidFill>
                  <a:srgbClr val="312973"/>
                </a:solidFill>
                <a:latin typeface="Marianne"/>
                <a:ea typeface="DejaVu Sans"/>
              </a:rPr>
              <a:t>autour de 4 volets : </a:t>
            </a:r>
          </a:p>
          <a:p>
            <a:pPr marL="355500" indent="-342900" algn="just">
              <a:lnSpc>
                <a:spcPct val="114000"/>
              </a:lnSpc>
              <a:spcBef>
                <a:spcPts val="99"/>
              </a:spcBef>
              <a:buFont typeface="Wingdings" panose="05000000000000000000" pitchFamily="2" charset="2"/>
              <a:buChar char="q"/>
              <a:tabLst>
                <a:tab pos="408240" algn="l"/>
              </a:tabLst>
            </a:pPr>
            <a:r>
              <a:rPr lang="fr-FR" sz="2300" b="0" strike="noStrike" spc="-26" dirty="0">
                <a:solidFill>
                  <a:srgbClr val="312973"/>
                </a:solidFill>
                <a:latin typeface="Marianne"/>
                <a:ea typeface="DejaVu Sans"/>
              </a:rPr>
              <a:t>équipement ; </a:t>
            </a:r>
          </a:p>
          <a:p>
            <a:pPr marL="355500" indent="-342900" algn="just">
              <a:lnSpc>
                <a:spcPct val="114000"/>
              </a:lnSpc>
              <a:spcBef>
                <a:spcPts val="99"/>
              </a:spcBef>
              <a:buFont typeface="Wingdings" panose="05000000000000000000" pitchFamily="2" charset="2"/>
              <a:buChar char="q"/>
              <a:tabLst>
                <a:tab pos="408240" algn="l"/>
              </a:tabLst>
            </a:pPr>
            <a:r>
              <a:rPr lang="fr-FR" sz="2300" b="0" strike="noStrike" spc="-26" dirty="0">
                <a:solidFill>
                  <a:srgbClr val="312973"/>
                </a:solidFill>
                <a:latin typeface="Marianne"/>
                <a:ea typeface="DejaVu Sans"/>
              </a:rPr>
              <a:t>ressources ; </a:t>
            </a:r>
          </a:p>
          <a:p>
            <a:pPr marL="355500" indent="-342900" algn="just">
              <a:lnSpc>
                <a:spcPct val="114000"/>
              </a:lnSpc>
              <a:spcBef>
                <a:spcPts val="99"/>
              </a:spcBef>
              <a:buFont typeface="Wingdings" panose="05000000000000000000" pitchFamily="2" charset="2"/>
              <a:buChar char="q"/>
              <a:tabLst>
                <a:tab pos="408240" algn="l"/>
              </a:tabLst>
            </a:pPr>
            <a:r>
              <a:rPr lang="fr-FR" sz="2300" b="0" strike="noStrike" spc="-26" dirty="0">
                <a:solidFill>
                  <a:srgbClr val="312973"/>
                </a:solidFill>
                <a:latin typeface="Marianne"/>
                <a:ea typeface="DejaVu Sans"/>
              </a:rPr>
              <a:t>formation ; </a:t>
            </a:r>
          </a:p>
          <a:p>
            <a:pPr marL="355500" indent="-342900" algn="just">
              <a:lnSpc>
                <a:spcPct val="114000"/>
              </a:lnSpc>
              <a:spcBef>
                <a:spcPts val="99"/>
              </a:spcBef>
              <a:buFont typeface="Wingdings" panose="05000000000000000000" pitchFamily="2" charset="2"/>
              <a:buChar char="q"/>
              <a:tabLst>
                <a:tab pos="408240" algn="l"/>
              </a:tabLst>
            </a:pPr>
            <a:r>
              <a:rPr lang="fr-FR" sz="2300" b="0" strike="noStrike" spc="-26" dirty="0">
                <a:solidFill>
                  <a:srgbClr val="312973"/>
                </a:solidFill>
                <a:latin typeface="Marianne"/>
                <a:ea typeface="DejaVu Sans"/>
              </a:rPr>
              <a:t>parentalité.</a:t>
            </a:r>
          </a:p>
          <a:p>
            <a:pPr marL="12600" algn="just">
              <a:lnSpc>
                <a:spcPct val="114000"/>
              </a:lnSpc>
              <a:spcBef>
                <a:spcPts val="99"/>
              </a:spcBef>
              <a:tabLst>
                <a:tab pos="408240" algn="l"/>
              </a:tabLst>
            </a:pPr>
            <a:endParaRPr lang="fr-FR" sz="2300" b="0" strike="noStrike" spc="-1" dirty="0">
              <a:solidFill>
                <a:srgbClr val="FFFFFF"/>
              </a:solidFill>
              <a:latin typeface="Arial"/>
            </a:endParaRPr>
          </a:p>
          <a:p>
            <a:pPr marL="12600" algn="just">
              <a:lnSpc>
                <a:spcPct val="114000"/>
              </a:lnSpc>
              <a:spcBef>
                <a:spcPts val="99"/>
              </a:spcBef>
              <a:tabLst>
                <a:tab pos="408240" algn="l"/>
              </a:tabLst>
            </a:pPr>
            <a:r>
              <a:rPr lang="fr-FR" sz="2300" b="0" strike="noStrike" spc="-26" dirty="0">
                <a:solidFill>
                  <a:srgbClr val="312973"/>
                </a:solidFill>
                <a:latin typeface="Marianne"/>
                <a:ea typeface="DejaVu Sans"/>
              </a:rPr>
              <a:t>Le dispositif doit engager une dynamique avec : </a:t>
            </a:r>
          </a:p>
          <a:p>
            <a:pPr marL="355500" indent="-342900" algn="just">
              <a:lnSpc>
                <a:spcPct val="114000"/>
              </a:lnSpc>
              <a:spcBef>
                <a:spcPts val="99"/>
              </a:spcBef>
              <a:buFont typeface="Arial" panose="020B0604020202020204" pitchFamily="34" charset="0"/>
              <a:buChar char="•"/>
              <a:tabLst>
                <a:tab pos="408240" algn="l"/>
              </a:tabLst>
            </a:pPr>
            <a:endParaRPr lang="fr-FR" sz="2300" spc="-26" dirty="0">
              <a:solidFill>
                <a:srgbClr val="312973"/>
              </a:solidFill>
              <a:latin typeface="Marianne"/>
              <a:ea typeface="DejaVu Sans"/>
            </a:endParaRPr>
          </a:p>
          <a:p>
            <a:pPr marL="355500" indent="-342900" algn="just">
              <a:lnSpc>
                <a:spcPct val="114000"/>
              </a:lnSpc>
              <a:spcBef>
                <a:spcPts val="99"/>
              </a:spcBef>
              <a:buFont typeface="Wingdings" panose="05000000000000000000" pitchFamily="2" charset="2"/>
              <a:buChar char="Ø"/>
              <a:tabLst>
                <a:tab pos="408240" algn="l"/>
              </a:tabLst>
            </a:pPr>
            <a:r>
              <a:rPr lang="fr-FR" sz="2300" b="0" strike="noStrike" spc="-26" dirty="0">
                <a:solidFill>
                  <a:srgbClr val="312973"/>
                </a:solidFill>
                <a:latin typeface="Marianne"/>
                <a:ea typeface="DejaVu Sans"/>
              </a:rPr>
              <a:t>les élèves dans leurs apprentissages, </a:t>
            </a:r>
          </a:p>
          <a:p>
            <a:pPr marL="355500" indent="-342900" algn="just">
              <a:lnSpc>
                <a:spcPct val="114000"/>
              </a:lnSpc>
              <a:spcBef>
                <a:spcPts val="99"/>
              </a:spcBef>
              <a:buFont typeface="Wingdings" panose="05000000000000000000" pitchFamily="2" charset="2"/>
              <a:buChar char="Ø"/>
              <a:tabLst>
                <a:tab pos="408240" algn="l"/>
              </a:tabLst>
            </a:pPr>
            <a:r>
              <a:rPr lang="fr-FR" sz="2300" b="0" strike="noStrike" spc="-26" dirty="0">
                <a:solidFill>
                  <a:srgbClr val="312973"/>
                </a:solidFill>
                <a:latin typeface="Marianne"/>
                <a:ea typeface="DejaVu Sans"/>
              </a:rPr>
              <a:t>les parents dans l’accompagnement de la scolarité de leurs enfants, </a:t>
            </a:r>
          </a:p>
          <a:p>
            <a:pPr marL="355500" indent="-342900" algn="just">
              <a:lnSpc>
                <a:spcPct val="114000"/>
              </a:lnSpc>
              <a:spcBef>
                <a:spcPts val="99"/>
              </a:spcBef>
              <a:buFont typeface="Wingdings" panose="05000000000000000000" pitchFamily="2" charset="2"/>
              <a:buChar char="Ø"/>
              <a:tabLst>
                <a:tab pos="408240" algn="l"/>
              </a:tabLst>
            </a:pPr>
            <a:r>
              <a:rPr lang="fr-FR" sz="2300" b="0" strike="noStrike" spc="-26" dirty="0">
                <a:solidFill>
                  <a:srgbClr val="312973"/>
                </a:solidFill>
                <a:latin typeface="Marianne"/>
                <a:ea typeface="DejaVu Sans"/>
              </a:rPr>
              <a:t>les enseignants dans leurs pratiques professionnelles, </a:t>
            </a:r>
          </a:p>
          <a:p>
            <a:pPr marL="355500" indent="-342900" algn="just">
              <a:lnSpc>
                <a:spcPct val="114000"/>
              </a:lnSpc>
              <a:spcBef>
                <a:spcPts val="99"/>
              </a:spcBef>
              <a:buFont typeface="Wingdings" panose="05000000000000000000" pitchFamily="2" charset="2"/>
              <a:buChar char="Ø"/>
              <a:tabLst>
                <a:tab pos="408240" algn="l"/>
              </a:tabLst>
            </a:pPr>
            <a:r>
              <a:rPr lang="fr-FR" sz="2300" b="0" strike="noStrike" spc="-26" dirty="0">
                <a:solidFill>
                  <a:srgbClr val="312973"/>
                </a:solidFill>
                <a:latin typeface="Marianne"/>
                <a:ea typeface="DejaVu Sans"/>
              </a:rPr>
              <a:t>les cadres et les décideurs dans la conduite des politiques publiques du numérique éducatif. </a:t>
            </a:r>
            <a:endParaRPr lang="fr-FR" sz="2300" b="0" strike="noStrike" spc="-1" dirty="0">
              <a:solidFill>
                <a:srgbClr val="FFFFFF"/>
              </a:solidFill>
              <a:latin typeface="Arial"/>
            </a:endParaRPr>
          </a:p>
        </p:txBody>
      </p:sp>
      <p:pic>
        <p:nvPicPr>
          <p:cNvPr id="167" name="Image 1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p:blipFill>
        <p:spPr>
          <a:xfrm>
            <a:off x="576360" y="4961880"/>
            <a:ext cx="4910040" cy="4824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73139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4" cstate="print"/>
          <a:stretch>
            <a:fillRect/>
          </a:stretch>
        </p:blipFill>
        <p:spPr>
          <a:xfrm>
            <a:off x="8718256" y="9453174"/>
            <a:ext cx="153283" cy="153283"/>
          </a:xfrm>
          <a:prstGeom prst="rect">
            <a:avLst/>
          </a:prstGeom>
        </p:spPr>
      </p:pic>
      <p:pic>
        <p:nvPicPr>
          <p:cNvPr id="4" name="object 4"/>
          <p:cNvPicPr/>
          <p:nvPr/>
        </p:nvPicPr>
        <p:blipFill>
          <a:blip r:embed="rId4" cstate="print"/>
          <a:stretch>
            <a:fillRect/>
          </a:stretch>
        </p:blipFill>
        <p:spPr>
          <a:xfrm>
            <a:off x="9414086" y="9453174"/>
            <a:ext cx="153283" cy="153283"/>
          </a:xfrm>
          <a:prstGeom prst="rect">
            <a:avLst/>
          </a:prstGeom>
        </p:spPr>
      </p:pic>
      <p:sp>
        <p:nvSpPr>
          <p:cNvPr id="6" name="object 6"/>
          <p:cNvSpPr txBox="1">
            <a:spLocks noGrp="1"/>
          </p:cNvSpPr>
          <p:nvPr>
            <p:ph type="title"/>
          </p:nvPr>
        </p:nvSpPr>
        <p:spPr>
          <a:xfrm>
            <a:off x="457200" y="265138"/>
            <a:ext cx="17602200" cy="1090042"/>
          </a:xfrm>
          <a:prstGeom prst="rect">
            <a:avLst/>
          </a:prstGeom>
        </p:spPr>
        <p:txBody>
          <a:bodyPr vert="horz" wrap="square" lIns="0" tIns="12700" rIns="0" bIns="0" rtlCol="0">
            <a:spAutoFit/>
          </a:bodyPr>
          <a:lstStyle/>
          <a:p>
            <a:pPr marL="12700">
              <a:lnSpc>
                <a:spcPct val="100000"/>
              </a:lnSpc>
              <a:spcBef>
                <a:spcPts val="100"/>
              </a:spcBef>
            </a:pPr>
            <a:r>
              <a:rPr lang="fr-FR" sz="7000" spc="-335" dirty="0">
                <a:latin typeface="Marianne" panose="02000000000000000000" pitchFamily="2" charset="0"/>
              </a:rPr>
              <a:t>Le volet Parentalité</a:t>
            </a:r>
            <a:endParaRPr sz="7000" dirty="0">
              <a:latin typeface="Marianne" panose="02000000000000000000" pitchFamily="2" charset="0"/>
            </a:endParaRPr>
          </a:p>
        </p:txBody>
      </p:sp>
      <p:sp>
        <p:nvSpPr>
          <p:cNvPr id="8" name="object 11"/>
          <p:cNvSpPr/>
          <p:nvPr/>
        </p:nvSpPr>
        <p:spPr>
          <a:xfrm>
            <a:off x="457200" y="1714500"/>
            <a:ext cx="8458200" cy="8063645"/>
          </a:xfrm>
          <a:prstGeom prst="rect">
            <a:avLst/>
          </a:prstGeom>
          <a:noFill/>
          <a:ln w="0">
            <a:noFill/>
          </a:ln>
        </p:spPr>
        <p:style>
          <a:lnRef idx="0">
            <a:scrgbClr r="0" g="0" b="0"/>
          </a:lnRef>
          <a:fillRef idx="0">
            <a:scrgbClr r="0" g="0" b="0"/>
          </a:fillRef>
          <a:effectRef idx="0">
            <a:scrgbClr r="0" g="0" b="0"/>
          </a:effectRef>
          <a:fontRef idx="minor"/>
        </p:style>
        <p:txBody>
          <a:bodyPr wrap="square" lIns="0" tIns="12600" rIns="0" bIns="0">
            <a:spAutoFit/>
          </a:bodyPr>
          <a:lstStyle/>
          <a:p>
            <a:pPr marL="12600" algn="just">
              <a:lnSpc>
                <a:spcPct val="150000"/>
              </a:lnSpc>
              <a:spcBef>
                <a:spcPts val="99"/>
              </a:spcBef>
              <a:tabLst>
                <a:tab pos="408240" algn="l"/>
              </a:tabLst>
            </a:pPr>
            <a:r>
              <a:rPr lang="fr-FR" sz="3000" b="0" strike="noStrike" spc="-26" dirty="0">
                <a:solidFill>
                  <a:srgbClr val="312973"/>
                </a:solidFill>
                <a:latin typeface="Marianne Light" panose="02000000000000000000" pitchFamily="2" charset="0"/>
                <a:ea typeface="DejaVu Sans"/>
              </a:rPr>
              <a:t> La </a:t>
            </a:r>
            <a:r>
              <a:rPr lang="fr-FR" sz="3000" b="0" strike="noStrike" spc="-26" dirty="0" err="1">
                <a:solidFill>
                  <a:srgbClr val="312973"/>
                </a:solidFill>
                <a:latin typeface="Marianne Light" panose="02000000000000000000" pitchFamily="2" charset="0"/>
                <a:ea typeface="DejaVu Sans"/>
              </a:rPr>
              <a:t>TàP</a:t>
            </a:r>
            <a:r>
              <a:rPr lang="fr-FR" sz="3000" b="0" strike="noStrike" spc="-26" dirty="0">
                <a:solidFill>
                  <a:srgbClr val="312973"/>
                </a:solidFill>
                <a:latin typeface="Marianne Light" panose="02000000000000000000" pitchFamily="2" charset="0"/>
                <a:ea typeface="DejaVu Sans"/>
              </a:rPr>
              <a:t> pilote ses 4 grandes actions :</a:t>
            </a:r>
          </a:p>
          <a:p>
            <a:pPr marL="12600" algn="just">
              <a:lnSpc>
                <a:spcPct val="150000"/>
              </a:lnSpc>
              <a:spcBef>
                <a:spcPts val="99"/>
              </a:spcBef>
              <a:tabLst>
                <a:tab pos="408240" algn="l"/>
              </a:tabLst>
            </a:pPr>
            <a:endParaRPr lang="fr-FR" sz="1100" b="0" strike="noStrike" spc="-26" dirty="0">
              <a:solidFill>
                <a:srgbClr val="312973"/>
              </a:solidFill>
              <a:latin typeface="Marianne Light" panose="02000000000000000000" pitchFamily="2" charset="0"/>
              <a:ea typeface="DejaVu Sans"/>
            </a:endParaRPr>
          </a:p>
          <a:p>
            <a:pPr marL="469800" indent="-457200" algn="just">
              <a:lnSpc>
                <a:spcPct val="150000"/>
              </a:lnSpc>
              <a:spcBef>
                <a:spcPts val="99"/>
              </a:spcBef>
              <a:buFont typeface="Wingdings" panose="05000000000000000000" pitchFamily="2" charset="2"/>
              <a:buChar char="q"/>
              <a:tabLst>
                <a:tab pos="408240" algn="l"/>
              </a:tabLst>
            </a:pPr>
            <a:r>
              <a:rPr lang="fr-FR" sz="3000" spc="-26" dirty="0">
                <a:solidFill>
                  <a:srgbClr val="312973"/>
                </a:solidFill>
                <a:latin typeface="Marianne Light" panose="02000000000000000000" pitchFamily="2" charset="0"/>
                <a:ea typeface="DejaVu Sans"/>
              </a:rPr>
              <a:t>diagnostic de chaque TNE</a:t>
            </a:r>
            <a:endParaRPr lang="fr-FR" sz="3000" b="0" strike="noStrike" spc="-1" dirty="0">
              <a:solidFill>
                <a:srgbClr val="FFFFFF"/>
              </a:solidFill>
              <a:latin typeface="Marianne Light" panose="02000000000000000000" pitchFamily="2" charset="0"/>
            </a:endParaRPr>
          </a:p>
          <a:p>
            <a:pPr marL="473400" indent="-457200" algn="just">
              <a:lnSpc>
                <a:spcPct val="150000"/>
              </a:lnSpc>
              <a:spcBef>
                <a:spcPts val="99"/>
              </a:spcBef>
              <a:buClr>
                <a:srgbClr val="312973"/>
              </a:buClr>
              <a:buFont typeface="Wingdings" panose="05000000000000000000" pitchFamily="2" charset="2"/>
              <a:buChar char="q"/>
              <a:tabLst>
                <a:tab pos="408240" algn="l"/>
              </a:tabLst>
            </a:pPr>
            <a:r>
              <a:rPr lang="fr-FR" sz="3000" b="1" strike="noStrike" spc="-26" dirty="0">
                <a:solidFill>
                  <a:srgbClr val="312973"/>
                </a:solidFill>
                <a:latin typeface="Marianne Light" panose="02000000000000000000" pitchFamily="2" charset="0"/>
                <a:ea typeface="DejaVu Sans"/>
              </a:rPr>
              <a:t>création de ressources</a:t>
            </a:r>
            <a:r>
              <a:rPr lang="fr-FR" sz="3000" b="0" strike="noStrike" spc="-26" dirty="0">
                <a:solidFill>
                  <a:srgbClr val="312973"/>
                </a:solidFill>
                <a:latin typeface="Marianne Light" panose="02000000000000000000" pitchFamily="2" charset="0"/>
                <a:ea typeface="DejaVu Sans"/>
              </a:rPr>
              <a:t> pour les </a:t>
            </a:r>
            <a:r>
              <a:rPr lang="fr-FR" sz="3000" b="0" u="sng" strike="noStrike" spc="-26" dirty="0">
                <a:solidFill>
                  <a:srgbClr val="312973"/>
                </a:solidFill>
                <a:uFillTx/>
                <a:latin typeface="Marianne Light" panose="02000000000000000000" pitchFamily="2" charset="0"/>
                <a:ea typeface="DejaVu Sans"/>
                <a:hlinkClick r:id="rId5"/>
              </a:rPr>
              <a:t>parents</a:t>
            </a:r>
            <a:r>
              <a:rPr lang="fr-FR" sz="3000" b="0" strike="noStrike" spc="-26" dirty="0">
                <a:solidFill>
                  <a:srgbClr val="312973"/>
                </a:solidFill>
                <a:latin typeface="Marianne Light" panose="02000000000000000000" pitchFamily="2" charset="0"/>
                <a:ea typeface="DejaVu Sans"/>
              </a:rPr>
              <a:t> et les </a:t>
            </a:r>
            <a:r>
              <a:rPr lang="fr-FR" sz="3000" b="0" u="sng" strike="noStrike" spc="-26" dirty="0">
                <a:solidFill>
                  <a:srgbClr val="312973"/>
                </a:solidFill>
                <a:uFillTx/>
                <a:latin typeface="Marianne Light" panose="02000000000000000000" pitchFamily="2" charset="0"/>
                <a:ea typeface="DejaVu Sans"/>
                <a:hlinkClick r:id="rId6"/>
              </a:rPr>
              <a:t>professionnels</a:t>
            </a:r>
            <a:r>
              <a:rPr lang="fr-FR" sz="3000" b="0" strike="noStrike" spc="-26" dirty="0">
                <a:solidFill>
                  <a:srgbClr val="312973"/>
                </a:solidFill>
                <a:latin typeface="Marianne Light" panose="02000000000000000000" pitchFamily="2" charset="0"/>
                <a:ea typeface="DejaVu Sans"/>
              </a:rPr>
              <a:t> ;</a:t>
            </a:r>
            <a:r>
              <a:rPr lang="fr-FR" sz="3000" b="0" strike="noStrike" spc="-32" dirty="0">
                <a:solidFill>
                  <a:srgbClr val="312973"/>
                </a:solidFill>
                <a:latin typeface="Marianne Light" panose="02000000000000000000" pitchFamily="2" charset="0"/>
                <a:ea typeface="DejaVu Sans"/>
              </a:rPr>
              <a:t> </a:t>
            </a:r>
            <a:endParaRPr lang="fr-FR" sz="3000" b="0" strike="noStrike" spc="-1" dirty="0">
              <a:solidFill>
                <a:srgbClr val="FFFFFF"/>
              </a:solidFill>
              <a:latin typeface="Marianne Light" panose="02000000000000000000" pitchFamily="2" charset="0"/>
            </a:endParaRPr>
          </a:p>
          <a:p>
            <a:pPr marL="473400" indent="-457200" algn="just">
              <a:lnSpc>
                <a:spcPct val="150000"/>
              </a:lnSpc>
              <a:spcBef>
                <a:spcPts val="99"/>
              </a:spcBef>
              <a:buClr>
                <a:srgbClr val="312973"/>
              </a:buClr>
              <a:buFont typeface="Wingdings" panose="05000000000000000000" pitchFamily="2" charset="2"/>
              <a:buChar char="q"/>
              <a:tabLst>
                <a:tab pos="408240" algn="l"/>
              </a:tabLst>
            </a:pPr>
            <a:r>
              <a:rPr lang="fr-FR" sz="3000" b="1" strike="noStrike" spc="-26" dirty="0">
                <a:solidFill>
                  <a:srgbClr val="312973"/>
                </a:solidFill>
                <a:latin typeface="Marianne Light" panose="02000000000000000000" pitchFamily="2" charset="0"/>
                <a:ea typeface="DejaVu Sans"/>
              </a:rPr>
              <a:t>formation des professionnels </a:t>
            </a:r>
            <a:r>
              <a:rPr lang="fr-FR" sz="3000" b="0" strike="noStrike" spc="-26" dirty="0">
                <a:solidFill>
                  <a:srgbClr val="312973"/>
                </a:solidFill>
                <a:latin typeface="Marianne Light" panose="02000000000000000000" pitchFamily="2" charset="0"/>
                <a:ea typeface="DejaVu Sans"/>
              </a:rPr>
              <a:t>EN et des médiateurs sur le sujet du numérique éducatif</a:t>
            </a:r>
            <a:endParaRPr lang="fr-FR" sz="3000" b="0" strike="noStrike" spc="-1" dirty="0">
              <a:solidFill>
                <a:srgbClr val="FFFFFF"/>
              </a:solidFill>
              <a:latin typeface="Marianne Light" panose="02000000000000000000" pitchFamily="2" charset="0"/>
            </a:endParaRPr>
          </a:p>
          <a:p>
            <a:pPr marL="473400" indent="-457200" algn="just">
              <a:lnSpc>
                <a:spcPct val="150000"/>
              </a:lnSpc>
              <a:spcBef>
                <a:spcPts val="99"/>
              </a:spcBef>
              <a:buClr>
                <a:srgbClr val="312973"/>
              </a:buClr>
              <a:buFont typeface="Wingdings" panose="05000000000000000000" pitchFamily="2" charset="2"/>
              <a:buChar char="q"/>
              <a:tabLst>
                <a:tab pos="408240" algn="l"/>
              </a:tabLst>
            </a:pPr>
            <a:r>
              <a:rPr lang="fr-FR" sz="3000" b="1" strike="noStrike" spc="-26" dirty="0">
                <a:solidFill>
                  <a:srgbClr val="312973"/>
                </a:solidFill>
                <a:latin typeface="Marianne Light" panose="02000000000000000000" pitchFamily="2" charset="0"/>
                <a:ea typeface="DejaVu Sans"/>
              </a:rPr>
              <a:t>accompagnement des parents </a:t>
            </a:r>
            <a:r>
              <a:rPr lang="fr-FR" sz="3000" b="0" strike="noStrike" spc="-26" dirty="0">
                <a:solidFill>
                  <a:srgbClr val="312973"/>
                </a:solidFill>
                <a:latin typeface="Marianne Light" panose="02000000000000000000" pitchFamily="2" charset="0"/>
                <a:ea typeface="DejaVu Sans"/>
              </a:rPr>
              <a:t>en partenariat avec l’écosystème local et national (collectivités et associations principalement, CAF/CNAF…)</a:t>
            </a:r>
            <a:endParaRPr lang="fr-FR" sz="3000" b="0" strike="noStrike" spc="-1" dirty="0">
              <a:solidFill>
                <a:srgbClr val="FFFFFF"/>
              </a:solidFill>
              <a:latin typeface="Marianne Light" panose="02000000000000000000" pitchFamily="2" charset="0"/>
            </a:endParaRPr>
          </a:p>
        </p:txBody>
      </p:sp>
      <p:pic>
        <p:nvPicPr>
          <p:cNvPr id="3" name="zm9xLMP9MKI"/>
          <p:cNvPicPr>
            <a:picLocks noRot="1" noChangeAspect="1"/>
          </p:cNvPicPr>
          <p:nvPr>
            <a:videoFile r:link="rId1"/>
          </p:nvPr>
        </p:nvPicPr>
        <p:blipFill>
          <a:blip r:embed="rId7"/>
          <a:stretch>
            <a:fillRect/>
          </a:stretch>
        </p:blipFill>
        <p:spPr>
          <a:xfrm>
            <a:off x="10478400" y="2885812"/>
            <a:ext cx="6155545" cy="4357210"/>
          </a:xfrm>
          <a:prstGeom prst="rect">
            <a:avLst/>
          </a:prstGeom>
        </p:spPr>
      </p:pic>
      <p:sp>
        <p:nvSpPr>
          <p:cNvPr id="7" name="Rectangle 6"/>
          <p:cNvSpPr/>
          <p:nvPr/>
        </p:nvSpPr>
        <p:spPr>
          <a:xfrm>
            <a:off x="12938054" y="7429500"/>
            <a:ext cx="1236236" cy="369332"/>
          </a:xfrm>
          <a:prstGeom prst="rect">
            <a:avLst/>
          </a:prstGeom>
        </p:spPr>
        <p:txBody>
          <a:bodyPr wrap="none">
            <a:spAutoFit/>
          </a:bodyPr>
          <a:lstStyle/>
          <a:p>
            <a:r>
              <a:rPr lang="fr-FR" dirty="0">
                <a:hlinkClick r:id="rId8"/>
              </a:rPr>
              <a:t>Lien vidéo</a:t>
            </a:r>
            <a:endParaRPr lang="fr-FR" dirty="0"/>
          </a:p>
        </p:txBody>
      </p:sp>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06071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à coins arrondis 2"/>
          <p:cNvSpPr/>
          <p:nvPr/>
        </p:nvSpPr>
        <p:spPr>
          <a:xfrm>
            <a:off x="4640294" y="6629400"/>
            <a:ext cx="13468550" cy="1828800"/>
          </a:xfrm>
          <a:prstGeom prst="roundRect">
            <a:avLst/>
          </a:prstGeom>
          <a:ln w="3175">
            <a:solidFill>
              <a:srgbClr val="25336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55" name="object 2"/>
          <p:cNvSpPr/>
          <p:nvPr/>
        </p:nvSpPr>
        <p:spPr>
          <a:xfrm>
            <a:off x="1" y="0"/>
            <a:ext cx="4505111" cy="10287000"/>
          </a:xfrm>
          <a:prstGeom prst="rect">
            <a:avLst/>
          </a:prstGeom>
          <a:solidFill>
            <a:srgbClr val="F5684A"/>
          </a:solidFill>
        </p:spPr>
        <p:txBody>
          <a:bodyPr wrap="square" lIns="0" tIns="0" rIns="0" bIns="0" rtlCol="0"/>
          <a:lstStyle/>
          <a:p>
            <a:endParaRPr/>
          </a:p>
        </p:txBody>
      </p:sp>
      <p:sp>
        <p:nvSpPr>
          <p:cNvPr id="16" name="object 16"/>
          <p:cNvSpPr txBox="1">
            <a:spLocks noGrp="1"/>
          </p:cNvSpPr>
          <p:nvPr>
            <p:ph type="title"/>
          </p:nvPr>
        </p:nvSpPr>
        <p:spPr>
          <a:xfrm>
            <a:off x="11505323" y="2050202"/>
            <a:ext cx="6642000" cy="1836000"/>
          </a:xfrm>
          <a:prstGeom prst="roundRect">
            <a:avLst/>
          </a:prstGeom>
          <a:ln w="6350">
            <a:solidFill>
              <a:srgbClr val="25336D"/>
            </a:solidFill>
          </a:ln>
        </p:spPr>
        <p:style>
          <a:lnRef idx="2">
            <a:schemeClr val="accent1"/>
          </a:lnRef>
          <a:fillRef idx="1">
            <a:schemeClr val="lt1"/>
          </a:fillRef>
          <a:effectRef idx="0">
            <a:schemeClr val="accent1"/>
          </a:effectRef>
          <a:fontRef idx="minor">
            <a:schemeClr val="dk1"/>
          </a:fontRef>
        </p:style>
        <p:txBody>
          <a:bodyPr vert="horz" wrap="square" lIns="0" tIns="216000" rIns="0" bIns="0" rtlCol="0" anchor="t" anchorCtr="0">
            <a:noAutofit/>
          </a:bodyPr>
          <a:lstStyle/>
          <a:p>
            <a:pPr marR="7620" algn="ctr">
              <a:spcBef>
                <a:spcPts val="1800"/>
              </a:spcBef>
            </a:pPr>
            <a:r>
              <a:rPr sz="3000" dirty="0">
                <a:solidFill>
                  <a:srgbClr val="25336D"/>
                </a:solidFill>
                <a:latin typeface="Marianne Light" panose="02000000000000000000" pitchFamily="2" charset="0"/>
              </a:rPr>
              <a:t>Conventions </a:t>
            </a:r>
            <a:r>
              <a:rPr sz="3000" dirty="0" err="1">
                <a:solidFill>
                  <a:srgbClr val="25336D"/>
                </a:solidFill>
                <a:latin typeface="Marianne Light" panose="02000000000000000000" pitchFamily="2" charset="0"/>
              </a:rPr>
              <a:t>définissant</a:t>
            </a:r>
            <a:r>
              <a:rPr lang="fr-FR" sz="3000" dirty="0">
                <a:solidFill>
                  <a:srgbClr val="25336D"/>
                </a:solidFill>
                <a:latin typeface="Marianne Light" panose="02000000000000000000" pitchFamily="2" charset="0"/>
              </a:rPr>
              <a:t> </a:t>
            </a:r>
            <a:r>
              <a:rPr sz="3000" dirty="0">
                <a:solidFill>
                  <a:srgbClr val="25336D"/>
                </a:solidFill>
                <a:latin typeface="Marianne Light" panose="02000000000000000000" pitchFamily="2" charset="0"/>
              </a:rPr>
              <a:t>les </a:t>
            </a:r>
            <a:r>
              <a:rPr sz="3000" dirty="0" err="1">
                <a:solidFill>
                  <a:srgbClr val="25336D"/>
                </a:solidFill>
                <a:latin typeface="Marianne Light" panose="02000000000000000000" pitchFamily="2" charset="0"/>
              </a:rPr>
              <a:t>modalités</a:t>
            </a:r>
            <a:r>
              <a:rPr lang="fr-FR" sz="3000" dirty="0">
                <a:solidFill>
                  <a:srgbClr val="25336D"/>
                </a:solidFill>
                <a:latin typeface="Marianne Light" panose="02000000000000000000" pitchFamily="2" charset="0"/>
              </a:rPr>
              <a:t> </a:t>
            </a:r>
            <a:r>
              <a:rPr sz="3000" dirty="0" err="1">
                <a:solidFill>
                  <a:srgbClr val="25336D"/>
                </a:solidFill>
                <a:latin typeface="Marianne Light" panose="02000000000000000000" pitchFamily="2" charset="0"/>
              </a:rPr>
              <a:t>d</a:t>
            </a:r>
            <a:r>
              <a:rPr sz="3000" dirty="0" err="1">
                <a:solidFill>
                  <a:srgbClr val="25336D"/>
                </a:solidFill>
                <a:latin typeface="Marianne Light" panose="02000000000000000000" pitchFamily="2" charset="0"/>
                <a:cs typeface="Microsoft Sans Serif"/>
              </a:rPr>
              <a:t>'</a:t>
            </a:r>
            <a:r>
              <a:rPr sz="3000" dirty="0" err="1">
                <a:solidFill>
                  <a:srgbClr val="25336D"/>
                </a:solidFill>
                <a:latin typeface="Marianne Light" panose="02000000000000000000" pitchFamily="2" charset="0"/>
              </a:rPr>
              <a:t>accompagnement</a:t>
            </a:r>
            <a:endParaRPr sz="3000" dirty="0">
              <a:solidFill>
                <a:srgbClr val="25336D"/>
              </a:solidFill>
              <a:latin typeface="Marianne Light" panose="02000000000000000000" pitchFamily="2" charset="0"/>
              <a:cs typeface="Microsoft Sans Serif"/>
            </a:endParaRPr>
          </a:p>
        </p:txBody>
      </p:sp>
      <p:sp>
        <p:nvSpPr>
          <p:cNvPr id="22" name="object 22"/>
          <p:cNvSpPr txBox="1"/>
          <p:nvPr/>
        </p:nvSpPr>
        <p:spPr>
          <a:xfrm>
            <a:off x="4640294" y="4343400"/>
            <a:ext cx="6649031" cy="1836000"/>
          </a:xfrm>
          <a:prstGeom prst="roundRect">
            <a:avLst/>
          </a:prstGeom>
          <a:ln w="6350">
            <a:solidFill>
              <a:srgbClr val="25336D"/>
            </a:solidFill>
          </a:ln>
        </p:spPr>
        <p:style>
          <a:lnRef idx="2">
            <a:schemeClr val="accent1"/>
          </a:lnRef>
          <a:fillRef idx="1">
            <a:schemeClr val="lt1"/>
          </a:fillRef>
          <a:effectRef idx="0">
            <a:schemeClr val="accent1"/>
          </a:effectRef>
          <a:fontRef idx="minor">
            <a:schemeClr val="dk1"/>
          </a:fontRef>
        </p:style>
        <p:txBody>
          <a:bodyPr vert="horz" wrap="square" lIns="0" tIns="162000" rIns="0" bIns="0" rtlCol="0" anchor="t" anchorCtr="0">
            <a:noAutofit/>
          </a:bodyPr>
          <a:lstStyle/>
          <a:p>
            <a:pPr algn="ctr">
              <a:spcBef>
                <a:spcPts val="900"/>
              </a:spcBef>
              <a:spcAft>
                <a:spcPts val="900"/>
              </a:spcAft>
            </a:pPr>
            <a:r>
              <a:rPr sz="3000" dirty="0">
                <a:solidFill>
                  <a:srgbClr val="25336D"/>
                </a:solidFill>
                <a:latin typeface="Marianne Light" panose="02000000000000000000" pitchFamily="2" charset="0"/>
                <a:cs typeface="Lucida Sans Unicode"/>
              </a:rPr>
              <a:t>Formation des</a:t>
            </a:r>
            <a:r>
              <a:rPr lang="fr-FR" sz="3000" dirty="0">
                <a:solidFill>
                  <a:srgbClr val="25336D"/>
                </a:solidFill>
                <a:latin typeface="Marianne Light" panose="02000000000000000000" pitchFamily="2" charset="0"/>
                <a:cs typeface="Lucida Sans Unicode"/>
              </a:rPr>
              <a:t> </a:t>
            </a:r>
            <a:r>
              <a:rPr sz="3000" dirty="0" err="1">
                <a:solidFill>
                  <a:srgbClr val="25336D"/>
                </a:solidFill>
                <a:latin typeface="Marianne Light" panose="02000000000000000000" pitchFamily="2" charset="0"/>
                <a:cs typeface="Lucida Sans Unicode"/>
              </a:rPr>
              <a:t>médiateurs</a:t>
            </a:r>
            <a:endParaRPr lang="fr-FR" sz="3000" dirty="0">
              <a:solidFill>
                <a:srgbClr val="25336D"/>
              </a:solidFill>
              <a:latin typeface="Marianne Light" panose="02000000000000000000" pitchFamily="2" charset="0"/>
              <a:cs typeface="Lucida Sans Unicode"/>
            </a:endParaRPr>
          </a:p>
          <a:p>
            <a:pPr>
              <a:spcBef>
                <a:spcPts val="900"/>
              </a:spcBef>
              <a:spcAft>
                <a:spcPts val="900"/>
              </a:spcAft>
            </a:pPr>
            <a:endParaRPr sz="3150" dirty="0">
              <a:solidFill>
                <a:schemeClr val="tx1"/>
              </a:solidFill>
              <a:latin typeface="Marianne Light" panose="02000000000000000000" pitchFamily="2" charset="0"/>
              <a:cs typeface="Lucida Sans Unicode"/>
            </a:endParaRPr>
          </a:p>
        </p:txBody>
      </p:sp>
      <p:sp>
        <p:nvSpPr>
          <p:cNvPr id="23" name="object 23"/>
          <p:cNvSpPr txBox="1"/>
          <p:nvPr/>
        </p:nvSpPr>
        <p:spPr>
          <a:xfrm>
            <a:off x="8001001" y="5698917"/>
            <a:ext cx="3193661" cy="343364"/>
          </a:xfrm>
          <a:prstGeom prst="rect">
            <a:avLst/>
          </a:prstGeom>
        </p:spPr>
        <p:txBody>
          <a:bodyPr vert="horz" wrap="square" lIns="0" tIns="20003" rIns="0" bIns="0" rtlCol="0">
            <a:spAutoFit/>
          </a:bodyPr>
          <a:lstStyle/>
          <a:p>
            <a:pPr marL="19050" algn="r">
              <a:spcBef>
                <a:spcPts val="158"/>
              </a:spcBef>
            </a:pPr>
            <a:r>
              <a:rPr sz="2100" dirty="0" err="1">
                <a:solidFill>
                  <a:srgbClr val="25336D"/>
                </a:solidFill>
                <a:latin typeface="Marianne Light" panose="02000000000000000000" pitchFamily="2" charset="0"/>
                <a:cs typeface="Lucida Sans Unicode"/>
              </a:rPr>
              <a:t>TàP</a:t>
            </a:r>
            <a:r>
              <a:rPr sz="2100" dirty="0">
                <a:solidFill>
                  <a:srgbClr val="25336D"/>
                </a:solidFill>
                <a:latin typeface="Marianne Light" panose="02000000000000000000" pitchFamily="2" charset="0"/>
                <a:cs typeface="Lucida Sans Unicode"/>
              </a:rPr>
              <a:t> </a:t>
            </a:r>
            <a:r>
              <a:rPr sz="2100" dirty="0" err="1">
                <a:solidFill>
                  <a:srgbClr val="25336D"/>
                </a:solidFill>
                <a:latin typeface="Marianne Light" panose="02000000000000000000" pitchFamily="2" charset="0"/>
                <a:cs typeface="Lucida Sans Unicode"/>
              </a:rPr>
              <a:t>ou</a:t>
            </a:r>
            <a:r>
              <a:rPr sz="2100" dirty="0">
                <a:solidFill>
                  <a:srgbClr val="25336D"/>
                </a:solidFill>
                <a:latin typeface="Marianne Light" panose="02000000000000000000" pitchFamily="2" charset="0"/>
                <a:cs typeface="Lucida Sans Unicode"/>
              </a:rPr>
              <a:t> </a:t>
            </a:r>
            <a:r>
              <a:rPr sz="2100" dirty="0" err="1">
                <a:solidFill>
                  <a:srgbClr val="25336D"/>
                </a:solidFill>
                <a:latin typeface="Marianne Light" panose="02000000000000000000" pitchFamily="2" charset="0"/>
                <a:cs typeface="Lucida Sans Unicode"/>
              </a:rPr>
              <a:t>Coordo</a:t>
            </a:r>
            <a:r>
              <a:rPr lang="fr-FR" sz="2100" dirty="0" err="1">
                <a:solidFill>
                  <a:srgbClr val="25336D"/>
                </a:solidFill>
                <a:latin typeface="Marianne Light" panose="02000000000000000000" pitchFamily="2" charset="0"/>
                <a:cs typeface="Lucida Sans Unicode"/>
              </a:rPr>
              <a:t>nnateur</a:t>
            </a:r>
            <a:endParaRPr sz="2100" dirty="0">
              <a:solidFill>
                <a:srgbClr val="25336D"/>
              </a:solidFill>
              <a:latin typeface="Marianne Light" panose="02000000000000000000" pitchFamily="2" charset="0"/>
              <a:cs typeface="Lucida Sans Unicode"/>
            </a:endParaRPr>
          </a:p>
        </p:txBody>
      </p:sp>
      <p:sp>
        <p:nvSpPr>
          <p:cNvPr id="17" name="object 17"/>
          <p:cNvSpPr txBox="1"/>
          <p:nvPr/>
        </p:nvSpPr>
        <p:spPr>
          <a:xfrm>
            <a:off x="13144500" y="3489199"/>
            <a:ext cx="4914900" cy="397353"/>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wrap="square" lIns="0" tIns="19050" rIns="0" bIns="0" rtlCol="0">
            <a:spAutoFit/>
          </a:bodyPr>
          <a:lstStyle/>
          <a:p>
            <a:pPr marL="19050" marR="7620" algn="r">
              <a:lnSpc>
                <a:spcPct val="117400"/>
              </a:lnSpc>
              <a:spcBef>
                <a:spcPts val="150"/>
              </a:spcBef>
            </a:pPr>
            <a:r>
              <a:rPr sz="2100" dirty="0" err="1">
                <a:solidFill>
                  <a:srgbClr val="25336D"/>
                </a:solidFill>
                <a:latin typeface="Marianne Light" panose="02000000000000000000" pitchFamily="2" charset="0"/>
                <a:cs typeface="Lucida Sans Unicode"/>
              </a:rPr>
              <a:t>Coordonnateur</a:t>
            </a:r>
            <a:r>
              <a:rPr lang="fr-FR" sz="2100" dirty="0">
                <a:solidFill>
                  <a:srgbClr val="25336D"/>
                </a:solidFill>
                <a:latin typeface="Marianne Light" panose="02000000000000000000" pitchFamily="2" charset="0"/>
                <a:cs typeface="Lucida Sans Unicode"/>
              </a:rPr>
              <a:t> e</a:t>
            </a:r>
            <a:r>
              <a:rPr sz="2100" dirty="0">
                <a:solidFill>
                  <a:srgbClr val="25336D"/>
                </a:solidFill>
                <a:latin typeface="Marianne Light" panose="02000000000000000000" pitchFamily="2" charset="0"/>
                <a:cs typeface="Lucida Sans Unicode"/>
              </a:rPr>
              <a:t>t médiateurs</a:t>
            </a:r>
          </a:p>
        </p:txBody>
      </p:sp>
      <p:sp>
        <p:nvSpPr>
          <p:cNvPr id="31" name="object 31"/>
          <p:cNvSpPr txBox="1">
            <a:spLocks noChangeAspect="1"/>
          </p:cNvSpPr>
          <p:nvPr/>
        </p:nvSpPr>
        <p:spPr>
          <a:xfrm>
            <a:off x="4640294" y="2050200"/>
            <a:ext cx="6642000" cy="1836000"/>
          </a:xfrm>
          <a:prstGeom prst="roundRect">
            <a:avLst/>
          </a:prstGeom>
          <a:ln w="6350">
            <a:solidFill>
              <a:srgbClr val="25336D"/>
            </a:solidFill>
          </a:ln>
        </p:spPr>
        <p:style>
          <a:lnRef idx="2">
            <a:schemeClr val="accent1"/>
          </a:lnRef>
          <a:fillRef idx="1">
            <a:schemeClr val="lt1"/>
          </a:fillRef>
          <a:effectRef idx="0">
            <a:schemeClr val="accent1"/>
          </a:effectRef>
          <a:fontRef idx="minor">
            <a:schemeClr val="dk1"/>
          </a:fontRef>
        </p:style>
        <p:txBody>
          <a:bodyPr vert="horz" wrap="square" lIns="0" tIns="0" rIns="0" bIns="0" rtlCol="0" anchor="ctr" anchorCtr="0">
            <a:noAutofit/>
          </a:bodyPr>
          <a:lstStyle/>
          <a:p>
            <a:pPr marL="106680" marR="7620" algn="ctr">
              <a:lnSpc>
                <a:spcPct val="109400"/>
              </a:lnSpc>
              <a:spcBef>
                <a:spcPts val="143"/>
              </a:spcBef>
            </a:pPr>
            <a:endParaRPr lang="fr-FR" sz="1200" dirty="0">
              <a:solidFill>
                <a:schemeClr val="tx1"/>
              </a:solidFill>
              <a:latin typeface="Marianne Light" panose="02000000000000000000" pitchFamily="2" charset="0"/>
              <a:cs typeface="Lucida Sans Unicode"/>
            </a:endParaRPr>
          </a:p>
          <a:p>
            <a:pPr marL="106680" marR="7620">
              <a:lnSpc>
                <a:spcPct val="109400"/>
              </a:lnSpc>
              <a:spcBef>
                <a:spcPts val="143"/>
              </a:spcBef>
            </a:pPr>
            <a:r>
              <a:rPr sz="3000" dirty="0" err="1">
                <a:solidFill>
                  <a:srgbClr val="25336D"/>
                </a:solidFill>
                <a:latin typeface="Marianne Light" panose="02000000000000000000" pitchFamily="2" charset="0"/>
                <a:cs typeface="Lucida Sans Unicode"/>
              </a:rPr>
              <a:t>Parcours</a:t>
            </a:r>
            <a:r>
              <a:rPr sz="3000" dirty="0">
                <a:solidFill>
                  <a:srgbClr val="25336D"/>
                </a:solidFill>
                <a:latin typeface="Marianne Light" panose="02000000000000000000" pitchFamily="2" charset="0"/>
                <a:cs typeface="Lucida Sans Unicode"/>
              </a:rPr>
              <a:t> de </a:t>
            </a:r>
            <a:r>
              <a:rPr sz="3000" dirty="0" err="1">
                <a:solidFill>
                  <a:srgbClr val="25336D"/>
                </a:solidFill>
                <a:latin typeface="Marianne Light" panose="02000000000000000000" pitchFamily="2" charset="0"/>
                <a:cs typeface="Lucida Sans Unicode"/>
              </a:rPr>
              <a:t>sensibilisation</a:t>
            </a:r>
            <a:r>
              <a:rPr sz="3000" dirty="0">
                <a:solidFill>
                  <a:srgbClr val="25336D"/>
                </a:solidFill>
                <a:latin typeface="Marianne Light" panose="02000000000000000000" pitchFamily="2" charset="0"/>
                <a:cs typeface="Lucida Sans Unicode"/>
              </a:rPr>
              <a:t> </a:t>
            </a:r>
            <a:r>
              <a:rPr lang="fr-FR" sz="3000" dirty="0">
                <a:solidFill>
                  <a:srgbClr val="25336D"/>
                </a:solidFill>
                <a:latin typeface="Marianne Light" panose="02000000000000000000" pitchFamily="2" charset="0"/>
                <a:cs typeface="Lucida Sans Unicode"/>
              </a:rPr>
              <a:t>des cadres </a:t>
            </a:r>
            <a:r>
              <a:rPr sz="3000" dirty="0">
                <a:solidFill>
                  <a:srgbClr val="25336D"/>
                </a:solidFill>
                <a:latin typeface="Marianne Light" panose="02000000000000000000" pitchFamily="2" charset="0"/>
                <a:cs typeface="Lucida Sans Unicode"/>
              </a:rPr>
              <a:t>à</a:t>
            </a:r>
            <a:r>
              <a:rPr lang="fr-FR" sz="3000" dirty="0">
                <a:solidFill>
                  <a:srgbClr val="25336D"/>
                </a:solidFill>
                <a:latin typeface="Marianne Light" panose="02000000000000000000" pitchFamily="2" charset="0"/>
                <a:cs typeface="Lucida Sans Unicode"/>
              </a:rPr>
              <a:t> </a:t>
            </a:r>
            <a:r>
              <a:rPr sz="3000" dirty="0">
                <a:solidFill>
                  <a:srgbClr val="25336D"/>
                </a:solidFill>
                <a:latin typeface="Marianne Light" panose="02000000000000000000" pitchFamily="2" charset="0"/>
                <a:cs typeface="Lucida Sans Unicode"/>
              </a:rPr>
              <a:t>la coéducation au et par le</a:t>
            </a:r>
            <a:r>
              <a:rPr lang="fr-FR" sz="3000" dirty="0">
                <a:solidFill>
                  <a:srgbClr val="25336D"/>
                </a:solidFill>
                <a:latin typeface="Marianne Light" panose="02000000000000000000" pitchFamily="2" charset="0"/>
                <a:cs typeface="Lucida Sans Unicode"/>
              </a:rPr>
              <a:t> </a:t>
            </a:r>
            <a:r>
              <a:rPr sz="3000" dirty="0" err="1">
                <a:solidFill>
                  <a:srgbClr val="25336D"/>
                </a:solidFill>
                <a:latin typeface="Marianne Light" panose="02000000000000000000" pitchFamily="2" charset="0"/>
                <a:cs typeface="Lucida Sans Unicode"/>
              </a:rPr>
              <a:t>numérique</a:t>
            </a:r>
            <a:endParaRPr lang="fr-FR" sz="3000" dirty="0">
              <a:solidFill>
                <a:srgbClr val="25336D"/>
              </a:solidFill>
              <a:latin typeface="Marianne Light" panose="02000000000000000000" pitchFamily="2" charset="0"/>
              <a:cs typeface="Lucida Sans Unicode"/>
            </a:endParaRPr>
          </a:p>
          <a:p>
            <a:pPr marL="106680" marR="7620">
              <a:lnSpc>
                <a:spcPct val="109400"/>
              </a:lnSpc>
              <a:spcBef>
                <a:spcPts val="143"/>
              </a:spcBef>
            </a:pPr>
            <a:endParaRPr sz="1200" dirty="0">
              <a:solidFill>
                <a:schemeClr val="tx1"/>
              </a:solidFill>
              <a:latin typeface="Marianne Light" panose="02000000000000000000" pitchFamily="2" charset="0"/>
              <a:cs typeface="Lucida Sans Unicode"/>
            </a:endParaRPr>
          </a:p>
        </p:txBody>
      </p:sp>
      <p:sp>
        <p:nvSpPr>
          <p:cNvPr id="35" name="object 35"/>
          <p:cNvSpPr txBox="1"/>
          <p:nvPr/>
        </p:nvSpPr>
        <p:spPr>
          <a:xfrm>
            <a:off x="4640294" y="8861685"/>
            <a:ext cx="13502735" cy="1350000"/>
          </a:xfrm>
          <a:prstGeom prst="roundRect">
            <a:avLst/>
          </a:prstGeom>
          <a:ln w="3175">
            <a:solidFill>
              <a:srgbClr val="25336D"/>
            </a:solidFill>
          </a:ln>
        </p:spPr>
        <p:style>
          <a:lnRef idx="2">
            <a:schemeClr val="accent1"/>
          </a:lnRef>
          <a:fillRef idx="1">
            <a:schemeClr val="lt1"/>
          </a:fillRef>
          <a:effectRef idx="0">
            <a:schemeClr val="accent1"/>
          </a:effectRef>
          <a:fontRef idx="minor">
            <a:schemeClr val="dk1"/>
          </a:fontRef>
        </p:style>
        <p:txBody>
          <a:bodyPr vert="horz" wrap="square" lIns="0" tIns="18098" rIns="0" bIns="0" rtlCol="0" anchor="t" anchorCtr="0">
            <a:noAutofit/>
          </a:bodyPr>
          <a:lstStyle/>
          <a:p>
            <a:pPr marL="489585" marR="104775" algn="ctr">
              <a:lnSpc>
                <a:spcPct val="110100"/>
              </a:lnSpc>
              <a:spcBef>
                <a:spcPts val="1800"/>
              </a:spcBef>
            </a:pPr>
            <a:r>
              <a:rPr sz="3600" dirty="0">
                <a:solidFill>
                  <a:srgbClr val="25336D"/>
                </a:solidFill>
                <a:latin typeface="Marianne Light" panose="02000000000000000000" pitchFamily="2" charset="0"/>
                <a:cs typeface="Lucida Sans Unicode"/>
              </a:rPr>
              <a:t>Suivi territorial </a:t>
            </a:r>
            <a:r>
              <a:rPr sz="3600" dirty="0">
                <a:solidFill>
                  <a:srgbClr val="25336D"/>
                </a:solidFill>
                <a:latin typeface="Marianne Light" panose="02000000000000000000" pitchFamily="2" charset="0"/>
                <a:cs typeface="Microsoft Sans Serif"/>
              </a:rPr>
              <a:t>/</a:t>
            </a:r>
            <a:r>
              <a:rPr lang="fr-FR" sz="3600" dirty="0">
                <a:solidFill>
                  <a:srgbClr val="25336D"/>
                </a:solidFill>
                <a:latin typeface="Marianne Light" panose="02000000000000000000" pitchFamily="2" charset="0"/>
                <a:cs typeface="Microsoft Sans Serif"/>
              </a:rPr>
              <a:t> </a:t>
            </a:r>
            <a:r>
              <a:rPr sz="3600" dirty="0">
                <a:solidFill>
                  <a:srgbClr val="25336D"/>
                </a:solidFill>
                <a:latin typeface="Marianne Light" panose="02000000000000000000" pitchFamily="2" charset="0"/>
                <a:cs typeface="Lucida Sans Unicode"/>
              </a:rPr>
              <a:t>Evaluation </a:t>
            </a:r>
            <a:r>
              <a:rPr sz="3600" dirty="0" err="1">
                <a:solidFill>
                  <a:srgbClr val="25336D"/>
                </a:solidFill>
                <a:latin typeface="Marianne Light" panose="02000000000000000000" pitchFamily="2" charset="0"/>
                <a:cs typeface="Lucida Sans Unicode"/>
              </a:rPr>
              <a:t>nationale</a:t>
            </a:r>
            <a:endParaRPr sz="3600" dirty="0">
              <a:solidFill>
                <a:srgbClr val="25336D"/>
              </a:solidFill>
              <a:latin typeface="Marianne Light" panose="02000000000000000000" pitchFamily="2" charset="0"/>
              <a:cs typeface="Lucida Sans Unicode"/>
            </a:endParaRPr>
          </a:p>
        </p:txBody>
      </p:sp>
      <p:sp>
        <p:nvSpPr>
          <p:cNvPr id="39" name="object 39"/>
          <p:cNvSpPr txBox="1"/>
          <p:nvPr/>
        </p:nvSpPr>
        <p:spPr>
          <a:xfrm>
            <a:off x="11505322" y="4343400"/>
            <a:ext cx="6637706" cy="1842516"/>
          </a:xfrm>
          <a:prstGeom prst="roundRect">
            <a:avLst/>
          </a:prstGeom>
          <a:ln w="6350">
            <a:solidFill>
              <a:srgbClr val="25336D"/>
            </a:solidFill>
          </a:ln>
        </p:spPr>
        <p:style>
          <a:lnRef idx="2">
            <a:schemeClr val="accent1"/>
          </a:lnRef>
          <a:fillRef idx="1">
            <a:schemeClr val="lt1"/>
          </a:fillRef>
          <a:effectRef idx="0">
            <a:schemeClr val="accent1"/>
          </a:effectRef>
          <a:fontRef idx="minor">
            <a:schemeClr val="dk1"/>
          </a:fontRef>
        </p:style>
        <p:txBody>
          <a:bodyPr vert="horz" wrap="square" lIns="0" tIns="20003" rIns="0" bIns="0" rtlCol="0" anchor="ctr" anchorCtr="0">
            <a:noAutofit/>
          </a:bodyPr>
          <a:lstStyle/>
          <a:p>
            <a:pPr algn="ctr">
              <a:lnSpc>
                <a:spcPct val="100000"/>
              </a:lnSpc>
            </a:pPr>
            <a:r>
              <a:rPr lang="fr-FR" sz="3000" dirty="0">
                <a:solidFill>
                  <a:srgbClr val="25336D"/>
                </a:solidFill>
                <a:latin typeface="Marianne Light" panose="02000000000000000000" pitchFamily="2" charset="0"/>
                <a:cs typeface="Lucida Sans Unicode"/>
              </a:rPr>
              <a:t>Comitologie / </a:t>
            </a:r>
          </a:p>
          <a:p>
            <a:pPr algn="ctr">
              <a:lnSpc>
                <a:spcPct val="100000"/>
              </a:lnSpc>
            </a:pPr>
            <a:r>
              <a:rPr sz="3000" dirty="0">
                <a:solidFill>
                  <a:srgbClr val="25336D"/>
                </a:solidFill>
                <a:latin typeface="Marianne Light" panose="02000000000000000000" pitchFamily="2" charset="0"/>
                <a:cs typeface="Lucida Sans Unicode"/>
              </a:rPr>
              <a:t>Rencontres </a:t>
            </a:r>
            <a:r>
              <a:rPr sz="3000" dirty="0" err="1">
                <a:solidFill>
                  <a:srgbClr val="25336D"/>
                </a:solidFill>
                <a:latin typeface="Marianne Light" panose="02000000000000000000" pitchFamily="2" charset="0"/>
                <a:cs typeface="Lucida Sans Unicode"/>
              </a:rPr>
              <a:t>territoriales</a:t>
            </a:r>
            <a:endParaRPr lang="fr-FR" sz="3000" dirty="0">
              <a:solidFill>
                <a:srgbClr val="25336D"/>
              </a:solidFill>
              <a:latin typeface="Marianne Light" panose="02000000000000000000" pitchFamily="2" charset="0"/>
              <a:cs typeface="Lucida Sans Unicode"/>
            </a:endParaRPr>
          </a:p>
          <a:p>
            <a:pPr>
              <a:spcBef>
                <a:spcPts val="900"/>
              </a:spcBef>
              <a:spcAft>
                <a:spcPts val="900"/>
              </a:spcAft>
            </a:pPr>
            <a:endParaRPr lang="fr-FR" sz="3150" dirty="0">
              <a:solidFill>
                <a:schemeClr val="tx1"/>
              </a:solidFill>
              <a:latin typeface="Marianne Light" panose="02000000000000000000" pitchFamily="2" charset="0"/>
              <a:cs typeface="Lucida Sans Unicode"/>
            </a:endParaRPr>
          </a:p>
        </p:txBody>
      </p:sp>
      <p:sp>
        <p:nvSpPr>
          <p:cNvPr id="40" name="object 40"/>
          <p:cNvSpPr txBox="1"/>
          <p:nvPr/>
        </p:nvSpPr>
        <p:spPr>
          <a:xfrm>
            <a:off x="11658601" y="5715000"/>
            <a:ext cx="6407579" cy="398315"/>
          </a:xfrm>
          <a:prstGeom prst="rect">
            <a:avLst/>
          </a:prstGeom>
        </p:spPr>
        <p:txBody>
          <a:bodyPr vert="horz" wrap="square" lIns="0" tIns="20003" rIns="0" bIns="0" rtlCol="0">
            <a:spAutoFit/>
          </a:bodyPr>
          <a:lstStyle/>
          <a:p>
            <a:pPr marL="19050" marR="7620" algn="r">
              <a:lnSpc>
                <a:spcPct val="116700"/>
              </a:lnSpc>
              <a:spcBef>
                <a:spcPts val="1620"/>
              </a:spcBef>
            </a:pPr>
            <a:r>
              <a:rPr lang="pt-BR" sz="2100" dirty="0">
                <a:solidFill>
                  <a:srgbClr val="25336D"/>
                </a:solidFill>
                <a:latin typeface="Marianne Light" panose="02000000000000000000" pitchFamily="2" charset="0"/>
                <a:cs typeface="Lucida Sans Unicode"/>
              </a:rPr>
              <a:t>Académie </a:t>
            </a:r>
            <a:r>
              <a:rPr lang="pt-BR" sz="2100" dirty="0">
                <a:solidFill>
                  <a:srgbClr val="25336D"/>
                </a:solidFill>
                <a:latin typeface="Marianne Light" panose="02000000000000000000" pitchFamily="2" charset="0"/>
                <a:cs typeface="Microsoft Sans Serif"/>
              </a:rPr>
              <a:t>/collectivités / médiateurs /</a:t>
            </a:r>
            <a:r>
              <a:rPr lang="pt-BR" sz="2100" dirty="0">
                <a:solidFill>
                  <a:srgbClr val="25336D"/>
                </a:solidFill>
                <a:latin typeface="Marianne Light" panose="02000000000000000000" pitchFamily="2" charset="0"/>
                <a:cs typeface="Lucida Sans Unicode"/>
              </a:rPr>
              <a:t>coordo</a:t>
            </a:r>
            <a:r>
              <a:rPr lang="pt-BR" dirty="0">
                <a:solidFill>
                  <a:srgbClr val="25336D"/>
                </a:solidFill>
                <a:latin typeface="+mj-lt"/>
                <a:cs typeface="Lucida Sans Unicode"/>
              </a:rPr>
              <a:t>.</a:t>
            </a:r>
          </a:p>
        </p:txBody>
      </p:sp>
      <p:sp>
        <p:nvSpPr>
          <p:cNvPr id="48" name="Rectangle 47"/>
          <p:cNvSpPr/>
          <p:nvPr/>
        </p:nvSpPr>
        <p:spPr>
          <a:xfrm>
            <a:off x="5257800" y="8022599"/>
            <a:ext cx="12458700" cy="389402"/>
          </a:xfrm>
          <a:prstGeom prst="rect">
            <a:avLst/>
          </a:prstGeom>
        </p:spPr>
        <p:txBody>
          <a:bodyPr wrap="square">
            <a:spAutoFit/>
          </a:bodyPr>
          <a:lstStyle/>
          <a:p>
            <a:pPr marL="19050" marR="7620">
              <a:lnSpc>
                <a:spcPct val="116700"/>
              </a:lnSpc>
              <a:spcBef>
                <a:spcPts val="1170"/>
              </a:spcBef>
            </a:pPr>
            <a:r>
              <a:rPr lang="fr-FR" sz="1650" dirty="0">
                <a:solidFill>
                  <a:srgbClr val="25336D"/>
                </a:solidFill>
                <a:latin typeface="+mj-lt"/>
                <a:cs typeface="Lucida Sans Unicode"/>
              </a:rPr>
              <a:t>Coordonnateur / partenaires avec établissement scolaire - dans ou hors école / temps scolaire ou hors temps scolaire</a:t>
            </a:r>
          </a:p>
        </p:txBody>
      </p:sp>
      <p:sp>
        <p:nvSpPr>
          <p:cNvPr id="49" name="Rectangle 48"/>
          <p:cNvSpPr/>
          <p:nvPr/>
        </p:nvSpPr>
        <p:spPr>
          <a:xfrm>
            <a:off x="11466842" y="9715500"/>
            <a:ext cx="6676187" cy="470450"/>
          </a:xfrm>
          <a:prstGeom prst="rect">
            <a:avLst/>
          </a:prstGeom>
        </p:spPr>
        <p:txBody>
          <a:bodyPr wrap="square">
            <a:spAutoFit/>
          </a:bodyPr>
          <a:lstStyle/>
          <a:p>
            <a:pPr marL="19050" marR="7620" algn="r">
              <a:lnSpc>
                <a:spcPct val="116700"/>
              </a:lnSpc>
              <a:spcBef>
                <a:spcPts val="1620"/>
              </a:spcBef>
            </a:pPr>
            <a:r>
              <a:rPr lang="pt-BR" sz="2100" dirty="0">
                <a:solidFill>
                  <a:srgbClr val="25336D"/>
                </a:solidFill>
                <a:latin typeface="Marianne Light" panose="02000000000000000000" pitchFamily="2" charset="0"/>
                <a:cs typeface="Lucida Sans Unicode"/>
              </a:rPr>
              <a:t>DGESCO </a:t>
            </a:r>
            <a:r>
              <a:rPr lang="pt-BR" sz="2100" dirty="0">
                <a:solidFill>
                  <a:srgbClr val="25336D"/>
                </a:solidFill>
                <a:latin typeface="Marianne Light" panose="02000000000000000000" pitchFamily="2" charset="0"/>
                <a:cs typeface="Microsoft Sans Serif"/>
              </a:rPr>
              <a:t>/</a:t>
            </a:r>
            <a:r>
              <a:rPr lang="pt-BR" sz="2100" dirty="0">
                <a:solidFill>
                  <a:srgbClr val="25336D"/>
                </a:solidFill>
                <a:latin typeface="Marianne Light" panose="02000000000000000000" pitchFamily="2" charset="0"/>
                <a:cs typeface="Lucida Sans Unicode"/>
              </a:rPr>
              <a:t>DNE </a:t>
            </a:r>
            <a:r>
              <a:rPr lang="pt-BR" sz="2100" dirty="0">
                <a:solidFill>
                  <a:srgbClr val="25336D"/>
                </a:solidFill>
                <a:latin typeface="Marianne Light" panose="02000000000000000000" pitchFamily="2" charset="0"/>
                <a:cs typeface="Microsoft Sans Serif"/>
              </a:rPr>
              <a:t>/</a:t>
            </a:r>
            <a:r>
              <a:rPr lang="pt-BR" sz="2100" dirty="0">
                <a:solidFill>
                  <a:srgbClr val="25336D"/>
                </a:solidFill>
                <a:latin typeface="Marianne Light" panose="02000000000000000000" pitchFamily="2" charset="0"/>
                <a:cs typeface="Lucida Sans Unicode"/>
              </a:rPr>
              <a:t>Académie </a:t>
            </a:r>
            <a:r>
              <a:rPr lang="pt-BR" sz="2100" dirty="0">
                <a:solidFill>
                  <a:srgbClr val="25336D"/>
                </a:solidFill>
                <a:latin typeface="Marianne Light" panose="02000000000000000000" pitchFamily="2" charset="0"/>
                <a:cs typeface="Microsoft Sans Serif"/>
              </a:rPr>
              <a:t>/ </a:t>
            </a:r>
            <a:r>
              <a:rPr lang="pt-BR" sz="2100" dirty="0">
                <a:solidFill>
                  <a:srgbClr val="25336D"/>
                </a:solidFill>
                <a:latin typeface="Marianne Light" panose="02000000000000000000" pitchFamily="2" charset="0"/>
                <a:cs typeface="Lucida Sans Unicode"/>
              </a:rPr>
              <a:t>BdT</a:t>
            </a:r>
            <a:r>
              <a:rPr lang="pt-BR" sz="2100" dirty="0">
                <a:solidFill>
                  <a:srgbClr val="25336D"/>
                </a:solidFill>
                <a:latin typeface="Marianne Light" panose="02000000000000000000" pitchFamily="2" charset="0"/>
                <a:cs typeface="Microsoft Sans Serif"/>
              </a:rPr>
              <a:t>/ </a:t>
            </a:r>
            <a:r>
              <a:rPr lang="pt-BR" sz="2100" dirty="0">
                <a:solidFill>
                  <a:srgbClr val="25336D"/>
                </a:solidFill>
                <a:latin typeface="Marianne Light" panose="02000000000000000000" pitchFamily="2" charset="0"/>
                <a:cs typeface="Lucida Sans Unicode"/>
              </a:rPr>
              <a:t>TàP</a:t>
            </a:r>
            <a:r>
              <a:rPr lang="pt-BR" sz="2100" dirty="0">
                <a:solidFill>
                  <a:srgbClr val="25336D"/>
                </a:solidFill>
                <a:latin typeface="Marianne Light" panose="02000000000000000000" pitchFamily="2" charset="0"/>
                <a:cs typeface="Microsoft Sans Serif"/>
              </a:rPr>
              <a:t>/ </a:t>
            </a:r>
            <a:r>
              <a:rPr lang="pt-BR" sz="2100" dirty="0">
                <a:solidFill>
                  <a:srgbClr val="25336D"/>
                </a:solidFill>
                <a:latin typeface="Marianne Light" panose="02000000000000000000" pitchFamily="2" charset="0"/>
                <a:cs typeface="Lucida Sans Unicode"/>
              </a:rPr>
              <a:t>Coordo</a:t>
            </a:r>
          </a:p>
        </p:txBody>
      </p:sp>
      <p:sp>
        <p:nvSpPr>
          <p:cNvPr id="51" name="Rectangle 50"/>
          <p:cNvSpPr/>
          <p:nvPr/>
        </p:nvSpPr>
        <p:spPr>
          <a:xfrm>
            <a:off x="10070382" y="3330636"/>
            <a:ext cx="744114" cy="415498"/>
          </a:xfrm>
          <a:prstGeom prst="rect">
            <a:avLst/>
          </a:prstGeom>
        </p:spPr>
        <p:txBody>
          <a:bodyPr wrap="none">
            <a:spAutoFit/>
          </a:bodyPr>
          <a:lstStyle/>
          <a:p>
            <a:pPr marL="19050">
              <a:spcBef>
                <a:spcPts val="1875"/>
              </a:spcBef>
            </a:pPr>
            <a:r>
              <a:rPr lang="fr-FR" sz="2100" dirty="0">
                <a:solidFill>
                  <a:srgbClr val="25336D"/>
                </a:solidFill>
                <a:latin typeface="Marianne Light" panose="02000000000000000000" pitchFamily="2" charset="0"/>
                <a:cs typeface="Lucida Sans Unicode"/>
              </a:rPr>
              <a:t> </a:t>
            </a:r>
            <a:r>
              <a:rPr lang="fr-FR" sz="2100" dirty="0" err="1">
                <a:solidFill>
                  <a:srgbClr val="25336D"/>
                </a:solidFill>
                <a:latin typeface="Marianne Light" panose="02000000000000000000" pitchFamily="2" charset="0"/>
                <a:cs typeface="Lucida Sans Unicode"/>
              </a:rPr>
              <a:t>TàP</a:t>
            </a:r>
            <a:endParaRPr lang="fr-FR" sz="2100" dirty="0">
              <a:solidFill>
                <a:srgbClr val="25336D"/>
              </a:solidFill>
              <a:latin typeface="Marianne Light" panose="02000000000000000000" pitchFamily="2" charset="0"/>
              <a:cs typeface="Lucida Sans Unicode"/>
            </a:endParaRPr>
          </a:p>
        </p:txBody>
      </p:sp>
      <p:sp>
        <p:nvSpPr>
          <p:cNvPr id="53" name="object 16"/>
          <p:cNvSpPr txBox="1">
            <a:spLocks/>
          </p:cNvSpPr>
          <p:nvPr/>
        </p:nvSpPr>
        <p:spPr>
          <a:xfrm>
            <a:off x="4640295" y="59153"/>
            <a:ext cx="13468548" cy="1225419"/>
          </a:xfrm>
          <a:prstGeom prst="rect">
            <a:avLst/>
          </a:prstGeom>
          <a:solidFill>
            <a:schemeClr val="lt1"/>
          </a:solidFill>
          <a:ln w="19050" cap="rnd">
            <a:solidFill>
              <a:schemeClr val="accent1"/>
            </a:solidFill>
          </a:ln>
          <a:effectLst>
            <a:softEdge rad="38100"/>
          </a:effectLst>
        </p:spPr>
        <p:style>
          <a:lnRef idx="2">
            <a:schemeClr val="accent1"/>
          </a:lnRef>
          <a:fillRef idx="1">
            <a:schemeClr val="lt1"/>
          </a:fillRef>
          <a:effectRef idx="0">
            <a:schemeClr val="accent1"/>
          </a:effectRef>
          <a:fontRef idx="minor">
            <a:schemeClr val="dk1"/>
          </a:fontRef>
        </p:style>
        <p:txBody>
          <a:bodyPr vert="horz" wrap="square" lIns="0" tIns="149543" rIns="0" bIns="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19050" marR="7620" algn="ctr">
              <a:lnSpc>
                <a:spcPct val="75000"/>
              </a:lnSpc>
              <a:spcBef>
                <a:spcPts val="1178"/>
              </a:spcBef>
            </a:pPr>
            <a:r>
              <a:rPr lang="fr-FR" sz="3600" dirty="0">
                <a:solidFill>
                  <a:srgbClr val="25336D"/>
                </a:solidFill>
                <a:latin typeface="Marianne Light" panose="02000000000000000000" pitchFamily="2" charset="0"/>
              </a:rPr>
              <a:t>Accords de consortium définissant les dispositions d</a:t>
            </a:r>
            <a:r>
              <a:rPr lang="fr-FR" sz="3600" dirty="0">
                <a:solidFill>
                  <a:srgbClr val="25336D"/>
                </a:solidFill>
                <a:latin typeface="Marianne Light" panose="02000000000000000000" pitchFamily="2" charset="0"/>
                <a:cs typeface="Microsoft Sans Serif"/>
              </a:rPr>
              <a:t>u volet parentalité</a:t>
            </a:r>
          </a:p>
        </p:txBody>
      </p:sp>
      <p:sp>
        <p:nvSpPr>
          <p:cNvPr id="54" name="Rectangle 53"/>
          <p:cNvSpPr/>
          <p:nvPr/>
        </p:nvSpPr>
        <p:spPr>
          <a:xfrm>
            <a:off x="13540156" y="855015"/>
            <a:ext cx="4364977" cy="470450"/>
          </a:xfrm>
          <a:prstGeom prst="rect">
            <a:avLst/>
          </a:prstGeom>
        </p:spPr>
        <p:txBody>
          <a:bodyPr wrap="none">
            <a:spAutoFit/>
          </a:bodyPr>
          <a:lstStyle/>
          <a:p>
            <a:pPr marL="19050" marR="7620">
              <a:lnSpc>
                <a:spcPct val="117400"/>
              </a:lnSpc>
              <a:spcBef>
                <a:spcPts val="150"/>
              </a:spcBef>
            </a:pPr>
            <a:r>
              <a:rPr lang="fr-FR" sz="2100" dirty="0">
                <a:solidFill>
                  <a:srgbClr val="25336D"/>
                </a:solidFill>
                <a:latin typeface="Marianne Light" panose="02000000000000000000" pitchFamily="2" charset="0"/>
                <a:cs typeface="Lucida Sans Unicode"/>
              </a:rPr>
              <a:t>Académie /Coordonnateur /</a:t>
            </a:r>
            <a:r>
              <a:rPr lang="fr-FR" sz="2100" dirty="0" err="1">
                <a:solidFill>
                  <a:srgbClr val="25336D"/>
                </a:solidFill>
                <a:latin typeface="Marianne Light" panose="02000000000000000000" pitchFamily="2" charset="0"/>
                <a:cs typeface="Lucida Sans Unicode"/>
              </a:rPr>
              <a:t>TàP</a:t>
            </a:r>
            <a:endParaRPr lang="fr-FR" sz="2100" dirty="0">
              <a:solidFill>
                <a:srgbClr val="25336D"/>
              </a:solidFill>
              <a:latin typeface="Marianne Light" panose="02000000000000000000" pitchFamily="2" charset="0"/>
              <a:cs typeface="Lucida Sans Unicode"/>
            </a:endParaRPr>
          </a:p>
        </p:txBody>
      </p:sp>
      <p:sp>
        <p:nvSpPr>
          <p:cNvPr id="56" name="Rectangle 55"/>
          <p:cNvSpPr/>
          <p:nvPr/>
        </p:nvSpPr>
        <p:spPr>
          <a:xfrm>
            <a:off x="0" y="1139153"/>
            <a:ext cx="4485672" cy="3416320"/>
          </a:xfrm>
          <a:prstGeom prst="rect">
            <a:avLst/>
          </a:prstGeom>
        </p:spPr>
        <p:txBody>
          <a:bodyPr wrap="square">
            <a:spAutoFit/>
          </a:bodyPr>
          <a:lstStyle/>
          <a:p>
            <a:pPr algn="ctr">
              <a:spcBef>
                <a:spcPts val="900"/>
              </a:spcBef>
            </a:pPr>
            <a:r>
              <a:rPr lang="fr-FR" sz="5400" b="1" dirty="0">
                <a:solidFill>
                  <a:schemeClr val="bg1"/>
                </a:solidFill>
                <a:latin typeface="Marianne Light" panose="02000000000000000000" pitchFamily="2" charset="0"/>
                <a:cs typeface="Arial MT"/>
              </a:rPr>
              <a:t>Le volet parentalité sur les territoires</a:t>
            </a:r>
          </a:p>
        </p:txBody>
      </p:sp>
      <p:sp>
        <p:nvSpPr>
          <p:cNvPr id="2" name="Rectangle à coins arrondis 1"/>
          <p:cNvSpPr/>
          <p:nvPr/>
        </p:nvSpPr>
        <p:spPr>
          <a:xfrm>
            <a:off x="4640294" y="53018"/>
            <a:ext cx="13502735" cy="13113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5257800" y="7172236"/>
            <a:ext cx="12230100" cy="553998"/>
          </a:xfrm>
          <a:prstGeom prst="rect">
            <a:avLst/>
          </a:prstGeom>
        </p:spPr>
        <p:txBody>
          <a:bodyPr wrap="square">
            <a:spAutoFit/>
          </a:bodyPr>
          <a:lstStyle/>
          <a:p>
            <a:pPr marR="94298" algn="ctr"/>
            <a:r>
              <a:rPr lang="fr-FR" sz="3000" dirty="0">
                <a:solidFill>
                  <a:srgbClr val="25336D"/>
                </a:solidFill>
                <a:latin typeface="Marianne Light" panose="02000000000000000000" pitchFamily="2" charset="0"/>
                <a:cs typeface="Lucida Sans Unicode"/>
              </a:rPr>
              <a:t>Organisation et déroulé des ateliers ou cafés des parents</a:t>
            </a:r>
          </a:p>
        </p:txBody>
      </p:sp>
      <p:pic>
        <p:nvPicPr>
          <p:cNvPr id="20" name="object 16"/>
          <p:cNvPicPr/>
          <p:nvPr/>
        </p:nvPicPr>
        <p:blipFill>
          <a:blip r:embed="rId3" cstate="print"/>
          <a:stretch>
            <a:fillRect/>
          </a:stretch>
        </p:blipFill>
        <p:spPr>
          <a:xfrm>
            <a:off x="228600" y="5457827"/>
            <a:ext cx="3965778" cy="3800474"/>
          </a:xfrm>
          <a:prstGeom prst="rect">
            <a:avLst/>
          </a:prstGeom>
        </p:spPr>
      </p:pic>
    </p:spTree>
    <p:extLst>
      <p:ext uri="{BB962C8B-B14F-4D97-AF65-F5344CB8AC3E}">
        <p14:creationId xmlns:p14="http://schemas.microsoft.com/office/powerpoint/2010/main" val="67874739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843626" y="9446414"/>
            <a:ext cx="153283" cy="153283"/>
          </a:xfrm>
          <a:prstGeom prst="rect">
            <a:avLst/>
          </a:prstGeom>
        </p:spPr>
      </p:pic>
      <p:pic>
        <p:nvPicPr>
          <p:cNvPr id="4" name="object 4"/>
          <p:cNvPicPr/>
          <p:nvPr/>
        </p:nvPicPr>
        <p:blipFill>
          <a:blip r:embed="rId2" cstate="print"/>
          <a:stretch>
            <a:fillRect/>
          </a:stretch>
        </p:blipFill>
        <p:spPr>
          <a:xfrm>
            <a:off x="7539456" y="9446414"/>
            <a:ext cx="153283" cy="153283"/>
          </a:xfrm>
          <a:prstGeom prst="rect">
            <a:avLst/>
          </a:prstGeom>
        </p:spPr>
      </p:pic>
      <p:sp>
        <p:nvSpPr>
          <p:cNvPr id="6" name="object 6"/>
          <p:cNvSpPr txBox="1">
            <a:spLocks noGrp="1"/>
          </p:cNvSpPr>
          <p:nvPr>
            <p:ph type="title"/>
          </p:nvPr>
        </p:nvSpPr>
        <p:spPr>
          <a:xfrm>
            <a:off x="1244498" y="9347063"/>
            <a:ext cx="5675769" cy="505267"/>
          </a:xfrm>
          <a:prstGeom prst="rect">
            <a:avLst/>
          </a:prstGeom>
        </p:spPr>
        <p:txBody>
          <a:bodyPr vert="horz" wrap="square" lIns="0" tIns="12700" rIns="0" bIns="0" rtlCol="0">
            <a:spAutoFit/>
          </a:bodyPr>
          <a:lstStyle/>
          <a:p>
            <a:pPr marL="12700">
              <a:lnSpc>
                <a:spcPct val="100000"/>
              </a:lnSpc>
              <a:spcBef>
                <a:spcPts val="100"/>
              </a:spcBef>
            </a:pPr>
            <a:r>
              <a:rPr lang="fr-FR" sz="3200" spc="-335" dirty="0">
                <a:latin typeface="Marianne" panose="02000000000000000000" pitchFamily="2" charset="0"/>
              </a:rPr>
              <a:t>Etat / Collectivités : qui fait quoi ?</a:t>
            </a:r>
            <a:endParaRPr sz="3200" dirty="0">
              <a:latin typeface="Marianne" panose="02000000000000000000" pitchFamily="2" charset="0"/>
            </a:endParaRPr>
          </a:p>
        </p:txBody>
      </p:sp>
      <p:pic>
        <p:nvPicPr>
          <p:cNvPr id="7" name="Image 6"/>
          <p:cNvPicPr>
            <a:picLocks noChangeAspect="1"/>
          </p:cNvPicPr>
          <p:nvPr/>
        </p:nvPicPr>
        <p:blipFill rotWithShape="1">
          <a:blip r:embed="rId3"/>
          <a:srcRect r="56294"/>
          <a:stretch/>
        </p:blipFill>
        <p:spPr>
          <a:xfrm>
            <a:off x="1219200" y="1860432"/>
            <a:ext cx="3962400" cy="2943695"/>
          </a:xfrm>
          <a:prstGeom prst="rect">
            <a:avLst/>
          </a:prstGeom>
        </p:spPr>
      </p:pic>
      <p:pic>
        <p:nvPicPr>
          <p:cNvPr id="11" name="Image 10"/>
          <p:cNvPicPr>
            <a:picLocks noChangeAspect="1"/>
          </p:cNvPicPr>
          <p:nvPr/>
        </p:nvPicPr>
        <p:blipFill rotWithShape="1">
          <a:blip r:embed="rId4"/>
          <a:srcRect t="10875"/>
          <a:stretch/>
        </p:blipFill>
        <p:spPr>
          <a:xfrm>
            <a:off x="7315200" y="2317339"/>
            <a:ext cx="9098170" cy="7940311"/>
          </a:xfrm>
          <a:prstGeom prst="rect">
            <a:avLst/>
          </a:prstGeom>
        </p:spPr>
      </p:pic>
      <p:pic>
        <p:nvPicPr>
          <p:cNvPr id="8" name="Image 7"/>
          <p:cNvPicPr>
            <a:picLocks noChangeAspect="1"/>
          </p:cNvPicPr>
          <p:nvPr/>
        </p:nvPicPr>
        <p:blipFill rotWithShape="1">
          <a:blip r:embed="rId4"/>
          <a:srcRect b="92087"/>
          <a:stretch/>
        </p:blipFill>
        <p:spPr>
          <a:xfrm>
            <a:off x="7315200" y="1571848"/>
            <a:ext cx="9098170" cy="704961"/>
          </a:xfrm>
          <a:prstGeom prst="rect">
            <a:avLst/>
          </a:prstGeom>
        </p:spPr>
      </p:pic>
      <p:pic>
        <p:nvPicPr>
          <p:cNvPr id="3" name="Image 2"/>
          <p:cNvPicPr>
            <a:picLocks noChangeAspect="1"/>
          </p:cNvPicPr>
          <p:nvPr/>
        </p:nvPicPr>
        <p:blipFill rotWithShape="1">
          <a:blip r:embed="rId5"/>
          <a:srcRect l="44957"/>
          <a:stretch/>
        </p:blipFill>
        <p:spPr>
          <a:xfrm>
            <a:off x="1219200" y="5448300"/>
            <a:ext cx="4989969" cy="2944623"/>
          </a:xfrm>
          <a:prstGeom prst="rect">
            <a:avLst/>
          </a:prstGeom>
        </p:spPr>
      </p:pic>
      <p:sp>
        <p:nvSpPr>
          <p:cNvPr id="5" name="Rectangle 4"/>
          <p:cNvSpPr/>
          <p:nvPr/>
        </p:nvSpPr>
        <p:spPr>
          <a:xfrm>
            <a:off x="7831461" y="4958834"/>
            <a:ext cx="2625078" cy="369332"/>
          </a:xfrm>
          <a:prstGeom prst="rect">
            <a:avLst/>
          </a:prstGeom>
        </p:spPr>
        <p:txBody>
          <a:bodyPr wrap="none">
            <a:spAutoFit/>
          </a:bodyPr>
          <a:lstStyle/>
          <a:p>
            <a:r>
              <a:rPr lang="fr-FR" sz="1800" spc="-335" dirty="0">
                <a:solidFill>
                  <a:srgbClr val="F0F1F5"/>
                </a:solidFill>
                <a:latin typeface="Marianne" panose="02000000000000000000" pitchFamily="2" charset="0"/>
              </a:rPr>
              <a:t>Rôle et posture du médiateur TNE</a:t>
            </a:r>
            <a:endParaRPr lang="fr-FR" dirty="0"/>
          </a:p>
        </p:txBody>
      </p:sp>
      <p:sp>
        <p:nvSpPr>
          <p:cNvPr id="12" name="object 2"/>
          <p:cNvSpPr/>
          <p:nvPr/>
        </p:nvSpPr>
        <p:spPr>
          <a:xfrm>
            <a:off x="0" y="4"/>
            <a:ext cx="18288000" cy="1403852"/>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p:spPr>
        <p:txBody>
          <a:bodyPr wrap="square" lIns="0" tIns="0" rIns="0" bIns="0" rtlCol="0"/>
          <a:lstStyle/>
          <a:p>
            <a:endParaRPr/>
          </a:p>
        </p:txBody>
      </p:sp>
      <p:sp>
        <p:nvSpPr>
          <p:cNvPr id="13" name="object 7"/>
          <p:cNvSpPr txBox="1">
            <a:spLocks/>
          </p:cNvSpPr>
          <p:nvPr/>
        </p:nvSpPr>
        <p:spPr>
          <a:xfrm>
            <a:off x="533400" y="-266700"/>
            <a:ext cx="17221200" cy="1620315"/>
          </a:xfrm>
          <a:prstGeom prst="rect">
            <a:avLst/>
          </a:prstGeom>
        </p:spPr>
        <p:txBody>
          <a:bodyPr vert="horz" wrap="square" lIns="0" tIns="598805" rIns="0" bIns="0" rtlCol="0">
            <a:spAutoFit/>
          </a:bodyPr>
          <a:lstStyle>
            <a:lvl1pPr>
              <a:defRPr sz="6000" b="1" i="0">
                <a:solidFill>
                  <a:srgbClr val="312973"/>
                </a:solidFill>
                <a:latin typeface="Arial"/>
                <a:ea typeface="+mj-ea"/>
                <a:cs typeface="Arial"/>
              </a:defRPr>
            </a:lvl1pPr>
          </a:lstStyle>
          <a:p>
            <a:pPr marL="12700">
              <a:spcBef>
                <a:spcPts val="4715"/>
              </a:spcBef>
            </a:pPr>
            <a:r>
              <a:rPr lang="fr-FR" sz="6600" spc="-335" dirty="0">
                <a:solidFill>
                  <a:srgbClr val="F0F1F5"/>
                </a:solidFill>
                <a:latin typeface="Marianne" panose="02000000000000000000" pitchFamily="2" charset="0"/>
              </a:rPr>
              <a:t>Organigramme des acteurs autour de l’école</a:t>
            </a:r>
            <a:endParaRPr lang="fr-FR" sz="6600" dirty="0">
              <a:latin typeface="Marianne" panose="02000000000000000000" pitchFamily="2" charset="0"/>
            </a:endParaRPr>
          </a:p>
        </p:txBody>
      </p:sp>
    </p:spTree>
    <p:extLst>
      <p:ext uri="{BB962C8B-B14F-4D97-AF65-F5344CB8AC3E}">
        <p14:creationId xmlns:p14="http://schemas.microsoft.com/office/powerpoint/2010/main" val="51317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 name="object 2"/>
          <p:cNvSpPr/>
          <p:nvPr/>
        </p:nvSpPr>
        <p:spPr>
          <a:xfrm>
            <a:off x="0" y="0"/>
            <a:ext cx="18284400" cy="102834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a:ln w="0">
            <a:noFill/>
          </a:ln>
        </p:spPr>
        <p:style>
          <a:lnRef idx="0">
            <a:scrgbClr r="0" g="0" b="0"/>
          </a:lnRef>
          <a:fillRef idx="0">
            <a:scrgbClr r="0" g="0" b="0"/>
          </a:fillRef>
          <a:effectRef idx="0">
            <a:scrgbClr r="0" g="0" b="0"/>
          </a:effectRef>
          <a:fontRef idx="minor"/>
        </p:style>
      </p:sp>
      <p:sp>
        <p:nvSpPr>
          <p:cNvPr id="162" name="object 3"/>
          <p:cNvSpPr/>
          <p:nvPr/>
        </p:nvSpPr>
        <p:spPr>
          <a:xfrm>
            <a:off x="0" y="3897000"/>
            <a:ext cx="18284400" cy="6387840"/>
          </a:xfrm>
          <a:custGeom>
            <a:avLst/>
            <a:gdLst/>
            <a:ahLst/>
            <a:cxnLst/>
            <a:rect l="l" t="t" r="r" b="b"/>
            <a:pathLst>
              <a:path w="18288000" h="6391275">
                <a:moveTo>
                  <a:pt x="18287998" y="6391274"/>
                </a:moveTo>
                <a:lnTo>
                  <a:pt x="0" y="6391274"/>
                </a:lnTo>
                <a:lnTo>
                  <a:pt x="0" y="0"/>
                </a:lnTo>
                <a:lnTo>
                  <a:pt x="18287998" y="0"/>
                </a:lnTo>
                <a:lnTo>
                  <a:pt x="18287998" y="6391274"/>
                </a:lnTo>
                <a:close/>
              </a:path>
            </a:pathLst>
          </a:custGeom>
          <a:solidFill>
            <a:srgbClr val="F0F1F5"/>
          </a:solidFill>
          <a:ln w="0">
            <a:noFill/>
          </a:ln>
        </p:spPr>
        <p:style>
          <a:lnRef idx="0">
            <a:scrgbClr r="0" g="0" b="0"/>
          </a:lnRef>
          <a:fillRef idx="0">
            <a:scrgbClr r="0" g="0" b="0"/>
          </a:fillRef>
          <a:effectRef idx="0">
            <a:scrgbClr r="0" g="0" b="0"/>
          </a:effectRef>
          <a:fontRef idx="minor"/>
        </p:style>
      </p:sp>
      <p:pic>
        <p:nvPicPr>
          <p:cNvPr id="163" name="object 7"/>
          <p:cNvPicPr/>
          <p:nvPr/>
        </p:nvPicPr>
        <p:blipFill>
          <a:blip r:embed="rId2"/>
          <a:stretch/>
        </p:blipFill>
        <p:spPr>
          <a:xfrm>
            <a:off x="13893120" y="339840"/>
            <a:ext cx="3634920" cy="3549240"/>
          </a:xfrm>
          <a:prstGeom prst="rect">
            <a:avLst/>
          </a:prstGeom>
          <a:ln w="0">
            <a:noFill/>
          </a:ln>
        </p:spPr>
      </p:pic>
      <p:sp>
        <p:nvSpPr>
          <p:cNvPr id="164" name="object 8"/>
          <p:cNvSpPr/>
          <p:nvPr/>
        </p:nvSpPr>
        <p:spPr>
          <a:xfrm>
            <a:off x="427680" y="-853920"/>
            <a:ext cx="12526320" cy="4650120"/>
          </a:xfrm>
          <a:prstGeom prst="rect">
            <a:avLst/>
          </a:prstGeom>
          <a:noFill/>
          <a:ln w="0">
            <a:noFill/>
          </a:ln>
        </p:spPr>
        <p:style>
          <a:lnRef idx="0">
            <a:scrgbClr r="0" g="0" b="0"/>
          </a:lnRef>
          <a:fillRef idx="0">
            <a:scrgbClr r="0" g="0" b="0"/>
          </a:fillRef>
          <a:effectRef idx="0">
            <a:scrgbClr r="0" g="0" b="0"/>
          </a:effectRef>
          <a:fontRef idx="minor"/>
        </p:style>
        <p:txBody>
          <a:bodyPr lIns="0" tIns="1454040" rIns="0" bIns="0">
            <a:noAutofit/>
          </a:bodyPr>
          <a:lstStyle/>
          <a:p>
            <a:pPr marL="83185" marR="75565" algn="l">
              <a:lnSpc>
                <a:spcPct val="114100"/>
              </a:lnSpc>
              <a:spcBef>
                <a:spcPts val="960"/>
              </a:spcBef>
            </a:pPr>
            <a:r>
              <a:rPr lang="fr-FR" sz="7200" dirty="0">
                <a:solidFill>
                  <a:schemeClr val="bg1"/>
                </a:solidFill>
                <a:latin typeface="Marianne" panose="02000000000000000000" pitchFamily="2" charset="0"/>
                <a:cs typeface="Microsoft Sans Serif"/>
              </a:rPr>
              <a:t>Etre structure médiatrice au sein des TNE</a:t>
            </a:r>
          </a:p>
        </p:txBody>
      </p:sp>
      <p:sp>
        <p:nvSpPr>
          <p:cNvPr id="165" name="object 10"/>
          <p:cNvSpPr/>
          <p:nvPr/>
        </p:nvSpPr>
        <p:spPr>
          <a:xfrm>
            <a:off x="5580000" y="4500000"/>
            <a:ext cx="11488800" cy="5429591"/>
          </a:xfrm>
          <a:prstGeom prst="rect">
            <a:avLst/>
          </a:prstGeom>
          <a:noFill/>
          <a:ln w="0">
            <a:noFill/>
          </a:ln>
        </p:spPr>
        <p:style>
          <a:lnRef idx="0">
            <a:scrgbClr r="0" g="0" b="0"/>
          </a:lnRef>
          <a:fillRef idx="0">
            <a:scrgbClr r="0" g="0" b="0"/>
          </a:fillRef>
          <a:effectRef idx="0">
            <a:scrgbClr r="0" g="0" b="0"/>
          </a:effectRef>
          <a:fontRef idx="minor"/>
        </p:style>
        <p:txBody>
          <a:bodyPr wrap="square" lIns="0" tIns="12600" rIns="0" bIns="0">
            <a:spAutoFit/>
          </a:bodyPr>
          <a:lstStyle/>
          <a:p>
            <a:r>
              <a:rPr lang="fr-FR" sz="3200" dirty="0">
                <a:latin typeface="Marianne" panose="02000000000000000000" pitchFamily="2" charset="0"/>
              </a:rPr>
              <a:t>Déployer et mener des actions d’accompagnement à la parentalité numérique en lien avec des thématiques scolaires et parascolaires du type : </a:t>
            </a:r>
          </a:p>
          <a:p>
            <a:endParaRPr lang="fr-FR" sz="3200" dirty="0">
              <a:latin typeface="Marianne" panose="02000000000000000000" pitchFamily="2" charset="0"/>
            </a:endParaRPr>
          </a:p>
          <a:p>
            <a:pPr marL="457200" lvl="0" indent="-457200">
              <a:buFont typeface="Arial" panose="020B0604020202020204" pitchFamily="34" charset="0"/>
              <a:buChar char="•"/>
            </a:pPr>
            <a:r>
              <a:rPr lang="fr-FR" sz="3200" dirty="0">
                <a:latin typeface="Marianne" panose="02000000000000000000" pitchFamily="2" charset="0"/>
              </a:rPr>
              <a:t>Atelier (par exemple : aide à la connexion aux ENT et découverte des fonctionnalités).</a:t>
            </a:r>
          </a:p>
          <a:p>
            <a:pPr marL="457200" lvl="0" indent="-457200">
              <a:buFont typeface="Arial" panose="020B0604020202020204" pitchFamily="34" charset="0"/>
              <a:buChar char="•"/>
            </a:pPr>
            <a:r>
              <a:rPr lang="fr-FR" sz="3200" dirty="0">
                <a:latin typeface="Marianne" panose="02000000000000000000" pitchFamily="2" charset="0"/>
              </a:rPr>
              <a:t>Café des parents. </a:t>
            </a:r>
          </a:p>
          <a:p>
            <a:pPr marL="457200" lvl="0" indent="-457200">
              <a:buFont typeface="Arial" panose="020B0604020202020204" pitchFamily="34" charset="0"/>
              <a:buChar char="•"/>
            </a:pPr>
            <a:endParaRPr lang="fr-FR" sz="3200" dirty="0">
              <a:latin typeface="Marianne" panose="02000000000000000000" pitchFamily="2" charset="0"/>
            </a:endParaRPr>
          </a:p>
          <a:p>
            <a:r>
              <a:rPr lang="fr-FR" sz="3200" dirty="0">
                <a:latin typeface="Marianne" panose="02000000000000000000" pitchFamily="2" charset="0"/>
              </a:rPr>
              <a:t>Ces actions seront organisées à destination des parents, éventuellement accompagnés de leurs enfants, relevant des territoires cibles identifiés dans chacun des TNE.</a:t>
            </a:r>
          </a:p>
        </p:txBody>
      </p:sp>
      <p:pic>
        <p:nvPicPr>
          <p:cNvPr id="167" name="Image 11"/>
          <p:cNvPicPr>
            <a:picLocks noChangeAspect="1"/>
          </p:cNvPicPr>
          <p:nvPr/>
        </p:nvPicPr>
        <p:blipFill>
          <a:blip r:embed="rId3"/>
          <a:stretch/>
        </p:blipFill>
        <p:spPr>
          <a:xfrm>
            <a:off x="152400" y="4671300"/>
            <a:ext cx="5258719" cy="4968000"/>
          </a:xfrm>
          <a:prstGeom prst="rect">
            <a:avLst/>
          </a:prstGeom>
          <a:ln w="0">
            <a:noFill/>
          </a:ln>
        </p:spPr>
      </p:pic>
    </p:spTree>
    <p:extLst>
      <p:ext uri="{BB962C8B-B14F-4D97-AF65-F5344CB8AC3E}">
        <p14:creationId xmlns:p14="http://schemas.microsoft.com/office/powerpoint/2010/main" val="799044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 y="0"/>
            <a:ext cx="18287999" cy="10299939"/>
          </a:xfrm>
          <a:prstGeom prst="rect">
            <a:avLst/>
          </a:prstGeom>
          <a:noFill/>
          <a:ln w="76200">
            <a:solidFill>
              <a:srgbClr val="2533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83000" y="8996062"/>
            <a:ext cx="1046796" cy="740495"/>
          </a:xfrm>
          <a:prstGeom prst="rect">
            <a:avLst/>
          </a:prstGeom>
        </p:spPr>
      </p:pic>
      <p:sp>
        <p:nvSpPr>
          <p:cNvPr id="4" name="ZoneTexte 3"/>
          <p:cNvSpPr txBox="1"/>
          <p:nvPr/>
        </p:nvSpPr>
        <p:spPr>
          <a:xfrm>
            <a:off x="886209" y="866484"/>
            <a:ext cx="12867891" cy="830997"/>
          </a:xfrm>
          <a:prstGeom prst="rect">
            <a:avLst/>
          </a:prstGeom>
          <a:noFill/>
        </p:spPr>
        <p:txBody>
          <a:bodyPr wrap="square" rtlCol="0">
            <a:spAutoFit/>
          </a:bodyPr>
          <a:lstStyle/>
          <a:p>
            <a:r>
              <a:rPr lang="fr-FR" sz="4800" i="1" spc="450" dirty="0">
                <a:solidFill>
                  <a:srgbClr val="25336D"/>
                </a:solidFill>
                <a:latin typeface="Marianne Light" panose="02000000000000000000" pitchFamily="2" charset="0"/>
              </a:rPr>
              <a:t>Les zones à risque d’échec scolaire</a:t>
            </a:r>
          </a:p>
        </p:txBody>
      </p:sp>
      <p:sp>
        <p:nvSpPr>
          <p:cNvPr id="7" name="Rectangle 6"/>
          <p:cNvSpPr/>
          <p:nvPr/>
        </p:nvSpPr>
        <p:spPr>
          <a:xfrm>
            <a:off x="8591264" y="2848010"/>
            <a:ext cx="8563973" cy="5078313"/>
          </a:xfrm>
          <a:prstGeom prst="rect">
            <a:avLst/>
          </a:prstGeom>
        </p:spPr>
        <p:txBody>
          <a:bodyPr wrap="square">
            <a:spAutoFit/>
          </a:bodyPr>
          <a:lstStyle/>
          <a:p>
            <a:pPr marL="428625" indent="-428625" algn="just">
              <a:lnSpc>
                <a:spcPct val="150000"/>
              </a:lnSpc>
              <a:buClr>
                <a:srgbClr val="25336D"/>
              </a:buClr>
              <a:buFont typeface="Marianne" panose="02000000000000000000" pitchFamily="2" charset="0"/>
              <a:buChar char="→"/>
            </a:pPr>
            <a:r>
              <a:rPr lang="fr-FR" sz="2400" dirty="0">
                <a:latin typeface="Marianne" panose="02000000000000000000" pitchFamily="2" charset="0"/>
              </a:rPr>
              <a:t>Un risque d’échec scolaire sur le secteur de Pointe Noire du fait du cumul de difficultés sur le plan familial, économique et culturel ; </a:t>
            </a:r>
          </a:p>
          <a:p>
            <a:pPr marL="428625" indent="-428625" algn="just">
              <a:lnSpc>
                <a:spcPct val="150000"/>
              </a:lnSpc>
              <a:buClr>
                <a:srgbClr val="25336D"/>
              </a:buClr>
              <a:buFont typeface="Marianne" panose="02000000000000000000" pitchFamily="2" charset="0"/>
              <a:buChar char="→"/>
            </a:pPr>
            <a:r>
              <a:rPr lang="fr-FR" sz="2400" dirty="0">
                <a:solidFill>
                  <a:srgbClr val="988CCB"/>
                </a:solidFill>
                <a:latin typeface="Marianne Medium" panose="02000000000000000000" pitchFamily="2" charset="0"/>
              </a:rPr>
              <a:t>4 </a:t>
            </a:r>
            <a:r>
              <a:rPr lang="fr-FR" sz="2400" dirty="0">
                <a:latin typeface="Marianne" panose="02000000000000000000" pitchFamily="2" charset="0"/>
              </a:rPr>
              <a:t>territoires (Capesterre-de-Marie-Galante, La Désirade, Saint-Louis et Les Saintes) où le risque d’échec est notamment lié aux difficultés prononcées sur le plan des diplômes et de l’emploi ; </a:t>
            </a:r>
          </a:p>
          <a:p>
            <a:pPr marL="428625" indent="-428625" algn="just">
              <a:lnSpc>
                <a:spcPct val="150000"/>
              </a:lnSpc>
              <a:buClr>
                <a:srgbClr val="25336D"/>
              </a:buClr>
              <a:buFont typeface="Marianne" panose="02000000000000000000" pitchFamily="2" charset="0"/>
              <a:buChar char="→"/>
            </a:pPr>
            <a:r>
              <a:rPr lang="fr-FR" sz="2400" dirty="0">
                <a:solidFill>
                  <a:srgbClr val="988CCB"/>
                </a:solidFill>
                <a:latin typeface="Marianne Medium" panose="02000000000000000000" pitchFamily="2" charset="0"/>
              </a:rPr>
              <a:t>9 </a:t>
            </a:r>
            <a:r>
              <a:rPr lang="fr-FR" sz="2400" dirty="0">
                <a:latin typeface="Marianne" panose="02000000000000000000" pitchFamily="2" charset="0"/>
              </a:rPr>
              <a:t>territoires au nord et au sud-ouest qui agrègent des difficultés sur le plan familial et des revenus.</a:t>
            </a:r>
          </a:p>
        </p:txBody>
      </p:sp>
      <p:pic>
        <p:nvPicPr>
          <p:cNvPr id="2" name="Image 1"/>
          <p:cNvPicPr>
            <a:picLocks noChangeAspect="1"/>
          </p:cNvPicPr>
          <p:nvPr/>
        </p:nvPicPr>
        <p:blipFill rotWithShape="1">
          <a:blip r:embed="rId4"/>
          <a:srcRect r="50336"/>
          <a:stretch/>
        </p:blipFill>
        <p:spPr>
          <a:xfrm>
            <a:off x="886210" y="2454663"/>
            <a:ext cx="6278864" cy="5891775"/>
          </a:xfrm>
          <a:prstGeom prst="rect">
            <a:avLst/>
          </a:prstGeom>
        </p:spPr>
      </p:pic>
      <p:pic>
        <p:nvPicPr>
          <p:cNvPr id="10" name="Image 9"/>
          <p:cNvPicPr>
            <a:picLocks noChangeAspect="1"/>
          </p:cNvPicPr>
          <p:nvPr/>
        </p:nvPicPr>
        <p:blipFill rotWithShape="1">
          <a:blip r:embed="rId4"/>
          <a:srcRect l="49790" t="42674" b="35074"/>
          <a:stretch/>
        </p:blipFill>
        <p:spPr>
          <a:xfrm>
            <a:off x="886210" y="8417245"/>
            <a:ext cx="7705055" cy="1591355"/>
          </a:xfrm>
          <a:prstGeom prst="rect">
            <a:avLst/>
          </a:prstGeom>
        </p:spPr>
      </p:pic>
      <p:sp>
        <p:nvSpPr>
          <p:cNvPr id="11" name="ZoneTexte 10"/>
          <p:cNvSpPr txBox="1"/>
          <p:nvPr/>
        </p:nvSpPr>
        <p:spPr>
          <a:xfrm>
            <a:off x="11951758" y="577026"/>
            <a:ext cx="7254034" cy="830997"/>
          </a:xfrm>
          <a:prstGeom prst="rect">
            <a:avLst/>
          </a:prstGeom>
          <a:noFill/>
        </p:spPr>
        <p:txBody>
          <a:bodyPr wrap="square" rtlCol="0">
            <a:spAutoFit/>
          </a:bodyPr>
          <a:lstStyle/>
          <a:p>
            <a:pPr algn="ctr"/>
            <a:r>
              <a:rPr lang="fr-FR" sz="4800" b="1" dirty="0">
                <a:solidFill>
                  <a:srgbClr val="312973"/>
                </a:solidFill>
                <a:latin typeface="Marianne" panose="02000000000000000000" pitchFamily="2" charset="0"/>
              </a:rPr>
              <a:t>Votre TNE</a:t>
            </a:r>
          </a:p>
        </p:txBody>
      </p:sp>
    </p:spTree>
    <p:extLst>
      <p:ext uri="{BB962C8B-B14F-4D97-AF65-F5344CB8AC3E}">
        <p14:creationId xmlns:p14="http://schemas.microsoft.com/office/powerpoint/2010/main" val="3385430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 y="0"/>
            <a:ext cx="18287999" cy="10299939"/>
          </a:xfrm>
          <a:prstGeom prst="rect">
            <a:avLst/>
          </a:prstGeom>
          <a:noFill/>
          <a:ln w="76200">
            <a:solidFill>
              <a:srgbClr val="2533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928679" y="665107"/>
            <a:ext cx="7681921" cy="815608"/>
          </a:xfrm>
          <a:prstGeom prst="rect">
            <a:avLst/>
          </a:prstGeom>
          <a:noFill/>
          <a:ln>
            <a:noFill/>
          </a:ln>
        </p:spPr>
        <p:txBody>
          <a:bodyPr wrap="square" lIns="137160" tIns="68580" rIns="137160" bIns="68580">
            <a:spAutoFit/>
          </a:bodyPr>
          <a:lstStyle/>
          <a:p>
            <a:r>
              <a:rPr lang="fr-FR" sz="4400" spc="450" dirty="0" smtClean="0">
                <a:ln w="12700">
                  <a:noFill/>
                  <a:prstDash val="solid"/>
                </a:ln>
                <a:solidFill>
                  <a:srgbClr val="25336D"/>
                </a:solidFill>
                <a:latin typeface="Marianne" panose="02000000000000000000" pitchFamily="2" charset="0"/>
              </a:rPr>
              <a:t>Fragilités </a:t>
            </a:r>
            <a:r>
              <a:rPr lang="fr-FR" sz="4400" spc="450" dirty="0">
                <a:ln w="12700">
                  <a:noFill/>
                  <a:prstDash val="solid"/>
                </a:ln>
                <a:solidFill>
                  <a:srgbClr val="25336D"/>
                </a:solidFill>
                <a:latin typeface="Marianne" panose="02000000000000000000" pitchFamily="2" charset="0"/>
              </a:rPr>
              <a:t>numériques*</a:t>
            </a:r>
            <a:endParaRPr lang="fr-FR" sz="4000" spc="450" dirty="0">
              <a:ln w="12700">
                <a:noFill/>
                <a:prstDash val="solid"/>
              </a:ln>
              <a:solidFill>
                <a:srgbClr val="25336D"/>
              </a:solidFill>
              <a:latin typeface="Marianne" panose="02000000000000000000" pitchFamily="2" charset="0"/>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70421" y="9258301"/>
            <a:ext cx="950247" cy="672197"/>
          </a:xfrm>
          <a:prstGeom prst="rect">
            <a:avLst/>
          </a:prstGeom>
        </p:spPr>
      </p:pic>
      <p:sp>
        <p:nvSpPr>
          <p:cNvPr id="6" name="Rectangle 5"/>
          <p:cNvSpPr/>
          <p:nvPr/>
        </p:nvSpPr>
        <p:spPr>
          <a:xfrm>
            <a:off x="928679" y="3044119"/>
            <a:ext cx="9144000" cy="3416320"/>
          </a:xfrm>
          <a:prstGeom prst="rect">
            <a:avLst/>
          </a:prstGeom>
        </p:spPr>
        <p:txBody>
          <a:bodyPr>
            <a:spAutoFit/>
          </a:bodyPr>
          <a:lstStyle/>
          <a:p>
            <a:pPr algn="just">
              <a:lnSpc>
                <a:spcPct val="150000"/>
              </a:lnSpc>
            </a:pPr>
            <a:r>
              <a:rPr lang="fr-FR" sz="2400" i="1" dirty="0">
                <a:latin typeface="Marianne" panose="02000000000000000000" pitchFamily="2" charset="0"/>
              </a:rPr>
              <a:t>Une fragilité numérique essentiellement liée à </a:t>
            </a:r>
            <a:r>
              <a:rPr lang="fr-FR" dirty="0">
                <a:solidFill>
                  <a:srgbClr val="988CCB"/>
                </a:solidFill>
                <a:latin typeface="Marianne Medium" panose="02000000000000000000" pitchFamily="2" charset="0"/>
              </a:rPr>
              <a:t>5 </a:t>
            </a:r>
            <a:r>
              <a:rPr lang="fr-FR" sz="2400" i="1" dirty="0">
                <a:latin typeface="Marianne" panose="02000000000000000000" pitchFamily="2" charset="0"/>
              </a:rPr>
              <a:t>indicateurs : </a:t>
            </a:r>
            <a:endParaRPr lang="fr-FR" sz="2400" dirty="0">
              <a:latin typeface="Marianne" panose="02000000000000000000" pitchFamily="2" charset="0"/>
            </a:endParaRPr>
          </a:p>
          <a:p>
            <a:pPr marL="428625" indent="-428625" algn="just">
              <a:lnSpc>
                <a:spcPct val="150000"/>
              </a:lnSpc>
              <a:buClr>
                <a:srgbClr val="25336D"/>
              </a:buClr>
              <a:buFont typeface="Marianne" panose="02000000000000000000" pitchFamily="2" charset="0"/>
              <a:buChar char="→"/>
            </a:pPr>
            <a:r>
              <a:rPr lang="fr-FR" sz="2400" dirty="0">
                <a:latin typeface="Marianne" panose="02000000000000000000" pitchFamily="2" charset="0"/>
              </a:rPr>
              <a:t>Taux de pauvreté ; </a:t>
            </a:r>
          </a:p>
          <a:p>
            <a:pPr marL="428625" indent="-428625" algn="just">
              <a:lnSpc>
                <a:spcPct val="150000"/>
              </a:lnSpc>
              <a:buClr>
                <a:srgbClr val="25336D"/>
              </a:buClr>
              <a:buFont typeface="Marianne" panose="02000000000000000000" pitchFamily="2" charset="0"/>
              <a:buChar char="→"/>
            </a:pPr>
            <a:r>
              <a:rPr lang="fr-FR" sz="2400" dirty="0">
                <a:latin typeface="Marianne" panose="02000000000000000000" pitchFamily="2" charset="0"/>
              </a:rPr>
              <a:t>Part des ménages monoparentaux ; </a:t>
            </a:r>
          </a:p>
          <a:p>
            <a:pPr marL="428625" indent="-428625" algn="just">
              <a:lnSpc>
                <a:spcPct val="150000"/>
              </a:lnSpc>
              <a:buClr>
                <a:srgbClr val="25336D"/>
              </a:buClr>
              <a:buFont typeface="Marianne" panose="02000000000000000000" pitchFamily="2" charset="0"/>
              <a:buChar char="→"/>
            </a:pPr>
            <a:r>
              <a:rPr lang="fr-FR" sz="2400" dirty="0">
                <a:latin typeface="Marianne" panose="02000000000000000000" pitchFamily="2" charset="0"/>
              </a:rPr>
              <a:t>Taux de chômage ; </a:t>
            </a:r>
          </a:p>
          <a:p>
            <a:pPr marL="428625" indent="-428625" algn="just">
              <a:lnSpc>
                <a:spcPct val="150000"/>
              </a:lnSpc>
              <a:buClr>
                <a:srgbClr val="25336D"/>
              </a:buClr>
              <a:buFont typeface="Marianne" panose="02000000000000000000" pitchFamily="2" charset="0"/>
              <a:buChar char="→"/>
            </a:pPr>
            <a:r>
              <a:rPr lang="fr-FR" sz="2400" dirty="0">
                <a:latin typeface="Marianne" panose="02000000000000000000" pitchFamily="2" charset="0"/>
              </a:rPr>
              <a:t>Dépendance aux prestations sociales ; </a:t>
            </a:r>
          </a:p>
          <a:p>
            <a:pPr marL="428625" indent="-428625" algn="just">
              <a:lnSpc>
                <a:spcPct val="150000"/>
              </a:lnSpc>
              <a:buClr>
                <a:srgbClr val="25336D"/>
              </a:buClr>
              <a:buFont typeface="Marianne" panose="02000000000000000000" pitchFamily="2" charset="0"/>
              <a:buChar char="→"/>
            </a:pPr>
            <a:r>
              <a:rPr lang="fr-FR" sz="2400" dirty="0">
                <a:latin typeface="Marianne" panose="02000000000000000000" pitchFamily="2" charset="0"/>
              </a:rPr>
              <a:t>Difficulté d’accès aux bibliothèques. </a:t>
            </a:r>
          </a:p>
        </p:txBody>
      </p:sp>
      <p:sp>
        <p:nvSpPr>
          <p:cNvPr id="7" name="Rectangle 6"/>
          <p:cNvSpPr/>
          <p:nvPr/>
        </p:nvSpPr>
        <p:spPr>
          <a:xfrm>
            <a:off x="385828" y="9109649"/>
            <a:ext cx="12057227" cy="923330"/>
          </a:xfrm>
          <a:prstGeom prst="rect">
            <a:avLst/>
          </a:prstGeom>
        </p:spPr>
        <p:txBody>
          <a:bodyPr wrap="square">
            <a:spAutoFit/>
          </a:bodyPr>
          <a:lstStyle/>
          <a:p>
            <a:pPr algn="just">
              <a:lnSpc>
                <a:spcPct val="150000"/>
              </a:lnSpc>
            </a:pPr>
            <a:r>
              <a:rPr lang="fr-FR" i="1" dirty="0">
                <a:solidFill>
                  <a:srgbClr val="25336D"/>
                </a:solidFill>
                <a:latin typeface="Marianne" panose="02000000000000000000" pitchFamily="2" charset="0"/>
              </a:rPr>
              <a:t>*Indice de fragilité numérique élaboré avec le soutien du Fonds de transformation pour l’action publique mobilisé dans le cadre de l’</a:t>
            </a:r>
            <a:r>
              <a:rPr lang="fr-FR" i="1" dirty="0" err="1">
                <a:solidFill>
                  <a:srgbClr val="25336D"/>
                </a:solidFill>
                <a:latin typeface="Marianne" panose="02000000000000000000" pitchFamily="2" charset="0"/>
              </a:rPr>
              <a:t>IncubO</a:t>
            </a:r>
            <a:r>
              <a:rPr lang="fr-FR" i="1" dirty="0">
                <a:solidFill>
                  <a:srgbClr val="25336D"/>
                </a:solidFill>
                <a:latin typeface="Marianne" panose="02000000000000000000" pitchFamily="2" charset="0"/>
              </a:rPr>
              <a:t> du SGAR Occitanie, en partenariat avec la MedNum et l’ANSA. </a:t>
            </a:r>
            <a:endParaRPr lang="fr-FR" dirty="0">
              <a:solidFill>
                <a:srgbClr val="25336D"/>
              </a:solidFill>
              <a:latin typeface="Marianne" panose="02000000000000000000" pitchFamily="2" charset="0"/>
            </a:endParaRPr>
          </a:p>
        </p:txBody>
      </p:sp>
      <p:pic>
        <p:nvPicPr>
          <p:cNvPr id="8" name="Image 7"/>
          <p:cNvPicPr>
            <a:picLocks noChangeAspect="1"/>
          </p:cNvPicPr>
          <p:nvPr/>
        </p:nvPicPr>
        <p:blipFill rotWithShape="1">
          <a:blip r:embed="rId4"/>
          <a:srcRect t="10928" r="46268" b="7237"/>
          <a:stretch/>
        </p:blipFill>
        <p:spPr>
          <a:xfrm>
            <a:off x="11001356" y="2715207"/>
            <a:ext cx="6676004" cy="5018490"/>
          </a:xfrm>
          <a:prstGeom prst="rect">
            <a:avLst/>
          </a:prstGeom>
        </p:spPr>
      </p:pic>
      <p:pic>
        <p:nvPicPr>
          <p:cNvPr id="10" name="Image 9"/>
          <p:cNvPicPr>
            <a:picLocks noChangeAspect="1"/>
          </p:cNvPicPr>
          <p:nvPr/>
        </p:nvPicPr>
        <p:blipFill rotWithShape="1">
          <a:blip r:embed="rId4"/>
          <a:srcRect l="27371" t="-35" r="24867" b="93430"/>
          <a:stretch/>
        </p:blipFill>
        <p:spPr>
          <a:xfrm>
            <a:off x="10981412" y="2311686"/>
            <a:ext cx="6898944" cy="470847"/>
          </a:xfrm>
          <a:prstGeom prst="rect">
            <a:avLst/>
          </a:prstGeom>
        </p:spPr>
      </p:pic>
      <p:pic>
        <p:nvPicPr>
          <p:cNvPr id="11" name="Image 10"/>
          <p:cNvPicPr>
            <a:picLocks noChangeAspect="1"/>
          </p:cNvPicPr>
          <p:nvPr/>
        </p:nvPicPr>
        <p:blipFill rotWithShape="1">
          <a:blip r:embed="rId4"/>
          <a:srcRect l="61385" t="35858" b="33705"/>
          <a:stretch/>
        </p:blipFill>
        <p:spPr>
          <a:xfrm>
            <a:off x="5908622" y="6743051"/>
            <a:ext cx="5092734" cy="1981292"/>
          </a:xfrm>
          <a:prstGeom prst="rect">
            <a:avLst/>
          </a:prstGeom>
        </p:spPr>
      </p:pic>
      <p:sp>
        <p:nvSpPr>
          <p:cNvPr id="12" name="ZoneTexte 11"/>
          <p:cNvSpPr txBox="1"/>
          <p:nvPr/>
        </p:nvSpPr>
        <p:spPr>
          <a:xfrm>
            <a:off x="11951758" y="577026"/>
            <a:ext cx="7254034" cy="830997"/>
          </a:xfrm>
          <a:prstGeom prst="rect">
            <a:avLst/>
          </a:prstGeom>
          <a:noFill/>
        </p:spPr>
        <p:txBody>
          <a:bodyPr wrap="square" rtlCol="0">
            <a:spAutoFit/>
          </a:bodyPr>
          <a:lstStyle/>
          <a:p>
            <a:pPr algn="ctr"/>
            <a:r>
              <a:rPr lang="fr-FR" sz="4800" b="1" dirty="0">
                <a:solidFill>
                  <a:srgbClr val="312973"/>
                </a:solidFill>
                <a:latin typeface="Marianne" panose="02000000000000000000" pitchFamily="2" charset="0"/>
              </a:rPr>
              <a:t>Votre TNE</a:t>
            </a:r>
          </a:p>
        </p:txBody>
      </p:sp>
    </p:spTree>
    <p:extLst>
      <p:ext uri="{BB962C8B-B14F-4D97-AF65-F5344CB8AC3E}">
        <p14:creationId xmlns:p14="http://schemas.microsoft.com/office/powerpoint/2010/main" val="4207760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1299549" y="881319"/>
            <a:ext cx="9368451" cy="1090042"/>
          </a:xfrm>
          <a:prstGeom prst="rect">
            <a:avLst/>
          </a:prstGeom>
        </p:spPr>
        <p:txBody>
          <a:bodyPr vert="horz" wrap="square" lIns="0" tIns="12700" rIns="0" bIns="0" rtlCol="0">
            <a:spAutoFit/>
          </a:bodyPr>
          <a:lstStyle/>
          <a:p>
            <a:pPr marL="12700">
              <a:lnSpc>
                <a:spcPct val="100000"/>
              </a:lnSpc>
              <a:spcBef>
                <a:spcPts val="100"/>
              </a:spcBef>
            </a:pPr>
            <a:r>
              <a:rPr lang="fr-FR" sz="7000" spc="-335" dirty="0">
                <a:latin typeface="Marianne" panose="02000000000000000000" pitchFamily="2" charset="0"/>
              </a:rPr>
              <a:t>Au programme (3 x 3h)</a:t>
            </a:r>
            <a:endParaRPr sz="7000" dirty="0">
              <a:latin typeface="Marianne" panose="02000000000000000000" pitchFamily="2" charset="0"/>
            </a:endParaRP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0" y="0"/>
            <a:ext cx="3542116" cy="3672000"/>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object 8"/>
          <p:cNvSpPr txBox="1"/>
          <p:nvPr/>
        </p:nvSpPr>
        <p:spPr>
          <a:xfrm>
            <a:off x="945856" y="2324100"/>
            <a:ext cx="13151144" cy="7665560"/>
          </a:xfrm>
          <a:prstGeom prst="rect">
            <a:avLst/>
          </a:prstGeom>
        </p:spPr>
        <p:txBody>
          <a:bodyPr vert="horz" wrap="square" lIns="0" tIns="459105" rIns="0" bIns="0" rtlCol="0">
            <a:spAutoFit/>
          </a:bodyPr>
          <a:lstStyle/>
          <a:p>
            <a:pPr marL="540385" marR="75565"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Contextualiser le dispositif “Territoires Numériques Éducatifs” sur les territoires </a:t>
            </a:r>
          </a:p>
          <a:p>
            <a:pPr marL="540385" marR="75565" indent="-457200" algn="l">
              <a:spcAft>
                <a:spcPts val="3600"/>
              </a:spcAft>
              <a:buClr>
                <a:srgbClr val="F5684A"/>
              </a:buClr>
              <a:buFont typeface="Wingdings" panose="05000000000000000000" pitchFamily="2" charset="2"/>
              <a:buChar char="q"/>
            </a:pPr>
            <a:r>
              <a:rPr lang="fr-FR" sz="3200" b="1" dirty="0">
                <a:solidFill>
                  <a:srgbClr val="B7B5CE"/>
                </a:solidFill>
                <a:latin typeface="+mj-lt"/>
                <a:cs typeface="Microsoft Sans Serif"/>
              </a:rPr>
              <a:t>Etre structure médiatrice / médiateur au sein des TNE</a:t>
            </a:r>
          </a:p>
          <a:p>
            <a:pPr marL="540385" marR="75565" lvl="8"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312973"/>
                </a:solidFill>
                <a:effectLst/>
                <a:uLnTx/>
                <a:uFillTx/>
                <a:latin typeface="+mj-lt"/>
              </a:rPr>
              <a:t>Comprendre les enjeux de la parentalité </a:t>
            </a:r>
            <a:r>
              <a:rPr kumimoji="0" lang="fr-FR" sz="3200" b="1" i="0" u="none" strike="noStrike" kern="0" cap="none" spc="0" normalizeH="0" baseline="0" noProof="0" dirty="0" smtClean="0">
                <a:ln>
                  <a:noFill/>
                </a:ln>
                <a:solidFill>
                  <a:srgbClr val="312973"/>
                </a:solidFill>
                <a:effectLst/>
                <a:uLnTx/>
                <a:uFillTx/>
                <a:latin typeface="+mj-lt"/>
              </a:rPr>
              <a:t>numérique</a:t>
            </a:r>
          </a:p>
          <a:p>
            <a:pPr marL="540385" marR="75565" lvl="0" indent="-457200" algn="l" defTabSz="914400" eaLnBrk="1" fontAlgn="auto" latinLnBrk="0" hangingPunct="1">
              <a:lnSpc>
                <a:spcPct val="100000"/>
              </a:lnSpc>
              <a:spcBef>
                <a:spcPts val="0"/>
              </a:spcBef>
              <a:spcAft>
                <a:spcPts val="3600"/>
              </a:spcAft>
              <a:buClr>
                <a:srgbClr val="F5684A"/>
              </a:buClr>
              <a:buSzTx/>
              <a:buFont typeface="Wingdings" panose="05000000000000000000" pitchFamily="2" charset="2"/>
              <a:buChar char="q"/>
              <a:tabLst/>
              <a:defRPr/>
            </a:pP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Ressources du site </a:t>
            </a:r>
            <a:r>
              <a:rPr kumimoji="0" lang="fr-FR" sz="3200" b="1" i="0" u="none" strike="noStrike" kern="0" cap="none" spc="0" normalizeH="0" baseline="0" noProof="0" dirty="0" err="1" smtClean="0">
                <a:ln>
                  <a:noFill/>
                </a:ln>
                <a:solidFill>
                  <a:srgbClr val="312973"/>
                </a:solidFill>
                <a:effectLst/>
                <a:uLnTx/>
                <a:uFillTx/>
                <a:latin typeface="Marianne Light"/>
                <a:cs typeface="Microsoft Sans Serif"/>
              </a:rPr>
              <a:t>TàP</a:t>
            </a:r>
            <a:r>
              <a:rPr lang="fr-FR" sz="3200" b="1" dirty="0">
                <a:solidFill>
                  <a:srgbClr val="312973"/>
                </a:solidFill>
                <a:latin typeface="Marianne Light"/>
                <a:cs typeface="Microsoft Sans Serif"/>
              </a:rPr>
              <a:t>,</a:t>
            </a: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 </a:t>
            </a:r>
            <a:r>
              <a:rPr kumimoji="0" lang="fr-FR" sz="3200" b="1" i="0" u="none" strike="noStrike" kern="0" cap="none" spc="0" normalizeH="0" baseline="0" noProof="0" dirty="0" err="1" smtClean="0">
                <a:ln>
                  <a:noFill/>
                </a:ln>
                <a:solidFill>
                  <a:srgbClr val="312973"/>
                </a:solidFill>
                <a:effectLst/>
                <a:uLnTx/>
                <a:uFillTx/>
                <a:latin typeface="Marianne Light"/>
                <a:cs typeface="Microsoft Sans Serif"/>
              </a:rPr>
              <a:t>Pix</a:t>
            </a: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 parents, etc.</a:t>
            </a:r>
            <a:endParaRPr kumimoji="0" lang="fr-FR" sz="3200" b="1" i="0" u="none" strike="noStrike" kern="0" cap="none" spc="0" normalizeH="0" baseline="0" noProof="0" dirty="0" smtClean="0">
              <a:ln>
                <a:noFill/>
              </a:ln>
              <a:solidFill>
                <a:srgbClr val="312973"/>
              </a:solidFill>
              <a:effectLst/>
              <a:uLnTx/>
              <a:uFillTx/>
              <a:latin typeface="+mj-lt"/>
            </a:endParaRPr>
          </a:p>
          <a:p>
            <a:pPr marL="540385" marR="75565" lvl="8" indent="-457200" algn="l">
              <a:spcAft>
                <a:spcPts val="3600"/>
              </a:spcAft>
              <a:buClr>
                <a:srgbClr val="F5684A"/>
              </a:buClr>
              <a:buFont typeface="Wingdings" panose="05000000000000000000" pitchFamily="2" charset="2"/>
              <a:buChar char="q"/>
            </a:pPr>
            <a:r>
              <a:rPr lang="fr-FR" sz="3200" b="1" dirty="0" smtClean="0">
                <a:solidFill>
                  <a:srgbClr val="312973"/>
                </a:solidFill>
                <a:latin typeface="+mj-lt"/>
              </a:rPr>
              <a:t>Rôle du médiateur TNE dans le suivi des actions</a:t>
            </a:r>
            <a:endParaRPr kumimoji="0" lang="fr-FR" sz="3200" b="1" i="0" u="none" strike="noStrike" kern="0" cap="none" spc="0" normalizeH="0" baseline="0" noProof="0" dirty="0">
              <a:ln>
                <a:noFill/>
              </a:ln>
              <a:solidFill>
                <a:srgbClr val="312973"/>
              </a:solidFill>
              <a:effectLst/>
              <a:uLnTx/>
              <a:uFillTx/>
              <a:latin typeface="+mj-lt"/>
            </a:endParaRPr>
          </a:p>
          <a:p>
            <a:pPr marL="540385" marR="75565" indent="-457200" algn="l">
              <a:spcAft>
                <a:spcPts val="3600"/>
              </a:spcAft>
              <a:buClr>
                <a:srgbClr val="F5684A"/>
              </a:buClr>
              <a:buFont typeface="Wingdings" panose="05000000000000000000" pitchFamily="2" charset="2"/>
              <a:buChar char="q"/>
            </a:pPr>
            <a:r>
              <a:rPr lang="fr-FR" sz="3200" b="1" dirty="0" err="1" smtClean="0">
                <a:solidFill>
                  <a:srgbClr val="312973"/>
                </a:solidFill>
                <a:latin typeface="+mj-lt"/>
                <a:cs typeface="Microsoft Sans Serif"/>
              </a:rPr>
              <a:t>Malettes</a:t>
            </a:r>
            <a:r>
              <a:rPr lang="fr-FR" sz="3200" b="1" dirty="0" smtClean="0">
                <a:solidFill>
                  <a:srgbClr val="312973"/>
                </a:solidFill>
                <a:latin typeface="+mj-lt"/>
                <a:cs typeface="Microsoft Sans Serif"/>
              </a:rPr>
              <a:t> et idées </a:t>
            </a:r>
            <a:r>
              <a:rPr lang="fr-FR" sz="3200" b="1" dirty="0" err="1" smtClean="0">
                <a:solidFill>
                  <a:srgbClr val="312973"/>
                </a:solidFill>
                <a:latin typeface="+mj-lt"/>
                <a:cs typeface="Microsoft Sans Serif"/>
              </a:rPr>
              <a:t>recues</a:t>
            </a:r>
            <a:r>
              <a:rPr lang="fr-FR" sz="3200" b="1" dirty="0" smtClean="0">
                <a:solidFill>
                  <a:srgbClr val="312973"/>
                </a:solidFill>
                <a:latin typeface="+mj-lt"/>
                <a:cs typeface="Microsoft Sans Serif"/>
              </a:rPr>
              <a:t> (ressources du site </a:t>
            </a:r>
            <a:r>
              <a:rPr lang="fr-FR" sz="3200" b="1" dirty="0" err="1" smtClean="0">
                <a:solidFill>
                  <a:srgbClr val="312973"/>
                </a:solidFill>
                <a:latin typeface="+mj-lt"/>
                <a:cs typeface="Microsoft Sans Serif"/>
              </a:rPr>
              <a:t>TàP</a:t>
            </a:r>
            <a:r>
              <a:rPr lang="fr-FR" sz="3200" b="1" dirty="0" smtClean="0">
                <a:solidFill>
                  <a:srgbClr val="312973"/>
                </a:solidFill>
                <a:latin typeface="+mj-lt"/>
                <a:cs typeface="Microsoft Sans Serif"/>
              </a:rPr>
              <a:t>)</a:t>
            </a:r>
            <a:endParaRPr lang="fr-FR" sz="3200" b="1" dirty="0">
              <a:solidFill>
                <a:srgbClr val="312973"/>
              </a:solidFill>
              <a:latin typeface="+mj-lt"/>
              <a:cs typeface="Microsoft Sans Serif"/>
            </a:endParaRPr>
          </a:p>
          <a:p>
            <a:pPr marL="540385" marR="75565" indent="-457200" algn="l">
              <a:spcAft>
                <a:spcPts val="3600"/>
              </a:spcAft>
              <a:buClr>
                <a:srgbClr val="F5684A"/>
              </a:buClr>
              <a:buFont typeface="Wingdings" panose="05000000000000000000" pitchFamily="2" charset="2"/>
              <a:buChar char="q"/>
            </a:pPr>
            <a:r>
              <a:rPr lang="fr-FR" sz="3200" b="1" dirty="0">
                <a:solidFill>
                  <a:srgbClr val="312973"/>
                </a:solidFill>
                <a:latin typeface="+mj-lt"/>
                <a:cs typeface="Microsoft Sans Serif"/>
              </a:rPr>
              <a:t>Faire vivre un animation des parents autour d’une thématique sur le </a:t>
            </a:r>
            <a:r>
              <a:rPr lang="fr-FR" sz="3200" b="1" dirty="0" smtClean="0">
                <a:solidFill>
                  <a:srgbClr val="312973"/>
                </a:solidFill>
                <a:latin typeface="+mj-lt"/>
                <a:cs typeface="Microsoft Sans Serif"/>
              </a:rPr>
              <a:t>numérique</a:t>
            </a:r>
            <a:endParaRPr lang="fr-FR" sz="3200" b="1" dirty="0">
              <a:solidFill>
                <a:srgbClr val="312973"/>
              </a:solidFill>
              <a:latin typeface="+mj-lt"/>
              <a:cs typeface="Microsoft Sans Serif"/>
            </a:endParaRPr>
          </a:p>
        </p:txBody>
      </p:sp>
    </p:spTree>
    <p:extLst>
      <p:ext uri="{BB962C8B-B14F-4D97-AF65-F5344CB8AC3E}">
        <p14:creationId xmlns:p14="http://schemas.microsoft.com/office/powerpoint/2010/main" val="36897321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59933" y="128587"/>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sp>
        <p:nvSpPr>
          <p:cNvPr id="14" name="ZoneTexte 13"/>
          <p:cNvSpPr txBox="1"/>
          <p:nvPr/>
        </p:nvSpPr>
        <p:spPr>
          <a:xfrm>
            <a:off x="-231726" y="1562100"/>
            <a:ext cx="4800055" cy="2862322"/>
          </a:xfrm>
          <a:prstGeom prst="rect">
            <a:avLst/>
          </a:prstGeom>
          <a:noFill/>
        </p:spPr>
        <p:txBody>
          <a:bodyPr wrap="square" rtlCol="0">
            <a:spAutoFit/>
          </a:bodyPr>
          <a:lstStyle/>
          <a:p>
            <a:pPr algn="ctr"/>
            <a:r>
              <a:rPr lang="fr-FR" sz="6000" dirty="0">
                <a:solidFill>
                  <a:srgbClr val="1E376D"/>
                </a:solidFill>
                <a:latin typeface="Marianne" panose="02000000000000000000" pitchFamily="2" charset="0"/>
              </a:rPr>
              <a:t>Parentalité et numérique</a:t>
            </a:r>
          </a:p>
        </p:txBody>
      </p:sp>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15057850" y="8814894"/>
            <a:ext cx="997091" cy="997091"/>
          </a:xfrm>
          <a:prstGeom prst="rect">
            <a:avLst/>
          </a:prstGeom>
        </p:spPr>
      </p:pic>
      <p:sp>
        <p:nvSpPr>
          <p:cNvPr id="5" name="ZoneTexte 4"/>
          <p:cNvSpPr txBox="1"/>
          <p:nvPr/>
        </p:nvSpPr>
        <p:spPr>
          <a:xfrm>
            <a:off x="4953000" y="1758752"/>
            <a:ext cx="13335000" cy="5016758"/>
          </a:xfrm>
          <a:prstGeom prst="rect">
            <a:avLst/>
          </a:prstGeom>
          <a:noFill/>
        </p:spPr>
        <p:txBody>
          <a:bodyPr wrap="square" rtlCol="0">
            <a:spAutoFit/>
          </a:bodyPr>
          <a:lstStyle/>
          <a:p>
            <a:pPr>
              <a:spcBef>
                <a:spcPts val="4800"/>
              </a:spcBef>
            </a:pPr>
            <a:r>
              <a:rPr lang="fr-FR" sz="3200" dirty="0">
                <a:solidFill>
                  <a:srgbClr val="312973"/>
                </a:solidFill>
                <a:latin typeface="+mn-lt"/>
              </a:rPr>
              <a:t>L’Ecole et les familles, quelques points de repères :</a:t>
            </a:r>
          </a:p>
          <a:p>
            <a:pPr marL="457200" indent="-457200">
              <a:spcBef>
                <a:spcPts val="4800"/>
              </a:spcBef>
              <a:buFont typeface="Wingdings" panose="05000000000000000000" pitchFamily="2" charset="2"/>
              <a:buChar char="§"/>
            </a:pPr>
            <a:r>
              <a:rPr lang="fr-FR" sz="3200" dirty="0">
                <a:solidFill>
                  <a:srgbClr val="312973"/>
                </a:solidFill>
                <a:latin typeface="+mn-lt"/>
              </a:rPr>
              <a:t>Des parents </a:t>
            </a:r>
            <a:r>
              <a:rPr lang="fr-FR" sz="3200" dirty="0" smtClean="0">
                <a:solidFill>
                  <a:srgbClr val="312973"/>
                </a:solidFill>
                <a:latin typeface="+mn-lt"/>
              </a:rPr>
              <a:t>« sommés » </a:t>
            </a:r>
            <a:r>
              <a:rPr lang="fr-FR" sz="3200" dirty="0">
                <a:solidFill>
                  <a:srgbClr val="312973"/>
                </a:solidFill>
                <a:latin typeface="+mn-lt"/>
              </a:rPr>
              <a:t>de coopérer</a:t>
            </a:r>
          </a:p>
          <a:p>
            <a:pPr marL="457200" lvl="1" indent="-457200">
              <a:spcBef>
                <a:spcPts val="4800"/>
              </a:spcBef>
              <a:buFont typeface="Wingdings" panose="05000000000000000000" pitchFamily="2" charset="2"/>
              <a:buChar char="§"/>
            </a:pPr>
            <a:r>
              <a:rPr lang="fr-FR" sz="3200" dirty="0">
                <a:solidFill>
                  <a:srgbClr val="312973"/>
                </a:solidFill>
                <a:latin typeface="+mn-lt"/>
              </a:rPr>
              <a:t>Une école aux normes invisibles et inaudibles</a:t>
            </a:r>
          </a:p>
          <a:p>
            <a:pPr marL="457200" lvl="1" indent="-457200">
              <a:spcBef>
                <a:spcPts val="4800"/>
              </a:spcBef>
              <a:buFont typeface="Wingdings" panose="05000000000000000000" pitchFamily="2" charset="2"/>
              <a:buChar char="§"/>
            </a:pPr>
            <a:r>
              <a:rPr lang="fr-FR" sz="3200" dirty="0">
                <a:solidFill>
                  <a:srgbClr val="312973"/>
                </a:solidFill>
                <a:latin typeface="+mn-lt"/>
              </a:rPr>
              <a:t>Une école aux frontières infranchissables</a:t>
            </a:r>
          </a:p>
          <a:p>
            <a:pPr marL="457200" lvl="1" indent="-457200">
              <a:spcBef>
                <a:spcPts val="4800"/>
              </a:spcBef>
              <a:buFont typeface="Wingdings" panose="05000000000000000000" pitchFamily="2" charset="2"/>
              <a:buChar char="§"/>
            </a:pPr>
            <a:r>
              <a:rPr lang="fr-FR" sz="3200" dirty="0">
                <a:solidFill>
                  <a:srgbClr val="312973"/>
                </a:solidFill>
                <a:latin typeface="+mn-lt"/>
              </a:rPr>
              <a:t>Une fabrique de </a:t>
            </a:r>
            <a:r>
              <a:rPr lang="fr-FR" sz="3200" dirty="0" smtClean="0">
                <a:solidFill>
                  <a:srgbClr val="312973"/>
                </a:solidFill>
                <a:latin typeface="+mn-lt"/>
              </a:rPr>
              <a:t>« parents défaillants » (Pierre Périer)</a:t>
            </a:r>
            <a:endParaRPr lang="fr-FR" sz="3200" dirty="0">
              <a:solidFill>
                <a:srgbClr val="312973"/>
              </a:solidFill>
              <a:latin typeface="+mn-lt"/>
            </a:endParaRPr>
          </a:p>
        </p:txBody>
      </p:sp>
    </p:spTree>
    <p:extLst>
      <p:ext uri="{BB962C8B-B14F-4D97-AF65-F5344CB8AC3E}">
        <p14:creationId xmlns:p14="http://schemas.microsoft.com/office/powerpoint/2010/main" val="71012698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sp>
        <p:nvSpPr>
          <p:cNvPr id="14" name="ZoneTexte 13"/>
          <p:cNvSpPr txBox="1"/>
          <p:nvPr/>
        </p:nvSpPr>
        <p:spPr>
          <a:xfrm>
            <a:off x="-231726" y="1562100"/>
            <a:ext cx="4800055" cy="2862322"/>
          </a:xfrm>
          <a:prstGeom prst="rect">
            <a:avLst/>
          </a:prstGeom>
          <a:noFill/>
        </p:spPr>
        <p:txBody>
          <a:bodyPr wrap="square" rtlCol="0">
            <a:spAutoFit/>
          </a:bodyPr>
          <a:lstStyle/>
          <a:p>
            <a:pPr algn="ctr"/>
            <a:r>
              <a:rPr lang="fr-FR" sz="6000" dirty="0">
                <a:solidFill>
                  <a:srgbClr val="1E376D"/>
                </a:solidFill>
                <a:latin typeface="Marianne" panose="02000000000000000000" pitchFamily="2" charset="0"/>
              </a:rPr>
              <a:t>Parentalité et numérique</a:t>
            </a:r>
          </a:p>
        </p:txBody>
      </p:sp>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15057850" y="8814894"/>
            <a:ext cx="997091" cy="997091"/>
          </a:xfrm>
          <a:prstGeom prst="rect">
            <a:avLst/>
          </a:prstGeom>
        </p:spPr>
      </p:pic>
      <p:sp>
        <p:nvSpPr>
          <p:cNvPr id="5" name="ZoneTexte 4"/>
          <p:cNvSpPr txBox="1"/>
          <p:nvPr/>
        </p:nvSpPr>
        <p:spPr>
          <a:xfrm>
            <a:off x="4714876" y="2628900"/>
            <a:ext cx="12658723" cy="4278094"/>
          </a:xfrm>
          <a:prstGeom prst="rect">
            <a:avLst/>
          </a:prstGeom>
          <a:noFill/>
        </p:spPr>
        <p:txBody>
          <a:bodyPr wrap="square" rtlCol="0">
            <a:spAutoFit/>
          </a:bodyPr>
          <a:lstStyle/>
          <a:p>
            <a:pPr>
              <a:spcBef>
                <a:spcPts val="4800"/>
              </a:spcBef>
            </a:pPr>
            <a:r>
              <a:rPr lang="fr-FR" sz="3200" dirty="0">
                <a:solidFill>
                  <a:srgbClr val="312973"/>
                </a:solidFill>
                <a:latin typeface="+mn-lt"/>
              </a:rPr>
              <a:t>Comprendre les enjeux de la parentalité numérique</a:t>
            </a:r>
          </a:p>
          <a:p>
            <a:pPr marL="685800" lvl="1" indent="-685800">
              <a:spcBef>
                <a:spcPts val="4800"/>
              </a:spcBef>
              <a:buFont typeface="Wingdings" panose="05000000000000000000" pitchFamily="2" charset="2"/>
              <a:buChar char="§"/>
            </a:pPr>
            <a:r>
              <a:rPr lang="fr-FR" sz="3200" dirty="0">
                <a:solidFill>
                  <a:srgbClr val="312973"/>
                </a:solidFill>
                <a:latin typeface="+mn-lt"/>
              </a:rPr>
              <a:t>Connaître les principales problématiques, en lien avec les usages du numérique, rencontrées par les familles </a:t>
            </a:r>
          </a:p>
          <a:p>
            <a:pPr marL="457200" lvl="8" indent="-457200">
              <a:spcBef>
                <a:spcPts val="4800"/>
              </a:spcBef>
              <a:buFont typeface="Wingdings" panose="05000000000000000000" pitchFamily="2" charset="2"/>
              <a:buChar char="§"/>
            </a:pPr>
            <a:r>
              <a:rPr lang="fr-FR" sz="3200" dirty="0">
                <a:solidFill>
                  <a:srgbClr val="312973"/>
                </a:solidFill>
                <a:latin typeface="+mn-lt"/>
              </a:rPr>
              <a:t>Réfléchir aux leviers et ressources mobilisables pour remédier à ces problématiques </a:t>
            </a:r>
            <a:r>
              <a:rPr kumimoji="0" lang="fr-FR" sz="3200" b="0" i="0" u="none" strike="noStrike" kern="0" cap="none" spc="0" normalizeH="0" baseline="0" noProof="0" dirty="0">
                <a:ln>
                  <a:noFill/>
                </a:ln>
                <a:solidFill>
                  <a:srgbClr val="312973"/>
                </a:solidFill>
                <a:effectLst/>
                <a:uLnTx/>
                <a:uFillTx/>
                <a:latin typeface="+mn-lt"/>
              </a:rPr>
              <a:t>et les intégrer dans une action de médiation auprès d’un public de parents d’élèves </a:t>
            </a:r>
            <a:endParaRPr lang="fr-FR" sz="3200" dirty="0">
              <a:solidFill>
                <a:srgbClr val="312973"/>
              </a:solidFill>
              <a:latin typeface="+mn-lt"/>
            </a:endParaRPr>
          </a:p>
        </p:txBody>
      </p:sp>
    </p:spTree>
    <p:extLst>
      <p:ext uri="{BB962C8B-B14F-4D97-AF65-F5344CB8AC3E}">
        <p14:creationId xmlns:p14="http://schemas.microsoft.com/office/powerpoint/2010/main" val="55929810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10" name="object 10"/>
          <p:cNvSpPr/>
          <p:nvPr/>
        </p:nvSpPr>
        <p:spPr>
          <a:xfrm>
            <a:off x="5143501" y="157163"/>
            <a:ext cx="12987338"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sp>
        <p:nvSpPr>
          <p:cNvPr id="8" name="ZoneTexte 7"/>
          <p:cNvSpPr txBox="1"/>
          <p:nvPr/>
        </p:nvSpPr>
        <p:spPr>
          <a:xfrm>
            <a:off x="5343526" y="501296"/>
            <a:ext cx="12787313" cy="738664"/>
          </a:xfrm>
          <a:prstGeom prst="rect">
            <a:avLst/>
          </a:prstGeom>
          <a:noFill/>
        </p:spPr>
        <p:txBody>
          <a:bodyPr wrap="square" rtlCol="0">
            <a:spAutoFit/>
          </a:bodyPr>
          <a:lstStyle/>
          <a:p>
            <a:pPr algn="ctr"/>
            <a:r>
              <a:rPr lang="fr-FR" sz="4200" dirty="0">
                <a:solidFill>
                  <a:srgbClr val="25336D"/>
                </a:solidFill>
                <a:latin typeface="Marianne Light" panose="02000000000000000000" pitchFamily="2" charset="0"/>
              </a:rPr>
              <a:t> Le besoin d’accompagnement des parents</a:t>
            </a:r>
          </a:p>
        </p:txBody>
      </p:sp>
      <p:sp>
        <p:nvSpPr>
          <p:cNvPr id="11" name="Rectangle 10"/>
          <p:cNvSpPr/>
          <p:nvPr/>
        </p:nvSpPr>
        <p:spPr>
          <a:xfrm>
            <a:off x="5343525" y="9486901"/>
            <a:ext cx="12601575" cy="461665"/>
          </a:xfrm>
          <a:prstGeom prst="rect">
            <a:avLst/>
          </a:prstGeom>
        </p:spPr>
        <p:txBody>
          <a:bodyPr wrap="square">
            <a:spAutoFit/>
          </a:bodyPr>
          <a:lstStyle/>
          <a:p>
            <a:r>
              <a:rPr lang="fr-FR" sz="1200" dirty="0">
                <a:solidFill>
                  <a:srgbClr val="25336D"/>
                </a:solidFill>
                <a:latin typeface="Marianne Light" panose="02000000000000000000" pitchFamily="2" charset="0"/>
              </a:rPr>
              <a:t>(Source : sondage IPSOS pour Open et l’UNAF. «</a:t>
            </a:r>
            <a:r>
              <a:rPr lang="fr-FR" sz="1200" dirty="0">
                <a:solidFill>
                  <a:srgbClr val="25336D"/>
                </a:solidFill>
                <a:latin typeface="Marianne Light" panose="02000000000000000000" pitchFamily="2" charset="0"/>
                <a:hlinkClick r:id="rId3"/>
              </a:rPr>
              <a:t>Parents, enfants &amp; numérique</a:t>
            </a:r>
            <a:r>
              <a:rPr lang="fr-FR" sz="1200" dirty="0">
                <a:solidFill>
                  <a:srgbClr val="25336D"/>
                </a:solidFill>
                <a:latin typeface="Marianne Light" panose="02000000000000000000" pitchFamily="2" charset="0"/>
              </a:rPr>
              <a:t> », 02/2022). Question posée : Vous sentez-vous </a:t>
            </a:r>
            <a:r>
              <a:rPr lang="fr-FR" sz="1200" dirty="0" err="1">
                <a:solidFill>
                  <a:srgbClr val="25336D"/>
                </a:solidFill>
                <a:latin typeface="Marianne Light" panose="02000000000000000000" pitchFamily="2" charset="0"/>
              </a:rPr>
              <a:t>suffisament</a:t>
            </a:r>
            <a:r>
              <a:rPr lang="fr-FR" sz="1200" dirty="0">
                <a:solidFill>
                  <a:srgbClr val="25336D"/>
                </a:solidFill>
                <a:latin typeface="Marianne Light" panose="02000000000000000000" pitchFamily="2" charset="0"/>
              </a:rPr>
              <a:t> accompagné dans l’encadrement des pratiques numériques de votre enfant?</a:t>
            </a:r>
          </a:p>
        </p:txBody>
      </p:sp>
      <p:sp>
        <p:nvSpPr>
          <p:cNvPr id="3" name="ZoneTexte 2"/>
          <p:cNvSpPr txBox="1"/>
          <p:nvPr/>
        </p:nvSpPr>
        <p:spPr>
          <a:xfrm>
            <a:off x="5491003" y="1700257"/>
            <a:ext cx="12454097" cy="7017306"/>
          </a:xfrm>
          <a:prstGeom prst="rect">
            <a:avLst/>
          </a:prstGeom>
          <a:noFill/>
        </p:spPr>
        <p:txBody>
          <a:bodyPr wrap="square" rtlCol="0">
            <a:spAutoFit/>
          </a:bodyPr>
          <a:lstStyle/>
          <a:p>
            <a:pPr algn="just">
              <a:spcBef>
                <a:spcPts val="2700"/>
              </a:spcBef>
            </a:pPr>
            <a:r>
              <a:rPr lang="fr-FR" sz="3600" dirty="0">
                <a:solidFill>
                  <a:srgbClr val="25336D"/>
                </a:solidFill>
              </a:rPr>
              <a:t>3 grands types d’accompagnement attendus par les parents : </a:t>
            </a:r>
          </a:p>
          <a:p>
            <a:pPr marL="257175" indent="-257175" algn="just">
              <a:spcBef>
                <a:spcPts val="2700"/>
              </a:spcBef>
              <a:buFont typeface="Wingdings" panose="05000000000000000000" pitchFamily="2" charset="2"/>
              <a:buChar char="Ø"/>
            </a:pPr>
            <a:r>
              <a:rPr lang="fr-FR" sz="3600" dirty="0">
                <a:solidFill>
                  <a:srgbClr val="25336D"/>
                </a:solidFill>
              </a:rPr>
              <a:t>Des ressources éducatives de types conseils pratiques, outils non-numériques propices aux dialogues </a:t>
            </a:r>
          </a:p>
          <a:p>
            <a:pPr marL="257175" indent="-257175" algn="just">
              <a:spcBef>
                <a:spcPts val="2700"/>
              </a:spcBef>
              <a:buFont typeface="Wingdings" panose="05000000000000000000" pitchFamily="2" charset="2"/>
              <a:buChar char="Ø"/>
            </a:pPr>
            <a:r>
              <a:rPr lang="fr-FR" sz="3600" dirty="0">
                <a:solidFill>
                  <a:srgbClr val="25336D"/>
                </a:solidFill>
              </a:rPr>
              <a:t>Des actions et événements de proximité de type journée de sensibilisation / évènements pour les enfants, ateliers de formation pour les parents et familles notamment sur les pièges numériques à éviter </a:t>
            </a:r>
          </a:p>
          <a:p>
            <a:pPr marL="257175" indent="-257175" algn="just">
              <a:spcBef>
                <a:spcPts val="2700"/>
              </a:spcBef>
              <a:buFont typeface="Wingdings" panose="05000000000000000000" pitchFamily="2" charset="2"/>
              <a:buChar char="Ø"/>
            </a:pPr>
            <a:r>
              <a:rPr lang="fr-FR" sz="3600" dirty="0">
                <a:solidFill>
                  <a:srgbClr val="25336D"/>
                </a:solidFill>
              </a:rPr>
              <a:t>Des outils/solutions techniques</a:t>
            </a:r>
          </a:p>
          <a:p>
            <a:pPr algn="just">
              <a:spcBef>
                <a:spcPts val="2700"/>
              </a:spcBef>
            </a:pPr>
            <a:endParaRPr lang="fr-FR" sz="3600" dirty="0">
              <a:solidFill>
                <a:srgbClr val="25336D"/>
              </a:solidFill>
            </a:endParaRPr>
          </a:p>
        </p:txBody>
      </p:sp>
      <p:sp>
        <p:nvSpPr>
          <p:cNvPr id="12" name="object 9"/>
          <p:cNvSpPr txBox="1"/>
          <p:nvPr/>
        </p:nvSpPr>
        <p:spPr>
          <a:xfrm>
            <a:off x="157163" y="1555447"/>
            <a:ext cx="4986339" cy="2559355"/>
          </a:xfrm>
          <a:prstGeom prst="rect">
            <a:avLst/>
          </a:prstGeom>
        </p:spPr>
        <p:txBody>
          <a:bodyPr vert="horz" wrap="square" lIns="0" tIns="65723" rIns="0" bIns="0" rtlCol="0">
            <a:spAutoFit/>
          </a:bodyPr>
          <a:lstStyle/>
          <a:p>
            <a:pPr>
              <a:spcBef>
                <a:spcPts val="900"/>
              </a:spcBef>
            </a:pPr>
            <a:r>
              <a:rPr lang="fr-FR" sz="5400" b="1" dirty="0">
                <a:solidFill>
                  <a:srgbClr val="312973"/>
                </a:solidFill>
                <a:latin typeface="Marianne Light" panose="02000000000000000000" pitchFamily="2" charset="0"/>
                <a:cs typeface="Arial MT"/>
              </a:rPr>
              <a:t>la coéducation au et par le numérique</a:t>
            </a:r>
            <a:endParaRPr lang="fr-FR" sz="5400" b="1" dirty="0">
              <a:solidFill>
                <a:srgbClr val="312973"/>
              </a:solidFill>
              <a:latin typeface="Marianne Light" panose="02000000000000000000" pitchFamily="2" charset="0"/>
              <a:cs typeface="Lucida Sans Unicode"/>
            </a:endParaRPr>
          </a:p>
        </p:txBody>
      </p:sp>
      <p:pic>
        <p:nvPicPr>
          <p:cNvPr id="9" name="object 9"/>
          <p:cNvPicPr/>
          <p:nvPr/>
        </p:nvPicPr>
        <p:blipFill>
          <a:blip r:embed="rId4" cstate="print"/>
          <a:stretch>
            <a:fillRect/>
          </a:stretch>
        </p:blipFill>
        <p:spPr>
          <a:xfrm>
            <a:off x="685801" y="6515101"/>
            <a:ext cx="3343274" cy="3486149"/>
          </a:xfrm>
          <a:prstGeom prst="rect">
            <a:avLst/>
          </a:prstGeom>
        </p:spPr>
      </p:pic>
    </p:spTree>
    <p:extLst>
      <p:ext uri="{BB962C8B-B14F-4D97-AF65-F5344CB8AC3E}">
        <p14:creationId xmlns:p14="http://schemas.microsoft.com/office/powerpoint/2010/main" val="221215120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9" name="object 10"/>
          <p:cNvSpPr/>
          <p:nvPr/>
        </p:nvSpPr>
        <p:spPr>
          <a:xfrm>
            <a:off x="4482916" y="124651"/>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a:p>
        </p:txBody>
      </p:sp>
      <p:pic>
        <p:nvPicPr>
          <p:cNvPr id="4" name="object 4"/>
          <p:cNvPicPr/>
          <p:nvPr/>
        </p:nvPicPr>
        <p:blipFill>
          <a:blip r:embed="rId3" cstate="print"/>
          <a:stretch>
            <a:fillRect/>
          </a:stretch>
        </p:blipFill>
        <p:spPr>
          <a:xfrm>
            <a:off x="8358188" y="9223847"/>
            <a:ext cx="157161" cy="150147"/>
          </a:xfrm>
          <a:prstGeom prst="rect">
            <a:avLst/>
          </a:prstGeom>
        </p:spPr>
      </p:pic>
      <p:pic>
        <p:nvPicPr>
          <p:cNvPr id="5" name="object 5"/>
          <p:cNvPicPr/>
          <p:nvPr/>
        </p:nvPicPr>
        <p:blipFill>
          <a:blip r:embed="rId3" cstate="print"/>
          <a:stretch>
            <a:fillRect/>
          </a:stretch>
        </p:blipFill>
        <p:spPr>
          <a:xfrm>
            <a:off x="9058275" y="9223847"/>
            <a:ext cx="157161" cy="150147"/>
          </a:xfrm>
          <a:prstGeom prst="rect">
            <a:avLst/>
          </a:prstGeom>
        </p:spPr>
      </p:pic>
      <p:sp>
        <p:nvSpPr>
          <p:cNvPr id="11" name="object 9"/>
          <p:cNvSpPr txBox="1"/>
          <p:nvPr/>
        </p:nvSpPr>
        <p:spPr>
          <a:xfrm>
            <a:off x="4482916" y="457201"/>
            <a:ext cx="13647923" cy="656270"/>
          </a:xfrm>
          <a:prstGeom prst="rect">
            <a:avLst/>
          </a:prstGeom>
        </p:spPr>
        <p:txBody>
          <a:bodyPr vert="horz" wrap="square" lIns="0" tIns="65723" rIns="0" bIns="0" rtlCol="0">
            <a:spAutoFit/>
          </a:bodyPr>
          <a:lstStyle/>
          <a:p>
            <a:pPr marL="18098" marR="7620" indent="-953" algn="ctr">
              <a:lnSpc>
                <a:spcPts val="4620"/>
              </a:lnSpc>
              <a:spcBef>
                <a:spcPts val="518"/>
              </a:spcBef>
            </a:pPr>
            <a:r>
              <a:rPr lang="fr-FR" sz="5400" b="1" dirty="0">
                <a:solidFill>
                  <a:srgbClr val="25336D"/>
                </a:solidFill>
                <a:latin typeface="Marianne Light" panose="02000000000000000000" pitchFamily="2" charset="0"/>
                <a:cs typeface="Lucida Sans Unicode"/>
              </a:rPr>
              <a:t>Comment accompagner les parents ?</a:t>
            </a:r>
            <a:endParaRPr sz="5400" b="1" dirty="0">
              <a:solidFill>
                <a:srgbClr val="25336D"/>
              </a:solidFill>
              <a:latin typeface="Marianne Light" panose="02000000000000000000" pitchFamily="2" charset="0"/>
              <a:cs typeface="Lucida Sans Unicode"/>
            </a:endParaRPr>
          </a:p>
        </p:txBody>
      </p:sp>
      <p:sp>
        <p:nvSpPr>
          <p:cNvPr id="12" name="object 7"/>
          <p:cNvSpPr txBox="1">
            <a:spLocks noGrp="1"/>
          </p:cNvSpPr>
          <p:nvPr>
            <p:ph type="title"/>
          </p:nvPr>
        </p:nvSpPr>
        <p:spPr>
          <a:xfrm>
            <a:off x="5343526" y="2280904"/>
            <a:ext cx="12459452" cy="6647974"/>
          </a:xfrm>
          <a:prstGeom prst="rect">
            <a:avLst/>
          </a:prstGeom>
        </p:spPr>
        <p:txBody>
          <a:bodyPr vert="horz" wrap="square" lIns="0" tIns="0" rIns="0" bIns="0" rtlCol="0" anchor="ctr" anchorCtr="0">
            <a:spAutoFit/>
          </a:bodyPr>
          <a:lstStyle/>
          <a:p>
            <a:r>
              <a:rPr lang="fr-FR" sz="2700" dirty="0">
                <a:solidFill>
                  <a:srgbClr val="25336D"/>
                </a:solidFill>
                <a:latin typeface="Marianne Light" panose="02000000000000000000" pitchFamily="2" charset="0"/>
              </a:rPr>
              <a:t>Objectifs généraux  </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Renforcer le lien entre l’école et les parents sur les enjeux du numérique éducatif en donnant aux familles les outils pour fluidifier les échanges</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Rapprocher de l’Ecole les parents d’élèves qui en sont éloignés, en les informant, en les rassurant, et en les formant aux usages du numérique éducatif et aux outils mis en place par leur école pour communiquer via le numérique (ENT, …)</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Développer une culture ludo-éducative du numérique au sein des familles en utilisant les outils fournis aux élèves dans le cadre de l’action territoire numérique éducatif </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a:r>
            <a:br>
              <a:rPr lang="fr-FR" sz="2700" dirty="0">
                <a:solidFill>
                  <a:srgbClr val="25336D"/>
                </a:solidFill>
                <a:latin typeface="Marianne Light" panose="02000000000000000000" pitchFamily="2" charset="0"/>
              </a:rPr>
            </a:br>
            <a:r>
              <a:rPr lang="fr-FR" sz="2700" dirty="0">
                <a:solidFill>
                  <a:srgbClr val="25336D"/>
                </a:solidFill>
                <a:latin typeface="Marianne Light" panose="02000000000000000000" pitchFamily="2" charset="0"/>
              </a:rPr>
              <a:t>-  Aider les parents à se sentir légitime pour poser un cadre éducatif dans le domaine du numérique en développant leur culture numérique</a:t>
            </a:r>
          </a:p>
        </p:txBody>
      </p:sp>
      <p:sp>
        <p:nvSpPr>
          <p:cNvPr id="13" name="object 2"/>
          <p:cNvSpPr txBox="1">
            <a:spLocks/>
          </p:cNvSpPr>
          <p:nvPr/>
        </p:nvSpPr>
        <p:spPr>
          <a:xfrm>
            <a:off x="113612" y="1755836"/>
            <a:ext cx="4686300" cy="4530664"/>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spcBef>
                <a:spcPts val="900"/>
              </a:spcBef>
              <a:buSzPct val="89189"/>
              <a:tabLst>
                <a:tab pos="214313" algn="l"/>
              </a:tabLst>
            </a:pPr>
            <a:r>
              <a:rPr lang="fr-FR" sz="5400" dirty="0">
                <a:solidFill>
                  <a:srgbClr val="312973"/>
                </a:solidFill>
                <a:latin typeface="Marianne Light" panose="02000000000000000000" pitchFamily="2" charset="0"/>
              </a:rPr>
              <a:t>Construire un </a:t>
            </a:r>
            <a:r>
              <a:rPr lang="fr-FR" sz="5400" dirty="0">
                <a:solidFill>
                  <a:srgbClr val="312973"/>
                </a:solidFill>
                <a:latin typeface="Marianne Light" panose="02000000000000000000" pitchFamily="2" charset="0"/>
                <a:cs typeface="Arial MT"/>
              </a:rPr>
              <a:t>P</a:t>
            </a:r>
            <a:r>
              <a:rPr lang="fr-FR" sz="5400" dirty="0">
                <a:solidFill>
                  <a:srgbClr val="312973"/>
                </a:solidFill>
                <a:latin typeface="Marianne Light" panose="02000000000000000000" pitchFamily="2" charset="0"/>
              </a:rPr>
              <a:t>roj</a:t>
            </a:r>
            <a:r>
              <a:rPr lang="fr-FR" sz="5400" dirty="0">
                <a:solidFill>
                  <a:srgbClr val="312973"/>
                </a:solidFill>
                <a:latin typeface="Marianne Light" panose="02000000000000000000" pitchFamily="2" charset="0"/>
                <a:cs typeface="Arial MT"/>
              </a:rPr>
              <a:t>e</a:t>
            </a:r>
            <a:r>
              <a:rPr lang="fr-FR" sz="5400" dirty="0">
                <a:solidFill>
                  <a:srgbClr val="312973"/>
                </a:solidFill>
                <a:latin typeface="Marianne Light" panose="02000000000000000000" pitchFamily="2" charset="0"/>
              </a:rPr>
              <a:t>t </a:t>
            </a:r>
            <a:r>
              <a:rPr lang="fr-FR" sz="5400" dirty="0">
                <a:solidFill>
                  <a:srgbClr val="312973"/>
                </a:solidFill>
                <a:latin typeface="Marianne Light" panose="02000000000000000000" pitchFamily="2" charset="0"/>
                <a:cs typeface="Arial MT"/>
              </a:rPr>
              <a:t>de C</a:t>
            </a:r>
            <a:r>
              <a:rPr lang="fr-FR" sz="5400" dirty="0">
                <a:solidFill>
                  <a:srgbClr val="312973"/>
                </a:solidFill>
                <a:latin typeface="Marianne Light" panose="02000000000000000000" pitchFamily="2" charset="0"/>
              </a:rPr>
              <a:t>oé</a:t>
            </a:r>
            <a:r>
              <a:rPr lang="fr-FR" sz="5400" dirty="0">
                <a:solidFill>
                  <a:srgbClr val="312973"/>
                </a:solidFill>
                <a:latin typeface="Marianne Light" panose="02000000000000000000" pitchFamily="2" charset="0"/>
                <a:cs typeface="Arial MT"/>
              </a:rPr>
              <a:t>d</a:t>
            </a:r>
            <a:r>
              <a:rPr lang="fr-FR" sz="5400" dirty="0">
                <a:solidFill>
                  <a:srgbClr val="312973"/>
                </a:solidFill>
                <a:latin typeface="Marianne Light" panose="02000000000000000000" pitchFamily="2" charset="0"/>
              </a:rPr>
              <a:t>u</a:t>
            </a:r>
            <a:r>
              <a:rPr lang="fr-FR" sz="5400" dirty="0">
                <a:solidFill>
                  <a:srgbClr val="312973"/>
                </a:solidFill>
                <a:latin typeface="Marianne Light" panose="02000000000000000000" pitchFamily="2" charset="0"/>
                <a:cs typeface="Arial MT"/>
              </a:rPr>
              <a:t>ca</a:t>
            </a:r>
            <a:r>
              <a:rPr lang="fr-FR" sz="5400" dirty="0">
                <a:solidFill>
                  <a:srgbClr val="312973"/>
                </a:solidFill>
                <a:latin typeface="Marianne Light" panose="02000000000000000000" pitchFamily="2" charset="0"/>
              </a:rPr>
              <a:t>tion p</a:t>
            </a:r>
            <a:r>
              <a:rPr lang="fr-FR" sz="5400" dirty="0">
                <a:solidFill>
                  <a:srgbClr val="312973"/>
                </a:solidFill>
                <a:latin typeface="Marianne Light" panose="02000000000000000000" pitchFamily="2" charset="0"/>
                <a:cs typeface="Arial MT"/>
              </a:rPr>
              <a:t>a</a:t>
            </a:r>
            <a:r>
              <a:rPr lang="fr-FR" sz="5400" dirty="0">
                <a:solidFill>
                  <a:srgbClr val="312973"/>
                </a:solidFill>
                <a:latin typeface="Marianne Light" panose="02000000000000000000" pitchFamily="2" charset="0"/>
              </a:rPr>
              <a:t>r </a:t>
            </a:r>
            <a:r>
              <a:rPr lang="fr-FR" sz="5400" dirty="0">
                <a:solidFill>
                  <a:srgbClr val="312973"/>
                </a:solidFill>
                <a:latin typeface="Marianne Light" panose="02000000000000000000" pitchFamily="2" charset="0"/>
                <a:cs typeface="Arial MT"/>
              </a:rPr>
              <a:t>e</a:t>
            </a:r>
            <a:r>
              <a:rPr lang="fr-FR" sz="5400" dirty="0">
                <a:solidFill>
                  <a:srgbClr val="312973"/>
                </a:solidFill>
                <a:latin typeface="Marianne Light" panose="02000000000000000000" pitchFamily="2" charset="0"/>
              </a:rPr>
              <a:t>t </a:t>
            </a:r>
            <a:r>
              <a:rPr lang="fr-FR" sz="5400" dirty="0">
                <a:solidFill>
                  <a:srgbClr val="312973"/>
                </a:solidFill>
                <a:latin typeface="Marianne Light" panose="02000000000000000000" pitchFamily="2" charset="0"/>
                <a:cs typeface="Arial MT"/>
              </a:rPr>
              <a:t>a</a:t>
            </a:r>
            <a:r>
              <a:rPr lang="fr-FR" sz="5400" dirty="0">
                <a:solidFill>
                  <a:srgbClr val="312973"/>
                </a:solidFill>
                <a:latin typeface="Marianne Light" panose="02000000000000000000" pitchFamily="2" charset="0"/>
              </a:rPr>
              <a:t>u </a:t>
            </a:r>
            <a:r>
              <a:rPr lang="fr-FR" sz="5400" dirty="0">
                <a:solidFill>
                  <a:srgbClr val="312973"/>
                </a:solidFill>
                <a:latin typeface="Marianne Light" panose="02000000000000000000" pitchFamily="2" charset="0"/>
                <a:cs typeface="Arial MT"/>
              </a:rPr>
              <a:t>N</a:t>
            </a:r>
            <a:r>
              <a:rPr lang="fr-FR" sz="5400" dirty="0">
                <a:solidFill>
                  <a:srgbClr val="312973"/>
                </a:solidFill>
                <a:latin typeface="Marianne Light" panose="02000000000000000000" pitchFamily="2" charset="0"/>
              </a:rPr>
              <a:t>umériqu</a:t>
            </a:r>
            <a:r>
              <a:rPr lang="fr-FR" sz="5400" dirty="0">
                <a:solidFill>
                  <a:srgbClr val="312973"/>
                </a:solidFill>
                <a:latin typeface="Marianne Light" panose="02000000000000000000" pitchFamily="2" charset="0"/>
                <a:cs typeface="Arial MT"/>
              </a:rPr>
              <a:t>e </a:t>
            </a:r>
            <a:r>
              <a:rPr lang="fr-FR" sz="5400" dirty="0">
                <a:solidFill>
                  <a:srgbClr val="312973"/>
                </a:solidFill>
                <a:latin typeface="Marianne Light" panose="02000000000000000000" pitchFamily="2" charset="0"/>
              </a:rPr>
              <a:t>(</a:t>
            </a:r>
            <a:r>
              <a:rPr lang="fr-FR" sz="5400" dirty="0">
                <a:solidFill>
                  <a:srgbClr val="312973"/>
                </a:solidFill>
                <a:latin typeface="Marianne Light" panose="02000000000000000000" pitchFamily="2" charset="0"/>
                <a:cs typeface="Arial MT"/>
              </a:rPr>
              <a:t>PCN</a:t>
            </a:r>
            <a:r>
              <a:rPr lang="fr-FR" sz="5400" dirty="0">
                <a:solidFill>
                  <a:srgbClr val="312973"/>
                </a:solidFill>
                <a:latin typeface="Marianne Light" panose="02000000000000000000" pitchFamily="2" charset="0"/>
              </a:rPr>
              <a:t>)</a:t>
            </a:r>
          </a:p>
        </p:txBody>
      </p:sp>
    </p:spTree>
    <p:extLst>
      <p:ext uri="{BB962C8B-B14F-4D97-AF65-F5344CB8AC3E}">
        <p14:creationId xmlns:p14="http://schemas.microsoft.com/office/powerpoint/2010/main" val="234520768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2"/>
          <p:cNvSpPr/>
          <p:nvPr/>
        </p:nvSpPr>
        <p:spPr>
          <a:xfrm>
            <a:off x="71436"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pic>
        <p:nvPicPr>
          <p:cNvPr id="4" name="object 4"/>
          <p:cNvPicPr/>
          <p:nvPr/>
        </p:nvPicPr>
        <p:blipFill>
          <a:blip r:embed="rId3" cstate="print"/>
          <a:stretch>
            <a:fillRect/>
          </a:stretch>
        </p:blipFill>
        <p:spPr>
          <a:xfrm>
            <a:off x="8358188" y="9223847"/>
            <a:ext cx="157161" cy="150147"/>
          </a:xfrm>
          <a:prstGeom prst="rect">
            <a:avLst/>
          </a:prstGeom>
        </p:spPr>
      </p:pic>
      <p:sp>
        <p:nvSpPr>
          <p:cNvPr id="10" name="object 10"/>
          <p:cNvSpPr/>
          <p:nvPr/>
        </p:nvSpPr>
        <p:spPr>
          <a:xfrm>
            <a:off x="5143501" y="185738"/>
            <a:ext cx="12987338"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pPr marL="12701">
              <a:spcBef>
                <a:spcPts val="900"/>
              </a:spcBef>
              <a:spcAft>
                <a:spcPts val="3600"/>
              </a:spcAft>
            </a:pPr>
            <a:endParaRPr lang="fr-FR" b="1" dirty="0">
              <a:solidFill>
                <a:srgbClr val="312973"/>
              </a:solidFill>
              <a:latin typeface="Marianne Light" panose="02000000000000000000" pitchFamily="2" charset="0"/>
              <a:cs typeface="Arial"/>
            </a:endParaRPr>
          </a:p>
        </p:txBody>
      </p:sp>
      <p:pic>
        <p:nvPicPr>
          <p:cNvPr id="5" name="object 5"/>
          <p:cNvPicPr/>
          <p:nvPr/>
        </p:nvPicPr>
        <p:blipFill>
          <a:blip r:embed="rId3" cstate="print"/>
          <a:stretch>
            <a:fillRect/>
          </a:stretch>
        </p:blipFill>
        <p:spPr>
          <a:xfrm>
            <a:off x="9058275" y="9223847"/>
            <a:ext cx="157161" cy="150147"/>
          </a:xfrm>
          <a:prstGeom prst="rect">
            <a:avLst/>
          </a:prstGeom>
        </p:spPr>
      </p:pic>
      <p:sp>
        <p:nvSpPr>
          <p:cNvPr id="12" name="object 7"/>
          <p:cNvSpPr txBox="1">
            <a:spLocks noGrp="1"/>
          </p:cNvSpPr>
          <p:nvPr>
            <p:ph type="title"/>
          </p:nvPr>
        </p:nvSpPr>
        <p:spPr>
          <a:xfrm>
            <a:off x="5336152" y="298957"/>
            <a:ext cx="12787313" cy="1292662"/>
          </a:xfrm>
          <a:prstGeom prst="rect">
            <a:avLst/>
          </a:prstGeom>
        </p:spPr>
        <p:txBody>
          <a:bodyPr vert="horz" wrap="square" lIns="0" tIns="0" rIns="0" bIns="0" rtlCol="0" anchor="ctr" anchorCtr="0">
            <a:spAutoFit/>
          </a:bodyPr>
          <a:lstStyle/>
          <a:p>
            <a:pPr marL="108000" algn="ctr">
              <a:spcBef>
                <a:spcPts val="1800"/>
              </a:spcBef>
              <a:spcAft>
                <a:spcPts val="6300"/>
              </a:spcAft>
            </a:pPr>
            <a:r>
              <a:rPr lang="fr-FR" sz="4200" dirty="0">
                <a:solidFill>
                  <a:srgbClr val="25336D"/>
                </a:solidFill>
                <a:latin typeface="Marianne Light" panose="02000000000000000000" pitchFamily="2" charset="0"/>
              </a:rPr>
              <a:t>Impact du numérique</a:t>
            </a:r>
            <a:r>
              <a:rPr lang="fr-FR" sz="4200" dirty="0">
                <a:solidFill>
                  <a:srgbClr val="25336D"/>
                </a:solidFill>
                <a:latin typeface="Marianne Light" panose="02000000000000000000" pitchFamily="2" charset="0"/>
                <a:sym typeface="Wingdings" panose="05000000000000000000" pitchFamily="2" charset="2"/>
              </a:rPr>
              <a:t> </a:t>
            </a:r>
            <a:r>
              <a:rPr lang="fr-FR" sz="4200" dirty="0">
                <a:solidFill>
                  <a:srgbClr val="25336D"/>
                </a:solidFill>
                <a:latin typeface="Marianne Light" panose="02000000000000000000" pitchFamily="2" charset="0"/>
              </a:rPr>
              <a:t>sur les plus fragiles</a:t>
            </a:r>
            <a:br>
              <a:rPr lang="fr-FR" sz="4200" dirty="0">
                <a:solidFill>
                  <a:srgbClr val="25336D"/>
                </a:solidFill>
                <a:latin typeface="Marianne Light" panose="02000000000000000000" pitchFamily="2" charset="0"/>
              </a:rPr>
            </a:br>
            <a:endParaRPr sz="4200" dirty="0">
              <a:solidFill>
                <a:srgbClr val="25336D"/>
              </a:solidFill>
              <a:latin typeface="Marianne Light" panose="02000000000000000000" pitchFamily="2" charset="0"/>
              <a:cs typeface="Trebuchet MS"/>
            </a:endParaRPr>
          </a:p>
        </p:txBody>
      </p:sp>
      <p:sp>
        <p:nvSpPr>
          <p:cNvPr id="15" name="object 9"/>
          <p:cNvSpPr txBox="1"/>
          <p:nvPr/>
        </p:nvSpPr>
        <p:spPr>
          <a:xfrm>
            <a:off x="11250770" y="2767871"/>
            <a:ext cx="6705599" cy="5024005"/>
          </a:xfrm>
          <a:prstGeom prst="rect">
            <a:avLst/>
          </a:prstGeom>
        </p:spPr>
        <p:txBody>
          <a:bodyPr vert="horz" wrap="square" lIns="0" tIns="290831" rIns="0" bIns="0" rtlCol="0">
            <a:spAutoFit/>
          </a:bodyPr>
          <a:lstStyle/>
          <a:p>
            <a:pPr marL="12701" marR="5081">
              <a:lnSpc>
                <a:spcPct val="117600"/>
              </a:lnSpc>
              <a:spcBef>
                <a:spcPts val="900"/>
              </a:spcBef>
              <a:spcAft>
                <a:spcPts val="1800"/>
              </a:spcAft>
            </a:pPr>
            <a:r>
              <a:rPr lang="fr-FR" sz="2400" dirty="0">
                <a:solidFill>
                  <a:srgbClr val="312973"/>
                </a:solidFill>
                <a:latin typeface="Marianne Light" panose="02000000000000000000" pitchFamily="2" charset="0"/>
                <a:cs typeface="Trebuchet MS"/>
              </a:rPr>
              <a:t>Plus de langage écrit et moins de langage verbal (et non verbal) : </a:t>
            </a:r>
          </a:p>
          <a:p>
            <a:pPr marL="12701" marR="5081">
              <a:lnSpc>
                <a:spcPct val="117600"/>
              </a:lnSpc>
              <a:spcBef>
                <a:spcPts val="900"/>
              </a:spcBef>
              <a:spcAft>
                <a:spcPts val="900"/>
              </a:spcAft>
            </a:pPr>
            <a:r>
              <a:rPr lang="fr-FR" sz="2400" dirty="0">
                <a:solidFill>
                  <a:srgbClr val="312973"/>
                </a:solidFill>
                <a:latin typeface="Marianne Light" panose="02000000000000000000" pitchFamily="2" charset="0"/>
                <a:cs typeface="Trebuchet MS"/>
              </a:rPr>
              <a:t>- Moindre compréhension des informations.</a:t>
            </a:r>
            <a:endParaRPr lang="fr-FR" sz="2400" dirty="0">
              <a:solidFill>
                <a:srgbClr val="312973"/>
              </a:solidFill>
              <a:highlight>
                <a:srgbClr val="FFFF00"/>
              </a:highlight>
              <a:latin typeface="Marianne Light" panose="02000000000000000000" pitchFamily="2" charset="0"/>
              <a:cs typeface="Trebuchet MS"/>
            </a:endParaRPr>
          </a:p>
          <a:p>
            <a:pPr marL="12701" marR="5081">
              <a:lnSpc>
                <a:spcPct val="117600"/>
              </a:lnSpc>
              <a:spcBef>
                <a:spcPts val="900"/>
              </a:spcBef>
              <a:spcAft>
                <a:spcPts val="900"/>
              </a:spcAft>
            </a:pPr>
            <a:r>
              <a:rPr lang="fr-FR" sz="2400" dirty="0">
                <a:solidFill>
                  <a:srgbClr val="312973"/>
                </a:solidFill>
                <a:latin typeface="Marianne Light" panose="02000000000000000000" pitchFamily="2" charset="0"/>
                <a:cs typeface="Trebuchet MS"/>
              </a:rPr>
              <a:t>- Incapacité à répondre (sentiment d’illégitimité) et difficultés d’accéder aux droits.</a:t>
            </a:r>
          </a:p>
          <a:p>
            <a:pPr marL="12701" marR="5081">
              <a:lnSpc>
                <a:spcPct val="117600"/>
              </a:lnSpc>
              <a:spcBef>
                <a:spcPts val="900"/>
              </a:spcBef>
              <a:spcAft>
                <a:spcPts val="900"/>
              </a:spcAft>
            </a:pPr>
            <a:r>
              <a:rPr lang="fr-FR" sz="2400" dirty="0">
                <a:solidFill>
                  <a:srgbClr val="312973"/>
                </a:solidFill>
                <a:latin typeface="Marianne Light" panose="02000000000000000000" pitchFamily="2" charset="0"/>
                <a:cs typeface="Trebuchet MS"/>
              </a:rPr>
              <a:t>- Sentiment d’exclusion exacerbé car moins d’interlocuteurs pour faire médiation (les outils remplaçant les personnes).</a:t>
            </a:r>
          </a:p>
        </p:txBody>
      </p:sp>
      <p:sp>
        <p:nvSpPr>
          <p:cNvPr id="3" name="Rectangle à coins arrondis 2"/>
          <p:cNvSpPr/>
          <p:nvPr/>
        </p:nvSpPr>
        <p:spPr>
          <a:xfrm>
            <a:off x="5715000" y="2514601"/>
            <a:ext cx="4800600" cy="545203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object 8"/>
          <p:cNvSpPr txBox="1"/>
          <p:nvPr/>
        </p:nvSpPr>
        <p:spPr>
          <a:xfrm>
            <a:off x="6057900" y="2223602"/>
            <a:ext cx="4114800" cy="5396476"/>
          </a:xfrm>
          <a:prstGeom prst="rect">
            <a:avLst/>
          </a:prstGeom>
        </p:spPr>
        <p:txBody>
          <a:bodyPr vert="horz" wrap="square" lIns="0" tIns="435609" rIns="0" bIns="0" rtlCol="0">
            <a:spAutoFit/>
          </a:bodyPr>
          <a:lstStyle/>
          <a:p>
            <a:pPr marL="12701" marR="5081" algn="ctr">
              <a:spcBef>
                <a:spcPts val="2291"/>
              </a:spcBef>
              <a:spcAft>
                <a:spcPts val="900"/>
              </a:spcAft>
            </a:pPr>
            <a:r>
              <a:rPr lang="fr-FR" sz="3000" dirty="0">
                <a:solidFill>
                  <a:srgbClr val="312973"/>
                </a:solidFill>
                <a:latin typeface="Marianne Light" panose="02000000000000000000" pitchFamily="2" charset="0"/>
                <a:cs typeface="Arial"/>
              </a:rPr>
              <a:t>Publics qui peuvent être:</a:t>
            </a:r>
          </a:p>
          <a:p>
            <a:pPr marL="12701" marR="5081" algn="ctr">
              <a:spcBef>
                <a:spcPts val="2291"/>
              </a:spcBef>
              <a:spcAft>
                <a:spcPts val="900"/>
              </a:spcAft>
            </a:pPr>
            <a:endParaRPr lang="fr-FR" b="1" dirty="0">
              <a:solidFill>
                <a:srgbClr val="312973"/>
              </a:solidFill>
              <a:latin typeface="Marianne Light" panose="02000000000000000000" pitchFamily="2" charset="0"/>
              <a:cs typeface="Arial"/>
            </a:endParaRPr>
          </a:p>
          <a:p>
            <a:pPr marL="12701" marR="5081" indent="-342917">
              <a:lnSpc>
                <a:spcPct val="117600"/>
              </a:lnSpc>
              <a:spcBef>
                <a:spcPts val="755"/>
              </a:spcBef>
              <a:buFontTx/>
              <a:buChar char="-"/>
            </a:pPr>
            <a:r>
              <a:rPr lang="fr-FR" sz="2400" dirty="0">
                <a:solidFill>
                  <a:srgbClr val="312973"/>
                </a:solidFill>
                <a:latin typeface="Marianne Light" panose="02000000000000000000" pitchFamily="2" charset="0"/>
                <a:cs typeface="Trebuchet MS"/>
              </a:rPr>
              <a:t>Moins connectés ;</a:t>
            </a:r>
          </a:p>
          <a:p>
            <a:pPr marL="12701" marR="5081" indent="-342917">
              <a:lnSpc>
                <a:spcPct val="117600"/>
              </a:lnSpc>
              <a:spcBef>
                <a:spcPts val="755"/>
              </a:spcBef>
              <a:buFontTx/>
              <a:buChar char="-"/>
            </a:pPr>
            <a:r>
              <a:rPr lang="fr-FR" sz="2400" dirty="0">
                <a:solidFill>
                  <a:srgbClr val="312973"/>
                </a:solidFill>
                <a:latin typeface="Marianne Light" panose="02000000000000000000" pitchFamily="2" charset="0"/>
                <a:cs typeface="Trebuchet MS"/>
              </a:rPr>
              <a:t>Moins équipés ;</a:t>
            </a:r>
          </a:p>
          <a:p>
            <a:pPr marL="12701" marR="5081" indent="-342917">
              <a:lnSpc>
                <a:spcPct val="117600"/>
              </a:lnSpc>
              <a:spcBef>
                <a:spcPts val="755"/>
              </a:spcBef>
              <a:buFontTx/>
              <a:buChar char="-"/>
            </a:pPr>
            <a:r>
              <a:rPr lang="fr-FR" sz="2400" dirty="0">
                <a:solidFill>
                  <a:srgbClr val="312973"/>
                </a:solidFill>
                <a:latin typeface="Marianne Light" panose="02000000000000000000" pitchFamily="2" charset="0"/>
                <a:cs typeface="Trebuchet MS"/>
              </a:rPr>
              <a:t>Affectés d’</a:t>
            </a:r>
            <a:r>
              <a:rPr lang="fr-FR" sz="2400" dirty="0" err="1">
                <a:solidFill>
                  <a:srgbClr val="312973"/>
                </a:solidFill>
                <a:latin typeface="Marianne Light" panose="02000000000000000000" pitchFamily="2" charset="0"/>
                <a:cs typeface="Trebuchet MS"/>
              </a:rPr>
              <a:t>illectronisme</a:t>
            </a:r>
            <a:r>
              <a:rPr lang="fr-FR" sz="2400" dirty="0">
                <a:solidFill>
                  <a:srgbClr val="312973"/>
                </a:solidFill>
                <a:latin typeface="Marianne Light" panose="02000000000000000000" pitchFamily="2" charset="0"/>
                <a:cs typeface="Trebuchet MS"/>
              </a:rPr>
              <a:t> ;</a:t>
            </a:r>
          </a:p>
          <a:p>
            <a:pPr marL="12701" marR="5081" indent="-342917">
              <a:lnSpc>
                <a:spcPct val="117600"/>
              </a:lnSpc>
              <a:spcBef>
                <a:spcPts val="755"/>
              </a:spcBef>
              <a:buFontTx/>
              <a:buChar char="-"/>
            </a:pPr>
            <a:r>
              <a:rPr lang="fr-FR" sz="2400" dirty="0">
                <a:solidFill>
                  <a:srgbClr val="312973"/>
                </a:solidFill>
                <a:latin typeface="Marianne Light" panose="02000000000000000000" pitchFamily="2" charset="0"/>
                <a:cs typeface="Trebuchet MS"/>
              </a:rPr>
              <a:t>Affectés d’illettrisme ;</a:t>
            </a:r>
          </a:p>
          <a:p>
            <a:pPr marL="12701" marR="5081" indent="-342917">
              <a:lnSpc>
                <a:spcPct val="117600"/>
              </a:lnSpc>
              <a:spcBef>
                <a:spcPts val="755"/>
              </a:spcBef>
              <a:buFontTx/>
              <a:buChar char="-"/>
            </a:pPr>
            <a:r>
              <a:rPr lang="fr-FR" sz="2400" dirty="0">
                <a:solidFill>
                  <a:srgbClr val="312973"/>
                </a:solidFill>
                <a:latin typeface="Marianne Light" panose="02000000000000000000" pitchFamily="2" charset="0"/>
                <a:cs typeface="Trebuchet MS"/>
              </a:rPr>
              <a:t>Allophones ;</a:t>
            </a:r>
          </a:p>
          <a:p>
            <a:pPr marL="12701" marR="5081" indent="-342917">
              <a:lnSpc>
                <a:spcPct val="117600"/>
              </a:lnSpc>
              <a:spcBef>
                <a:spcPts val="755"/>
              </a:spcBef>
              <a:buFontTx/>
              <a:buChar char="-"/>
            </a:pPr>
            <a:r>
              <a:rPr lang="fr-FR" sz="2400" dirty="0">
                <a:solidFill>
                  <a:srgbClr val="312973"/>
                </a:solidFill>
                <a:latin typeface="Marianne Light" panose="02000000000000000000" pitchFamily="2" charset="0"/>
                <a:cs typeface="Trebuchet MS"/>
              </a:rPr>
              <a:t>Etc.</a:t>
            </a:r>
          </a:p>
        </p:txBody>
      </p:sp>
      <p:sp>
        <p:nvSpPr>
          <p:cNvPr id="14" name="Rectangle à coins arrondis 13"/>
          <p:cNvSpPr/>
          <p:nvPr/>
        </p:nvSpPr>
        <p:spPr>
          <a:xfrm>
            <a:off x="11087099" y="2514601"/>
            <a:ext cx="6819899" cy="545203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à coins arrondis 15"/>
          <p:cNvSpPr/>
          <p:nvPr/>
        </p:nvSpPr>
        <p:spPr>
          <a:xfrm>
            <a:off x="5715000" y="8309531"/>
            <a:ext cx="12191997" cy="152027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5820668" y="8625368"/>
            <a:ext cx="12191997" cy="969497"/>
          </a:xfrm>
          <a:prstGeom prst="rect">
            <a:avLst/>
          </a:prstGeom>
          <a:noFill/>
        </p:spPr>
        <p:txBody>
          <a:bodyPr wrap="square" rtlCol="0" anchor="ctr" anchorCtr="0">
            <a:noAutofit/>
          </a:bodyPr>
          <a:lstStyle/>
          <a:p>
            <a:pPr algn="ctr"/>
            <a:r>
              <a:rPr lang="fr-FR" b="1" dirty="0">
                <a:solidFill>
                  <a:srgbClr val="312973"/>
                </a:solidFill>
                <a:latin typeface="Marianne Light" panose="02000000000000000000" pitchFamily="2" charset="0"/>
                <a:cs typeface="Arial"/>
              </a:rPr>
              <a:t> + de risques d’</a:t>
            </a:r>
            <a:r>
              <a:rPr lang="fr-FR" b="1" dirty="0" err="1">
                <a:solidFill>
                  <a:srgbClr val="312973"/>
                </a:solidFill>
                <a:latin typeface="Marianne Light" panose="02000000000000000000" pitchFamily="2" charset="0"/>
                <a:cs typeface="Arial"/>
              </a:rPr>
              <a:t>invisibilisation</a:t>
            </a:r>
            <a:r>
              <a:rPr lang="fr-FR" b="1" dirty="0">
                <a:solidFill>
                  <a:srgbClr val="312973"/>
                </a:solidFill>
                <a:latin typeface="Marianne Light" panose="02000000000000000000" pitchFamily="2" charset="0"/>
                <a:cs typeface="Arial"/>
              </a:rPr>
              <a:t> et d’éloignement de l’Ecole</a:t>
            </a:r>
          </a:p>
          <a:p>
            <a:pPr algn="ctr"/>
            <a:r>
              <a:rPr lang="fr-FR" dirty="0">
                <a:solidFill>
                  <a:srgbClr val="25336D"/>
                </a:solidFill>
                <a:latin typeface="Marianne Light" panose="02000000000000000000" pitchFamily="2" charset="0"/>
              </a:rPr>
              <a:t>Des publics </a:t>
            </a:r>
            <a:r>
              <a:rPr lang="fr-FR" dirty="0">
                <a:solidFill>
                  <a:srgbClr val="25336D"/>
                </a:solidFill>
                <a:latin typeface="Marianne Light" panose="02000000000000000000" pitchFamily="2" charset="0"/>
                <a:cs typeface="Trebuchet MS"/>
              </a:rPr>
              <a:t>plus touchés que d’autres et qui ont besoin d’un accompagnement spécifique.</a:t>
            </a:r>
            <a:endParaRPr lang="fr-FR" dirty="0"/>
          </a:p>
        </p:txBody>
      </p:sp>
      <p:sp>
        <p:nvSpPr>
          <p:cNvPr id="9" name="Flèche droite 8"/>
          <p:cNvSpPr/>
          <p:nvPr/>
        </p:nvSpPr>
        <p:spPr>
          <a:xfrm>
            <a:off x="5943600" y="8987590"/>
            <a:ext cx="685800" cy="194147"/>
          </a:xfrm>
          <a:prstGeom prst="rightArrow">
            <a:avLst/>
          </a:prstGeom>
          <a:noFill/>
          <a:ln>
            <a:solidFill>
              <a:srgbClr val="2533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object 9"/>
          <p:cNvSpPr txBox="1"/>
          <p:nvPr/>
        </p:nvSpPr>
        <p:spPr>
          <a:xfrm>
            <a:off x="157162" y="1555447"/>
            <a:ext cx="5129618" cy="2559355"/>
          </a:xfrm>
          <a:prstGeom prst="rect">
            <a:avLst/>
          </a:prstGeom>
        </p:spPr>
        <p:txBody>
          <a:bodyPr vert="horz" wrap="square" lIns="0" tIns="65723" rIns="0" bIns="0" rtlCol="0">
            <a:spAutoFit/>
          </a:bodyPr>
          <a:lstStyle/>
          <a:p>
            <a:pPr>
              <a:spcBef>
                <a:spcPts val="900"/>
              </a:spcBef>
            </a:pPr>
            <a:r>
              <a:rPr lang="fr-FR" sz="5400" b="1" dirty="0">
                <a:solidFill>
                  <a:srgbClr val="312973"/>
                </a:solidFill>
                <a:latin typeface="Marianne Light" panose="02000000000000000000" pitchFamily="2" charset="0"/>
                <a:cs typeface="Arial MT"/>
              </a:rPr>
              <a:t>la coéducation au et par le numérique</a:t>
            </a:r>
            <a:endParaRPr lang="fr-FR" sz="5400" b="1" dirty="0">
              <a:solidFill>
                <a:srgbClr val="312973"/>
              </a:solidFill>
              <a:latin typeface="Marianne Light" panose="02000000000000000000" pitchFamily="2" charset="0"/>
              <a:cs typeface="Lucida Sans Unicode"/>
            </a:endParaRPr>
          </a:p>
        </p:txBody>
      </p:sp>
      <p:cxnSp>
        <p:nvCxnSpPr>
          <p:cNvPr id="19" name="Connecteur droit avec flèche 18"/>
          <p:cNvCxnSpPr/>
          <p:nvPr/>
        </p:nvCxnSpPr>
        <p:spPr>
          <a:xfrm>
            <a:off x="10172700" y="1152655"/>
            <a:ext cx="3200400" cy="1272317"/>
          </a:xfrm>
          <a:prstGeom prst="straightConnector1">
            <a:avLst/>
          </a:prstGeom>
          <a:ln>
            <a:solidFill>
              <a:srgbClr val="988CCB"/>
            </a:solidFill>
            <a:tailEnd type="triangle"/>
          </a:ln>
        </p:spPr>
        <p:style>
          <a:lnRef idx="1">
            <a:schemeClr val="accent1"/>
          </a:lnRef>
          <a:fillRef idx="0">
            <a:schemeClr val="accent1"/>
          </a:fillRef>
          <a:effectRef idx="0">
            <a:schemeClr val="accent1"/>
          </a:effectRef>
          <a:fontRef idx="minor">
            <a:schemeClr val="tx1"/>
          </a:fontRef>
        </p:style>
      </p:cxnSp>
      <p:pic>
        <p:nvPicPr>
          <p:cNvPr id="20" name="object 16">
            <a:extLst>
              <a:ext uri="{FF2B5EF4-FFF2-40B4-BE49-F238E27FC236}">
                <a16:creationId xmlns:a16="http://schemas.microsoft.com/office/drawing/2014/main" id="{2D6670BF-3156-45D9-8038-DC31811FBA88}"/>
              </a:ext>
            </a:extLst>
          </p:cNvPr>
          <p:cNvPicPr/>
          <p:nvPr/>
        </p:nvPicPr>
        <p:blipFill>
          <a:blip r:embed="rId4" cstate="print"/>
          <a:stretch>
            <a:fillRect/>
          </a:stretch>
        </p:blipFill>
        <p:spPr>
          <a:xfrm>
            <a:off x="414339" y="5543552"/>
            <a:ext cx="4500561" cy="4486274"/>
          </a:xfrm>
          <a:prstGeom prst="rect">
            <a:avLst/>
          </a:prstGeom>
        </p:spPr>
      </p:pic>
    </p:spTree>
    <p:extLst>
      <p:ext uri="{BB962C8B-B14F-4D97-AF65-F5344CB8AC3E}">
        <p14:creationId xmlns:p14="http://schemas.microsoft.com/office/powerpoint/2010/main" val="379521430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p:spPr>
        <p:txBody>
          <a:bodyPr wrap="square" lIns="0" tIns="0" rIns="0" bIns="0" rtlCol="0"/>
          <a:lstStyle/>
          <a:p>
            <a:pPr defTabSz="914445"/>
            <a:endParaRPr/>
          </a:p>
        </p:txBody>
      </p:sp>
      <p:sp>
        <p:nvSpPr>
          <p:cNvPr id="8" name="object 8"/>
          <p:cNvSpPr txBox="1">
            <a:spLocks noGrp="1"/>
          </p:cNvSpPr>
          <p:nvPr>
            <p:ph type="title"/>
          </p:nvPr>
        </p:nvSpPr>
        <p:spPr>
          <a:xfrm>
            <a:off x="304800" y="65486"/>
            <a:ext cx="17830800" cy="630222"/>
          </a:xfrm>
          <a:prstGeom prst="rect">
            <a:avLst/>
          </a:prstGeom>
        </p:spPr>
        <p:txBody>
          <a:bodyPr vert="horz" wrap="square" lIns="0" tIns="14400" rIns="0" bIns="0" rtlCol="0">
            <a:spAutoFit/>
          </a:bodyPr>
          <a:lstStyle/>
          <a:p>
            <a:pPr marL="12701" algn="ctr"/>
            <a:r>
              <a:rPr lang="fr-FR" sz="4001" spc="-335" dirty="0">
                <a:solidFill>
                  <a:srgbClr val="F0F1F5"/>
                </a:solidFill>
                <a:latin typeface="Marianne" panose="02000000000000000000" pitchFamily="2" charset="0"/>
              </a:rPr>
              <a:t>Freins et leviers de l’implication des parents dans la scolarité de leurs enfants</a:t>
            </a:r>
            <a:endParaRPr sz="4001" dirty="0">
              <a:latin typeface="Marianne" panose="02000000000000000000" pitchFamily="2" charset="0"/>
            </a:endParaRPr>
          </a:p>
        </p:txBody>
      </p:sp>
      <p:graphicFrame>
        <p:nvGraphicFramePr>
          <p:cNvPr id="9" name="Tableau 8"/>
          <p:cNvGraphicFramePr>
            <a:graphicFrameLocks noGrp="1"/>
          </p:cNvGraphicFramePr>
          <p:nvPr>
            <p:extLst>
              <p:ext uri="{D42A27DB-BD31-4B8C-83A1-F6EECF244321}">
                <p14:modId xmlns:p14="http://schemas.microsoft.com/office/powerpoint/2010/main" val="1106689458"/>
              </p:ext>
            </p:extLst>
          </p:nvPr>
        </p:nvGraphicFramePr>
        <p:xfrm>
          <a:off x="227329" y="761194"/>
          <a:ext cx="17832071" cy="9425358"/>
        </p:xfrm>
        <a:graphic>
          <a:graphicData uri="http://schemas.openxmlformats.org/drawingml/2006/table">
            <a:tbl>
              <a:tblPr firstRow="1" bandRow="1">
                <a:tableStyleId>{10A1B5D5-9B99-4C35-A422-299274C87663}</a:tableStyleId>
              </a:tblPr>
              <a:tblGrid>
                <a:gridCol w="1668071">
                  <a:extLst>
                    <a:ext uri="{9D8B030D-6E8A-4147-A177-3AD203B41FA5}">
                      <a16:colId xmlns:a16="http://schemas.microsoft.com/office/drawing/2014/main" val="3165424283"/>
                    </a:ext>
                  </a:extLst>
                </a:gridCol>
                <a:gridCol w="7020000">
                  <a:extLst>
                    <a:ext uri="{9D8B030D-6E8A-4147-A177-3AD203B41FA5}">
                      <a16:colId xmlns:a16="http://schemas.microsoft.com/office/drawing/2014/main" val="2064838668"/>
                    </a:ext>
                  </a:extLst>
                </a:gridCol>
                <a:gridCol w="9144000">
                  <a:extLst>
                    <a:ext uri="{9D8B030D-6E8A-4147-A177-3AD203B41FA5}">
                      <a16:colId xmlns:a16="http://schemas.microsoft.com/office/drawing/2014/main" val="497032040"/>
                    </a:ext>
                  </a:extLst>
                </a:gridCol>
              </a:tblGrid>
              <a:tr h="648338">
                <a:tc>
                  <a:txBody>
                    <a:bodyPr/>
                    <a:lstStyle/>
                    <a:p>
                      <a:endParaRPr lang="fr-FR" sz="1800" dirty="0"/>
                    </a:p>
                  </a:txBody>
                  <a:tcPr>
                    <a:lnR w="12700" cap="flat" cmpd="sng" algn="ctr">
                      <a:solidFill>
                        <a:schemeClr val="tx1"/>
                      </a:solidFill>
                      <a:prstDash val="solid"/>
                      <a:round/>
                      <a:headEnd type="none" w="med" len="med"/>
                      <a:tailEnd type="none" w="med" len="med"/>
                    </a:lnR>
                    <a:solidFill>
                      <a:srgbClr val="F5684A"/>
                    </a:solidFill>
                  </a:tcPr>
                </a:tc>
                <a:tc>
                  <a:txBody>
                    <a:bodyPr/>
                    <a:lstStyle/>
                    <a:p>
                      <a:pPr algn="ctr"/>
                      <a:r>
                        <a:rPr lang="fr-FR" sz="3000" dirty="0">
                          <a:solidFill>
                            <a:sysClr val="windowText" lastClr="000000"/>
                          </a:solidFill>
                        </a:rPr>
                        <a:t>Freins</a:t>
                      </a:r>
                      <a:r>
                        <a:rPr lang="fr-FR" sz="3000" dirty="0"/>
                        <a:t> </a:t>
                      </a:r>
                      <a:r>
                        <a:rPr lang="fr-FR" sz="3000" dirty="0">
                          <a:solidFill>
                            <a:sysClr val="windowText" lastClr="000000"/>
                          </a:solidFill>
                        </a:rPr>
                        <a:t>observés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fr-FR" sz="3000" dirty="0">
                          <a:solidFill>
                            <a:sysClr val="windowText" lastClr="000000"/>
                          </a:solidFill>
                        </a:rPr>
                        <a:t>Leviers proposés</a:t>
                      </a:r>
                    </a:p>
                  </a:txBody>
                  <a:tcP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778806347"/>
                  </a:ext>
                </a:extLst>
              </a:tr>
              <a:tr h="4791106">
                <a:tc>
                  <a:txBody>
                    <a:bodyPr/>
                    <a:lstStyle/>
                    <a:p>
                      <a:pPr marL="0" marR="0" lvl="0" indent="0" defTabSz="914400" eaLnBrk="1" fontAlgn="auto" latinLnBrk="0" hangingPunct="1">
                        <a:lnSpc>
                          <a:spcPct val="100000"/>
                        </a:lnSpc>
                        <a:spcBef>
                          <a:spcPts val="2940"/>
                        </a:spcBef>
                        <a:spcAft>
                          <a:spcPts val="0"/>
                        </a:spcAft>
                        <a:buClrTx/>
                        <a:buSzTx/>
                        <a:buFontTx/>
                        <a:buNone/>
                        <a:tabLst/>
                        <a:defRPr/>
                      </a:pPr>
                      <a:r>
                        <a:rPr lang="fr-FR" sz="2000" dirty="0"/>
                        <a:t>Pourquoi</a:t>
                      </a:r>
                      <a:r>
                        <a:rPr lang="fr-FR" sz="2000" baseline="0" dirty="0"/>
                        <a:t> </a:t>
                      </a:r>
                      <a:r>
                        <a:rPr lang="fr-FR" sz="2000" dirty="0"/>
                        <a:t>? </a:t>
                      </a:r>
                      <a:endParaRPr lang="fr-FR" sz="2000" dirty="0">
                        <a:solidFill>
                          <a:srgbClr val="312973"/>
                        </a:solidFill>
                        <a:latin typeface="Marianne" panose="02000000000000000000" pitchFamily="2" charset="0"/>
                        <a:cs typeface="Trebuchet MS"/>
                      </a:endParaRPr>
                    </a:p>
                  </a:txBody>
                  <a:tcPr anchor="ctr">
                    <a:lnR w="12700" cap="flat" cmpd="sng" algn="ctr">
                      <a:solidFill>
                        <a:schemeClr val="tx1"/>
                      </a:solidFill>
                      <a:prstDash val="solid"/>
                      <a:round/>
                      <a:headEnd type="none" w="med" len="med"/>
                      <a:tailEnd type="none" w="med" len="med"/>
                    </a:lnR>
                  </a:tcPr>
                </a:tc>
                <a:tc>
                  <a:txBody>
                    <a:bodyPr/>
                    <a:lstStyle/>
                    <a:p>
                      <a:pPr algn="l"/>
                      <a:r>
                        <a:rPr lang="fr-FR" sz="1800" dirty="0"/>
                        <a:t>Méconnaissance de l’utilité du numérique scolaire </a:t>
                      </a:r>
                      <a:r>
                        <a:rPr lang="fr-FR" sz="1800" dirty="0">
                          <a:sym typeface="Wingdings" panose="05000000000000000000" pitchFamily="2" charset="2"/>
                        </a:rPr>
                        <a:t> stress</a:t>
                      </a:r>
                    </a:p>
                    <a:p>
                      <a:pPr algn="l"/>
                      <a:r>
                        <a:rPr lang="fr-FR" sz="1800" dirty="0">
                          <a:sym typeface="Wingdings" panose="05000000000000000000" pitchFamily="2" charset="2"/>
                        </a:rPr>
                        <a:t>Méconnaissance du</a:t>
                      </a:r>
                      <a:r>
                        <a:rPr lang="fr-FR" sz="1800" baseline="0" dirty="0">
                          <a:sym typeface="Wingdings" panose="05000000000000000000" pitchFamily="2" charset="2"/>
                        </a:rPr>
                        <a:t> cadre d’utilisation du numérique scolaire</a:t>
                      </a:r>
                    </a:p>
                    <a:p>
                      <a:pPr algn="l"/>
                      <a:r>
                        <a:rPr lang="fr-FR" sz="1800" baseline="0" dirty="0">
                          <a:sym typeface="Wingdings" panose="05000000000000000000" pitchFamily="2" charset="2"/>
                        </a:rPr>
                        <a:t>Incompatibilité des supports</a:t>
                      </a:r>
                    </a:p>
                    <a:p>
                      <a:pPr algn="l"/>
                      <a:r>
                        <a:rPr lang="fr-FR" sz="1800" baseline="0" dirty="0">
                          <a:sym typeface="Wingdings" panose="05000000000000000000" pitchFamily="2" charset="2"/>
                        </a:rPr>
                        <a:t>Incompatibilité relationnelle</a:t>
                      </a:r>
                    </a:p>
                    <a:p>
                      <a:pPr algn="l"/>
                      <a:r>
                        <a:rPr lang="fr-FR" sz="1800" baseline="0" dirty="0">
                          <a:sym typeface="Wingdings" panose="05000000000000000000" pitchFamily="2" charset="2"/>
                        </a:rPr>
                        <a:t>Envie et intérêt des parents, </a:t>
                      </a:r>
                      <a:endParaRPr lang="fr-FR" sz="1800" baseline="0" dirty="0" smtClean="0">
                        <a:sym typeface="Wingdings" panose="05000000000000000000" pitchFamily="2" charset="2"/>
                      </a:endParaRPr>
                    </a:p>
                    <a:p>
                      <a:pPr algn="l"/>
                      <a:r>
                        <a:rPr lang="fr-FR" sz="1800" baseline="0" dirty="0" smtClean="0">
                          <a:sym typeface="Wingdings" panose="05000000000000000000" pitchFamily="2" charset="2"/>
                        </a:rPr>
                        <a:t>manque </a:t>
                      </a:r>
                      <a:r>
                        <a:rPr lang="fr-FR" sz="1800" baseline="0" dirty="0">
                          <a:sym typeface="Wingdings" panose="05000000000000000000" pitchFamily="2" charset="2"/>
                        </a:rPr>
                        <a:t>d’implication</a:t>
                      </a:r>
                    </a:p>
                    <a:p>
                      <a:pPr algn="l"/>
                      <a:r>
                        <a:rPr lang="fr-FR" sz="1800" baseline="0" dirty="0">
                          <a:sym typeface="Wingdings" panose="05000000000000000000" pitchFamily="2" charset="2"/>
                        </a:rPr>
                        <a:t>Rappel à la cordialité numérique, incivilités</a:t>
                      </a:r>
                    </a:p>
                    <a:p>
                      <a:pPr algn="l"/>
                      <a:r>
                        <a:rPr lang="fr-FR" sz="1800" baseline="0" dirty="0">
                          <a:sym typeface="Wingdings" panose="05000000000000000000" pitchFamily="2" charset="2"/>
                        </a:rPr>
                        <a:t>Diabolisation des écrans</a:t>
                      </a:r>
                    </a:p>
                    <a:p>
                      <a:pPr algn="l"/>
                      <a:r>
                        <a:rPr lang="fr-FR" sz="1800" dirty="0"/>
                        <a:t>Disponibilité de tous les acteurs</a:t>
                      </a:r>
                    </a:p>
                    <a:p>
                      <a:pPr algn="l"/>
                      <a:r>
                        <a:rPr lang="fr-FR" sz="1800" dirty="0"/>
                        <a:t>Familles monoparentales</a:t>
                      </a:r>
                    </a:p>
                    <a:p>
                      <a:pPr algn="l"/>
                      <a:r>
                        <a:rPr lang="fr-FR" sz="1800" dirty="0"/>
                        <a:t>Parents</a:t>
                      </a:r>
                      <a:r>
                        <a:rPr lang="fr-FR" sz="1800" baseline="0" dirty="0"/>
                        <a:t> qui travaillent ou pas</a:t>
                      </a:r>
                    </a:p>
                    <a:p>
                      <a:pPr algn="l"/>
                      <a:r>
                        <a:rPr lang="fr-FR" sz="1800" baseline="0" dirty="0"/>
                        <a:t>Garde des enfants</a:t>
                      </a:r>
                    </a:p>
                    <a:p>
                      <a:pPr algn="l"/>
                      <a:endParaRPr lang="fr-FR"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fr-FR" sz="1800" dirty="0"/>
                        <a:t>Créer un lien de confiance, recréer un lien avec l’équipe</a:t>
                      </a:r>
                      <a:r>
                        <a:rPr lang="fr-FR" sz="1800" baseline="0" dirty="0"/>
                        <a:t> pédagogique</a:t>
                      </a:r>
                    </a:p>
                    <a:p>
                      <a:pPr algn="l"/>
                      <a:r>
                        <a:rPr lang="fr-FR" sz="1800" baseline="0" dirty="0"/>
                        <a:t>Mettre en avant les compétences des enfants (inversion des rôles</a:t>
                      </a:r>
                    </a:p>
                    <a:p>
                      <a:pPr algn="l"/>
                      <a:r>
                        <a:rPr lang="fr-FR" sz="1800" baseline="0" dirty="0"/>
                        <a:t>Favoriser la coéducation</a:t>
                      </a:r>
                    </a:p>
                    <a:p>
                      <a:pPr algn="l"/>
                      <a:r>
                        <a:rPr lang="fr-FR" sz="1800" baseline="0" dirty="0"/>
                        <a:t>Expliciter ce qu’est le numérique, les enjeux, les dangers</a:t>
                      </a:r>
                    </a:p>
                    <a:p>
                      <a:pPr algn="l"/>
                      <a:r>
                        <a:rPr lang="fr-FR" sz="1800" baseline="0" dirty="0"/>
                        <a:t>Communiquer un cadre de communication partagé</a:t>
                      </a:r>
                    </a:p>
                    <a:p>
                      <a:pPr algn="l"/>
                      <a:r>
                        <a:rPr lang="fr-FR" sz="1800" baseline="0" dirty="0"/>
                        <a:t>Dématérialisation (écologie et économie + atteindre d’autres familles)</a:t>
                      </a:r>
                    </a:p>
                    <a:p>
                      <a:pPr algn="l"/>
                      <a:r>
                        <a:rPr lang="fr-FR" sz="1800" baseline="0" dirty="0"/>
                        <a:t>Anticiper les problèmes relationnels en communiquant , en étant présent sur les </a:t>
                      </a:r>
                      <a:r>
                        <a:rPr lang="fr-FR" sz="1800" baseline="0" dirty="0" smtClean="0"/>
                        <a:t>RS</a:t>
                      </a:r>
                      <a:endParaRPr lang="fr-FR" sz="1800" dirty="0"/>
                    </a:p>
                    <a:p>
                      <a:pPr algn="l"/>
                      <a:r>
                        <a:rPr lang="fr-FR" sz="1800" dirty="0"/>
                        <a:t>Placer les moments en début d’année et de manière récurrente </a:t>
                      </a:r>
                    </a:p>
                    <a:p>
                      <a:pPr algn="l"/>
                      <a:r>
                        <a:rPr lang="fr-FR" sz="1800" dirty="0"/>
                        <a:t>Profiter des temps</a:t>
                      </a:r>
                      <a:r>
                        <a:rPr lang="fr-FR" sz="1800" baseline="0" dirty="0"/>
                        <a:t> de réunion de rentrée ou des AG </a:t>
                      </a:r>
                    </a:p>
                    <a:p>
                      <a:pPr algn="l"/>
                      <a:r>
                        <a:rPr lang="fr-FR" sz="1800" baseline="0" dirty="0"/>
                        <a:t>Doodle pour coupler les dispos. Samedi matin ?</a:t>
                      </a:r>
                    </a:p>
                    <a:p>
                      <a:pPr algn="l"/>
                      <a:r>
                        <a:rPr lang="fr-FR" sz="1800" baseline="0" dirty="0"/>
                        <a:t>Partenaires qui travaillent sur des temps différents</a:t>
                      </a:r>
                      <a:endParaRPr lang="fr-FR" sz="18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23585025"/>
                  </a:ext>
                </a:extLst>
              </a:tr>
              <a:tr h="1847131">
                <a:tc>
                  <a: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2000" dirty="0"/>
                        <a:t>Où</a:t>
                      </a:r>
                      <a:r>
                        <a:rPr lang="fr-FR" sz="2000" baseline="0" dirty="0"/>
                        <a:t> ?</a:t>
                      </a:r>
                      <a:endParaRPr lang="fr-FR" sz="2000" dirty="0">
                        <a:solidFill>
                          <a:srgbClr val="312973"/>
                        </a:solidFill>
                        <a:latin typeface="Marianne" panose="02000000000000000000" pitchFamily="2" charset="0"/>
                        <a:cs typeface="Trebuchet MS"/>
                      </a:endParaRPr>
                    </a:p>
                  </a:txBody>
                  <a:tcPr anchor="ctr">
                    <a:lnR w="12700" cap="flat" cmpd="sng" algn="ctr">
                      <a:solidFill>
                        <a:schemeClr val="tx1"/>
                      </a:solidFill>
                      <a:prstDash val="solid"/>
                      <a:round/>
                      <a:headEnd type="none" w="med" len="med"/>
                      <a:tailEnd type="none" w="med" len="med"/>
                    </a:lnR>
                  </a:tcPr>
                </a:tc>
                <a:tc>
                  <a:txBody>
                    <a:bodyPr/>
                    <a:lstStyle/>
                    <a:p>
                      <a:pPr algn="l"/>
                      <a:r>
                        <a:rPr lang="fr-FR" sz="1800" dirty="0"/>
                        <a:t>Parents réfractaires pour venir</a:t>
                      </a:r>
                      <a:r>
                        <a:rPr lang="fr-FR" sz="1800" baseline="0" dirty="0"/>
                        <a:t> à l’Ecole</a:t>
                      </a:r>
                    </a:p>
                    <a:p>
                      <a:pPr algn="l"/>
                      <a:r>
                        <a:rPr lang="fr-FR" sz="1800" baseline="0" dirty="0"/>
                        <a:t>Lieux neutres peuvent nuire à l’implication faute de lien fait</a:t>
                      </a:r>
                      <a:endParaRPr lang="fr-FR"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fr-FR" sz="1800" dirty="0"/>
                        <a:t>Utiliser les différents établissement et services disponibles dans les communes</a:t>
                      </a:r>
                    </a:p>
                    <a:p>
                      <a:pPr algn="l"/>
                      <a:r>
                        <a:rPr lang="fr-FR" sz="1800" dirty="0"/>
                        <a:t>Espaces publics</a:t>
                      </a:r>
                    </a:p>
                    <a:p>
                      <a:pPr algn="l"/>
                      <a:r>
                        <a:rPr lang="fr-FR" sz="1800" dirty="0"/>
                        <a:t>Faire des propositions en territoire : une commune qui regroupe plusieurs établissements pou fédérer et optimiser et faire équipe</a:t>
                      </a:r>
                    </a:p>
                    <a:p>
                      <a:pPr algn="l"/>
                      <a:r>
                        <a:rPr lang="fr-FR" sz="1800" dirty="0"/>
                        <a:t>Lieux de distribution alimentaire</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09043748"/>
                  </a:ext>
                </a:extLst>
              </a:tr>
              <a:tr h="2138783">
                <a:tc>
                  <a: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2000" dirty="0"/>
                        <a:t>Comment (l’expliquer)</a:t>
                      </a:r>
                      <a:r>
                        <a:rPr lang="fr-FR" sz="2000" baseline="0" dirty="0"/>
                        <a:t> </a:t>
                      </a:r>
                      <a:r>
                        <a:rPr lang="fr-FR" sz="2000" dirty="0"/>
                        <a:t>?</a:t>
                      </a:r>
                      <a:endParaRPr lang="fr-FR" sz="2000" dirty="0">
                        <a:solidFill>
                          <a:srgbClr val="312973"/>
                        </a:solidFill>
                        <a:latin typeface="Marianne" panose="02000000000000000000" pitchFamily="2" charset="0"/>
                        <a:cs typeface="Trebuchet MS"/>
                      </a:endParaRPr>
                    </a:p>
                  </a:txBody>
                  <a:tcPr anchor="ctr">
                    <a:lnR w="12700" cap="flat" cmpd="sng" algn="ctr">
                      <a:solidFill>
                        <a:schemeClr val="tx1"/>
                      </a:solidFill>
                      <a:prstDash val="solid"/>
                      <a:round/>
                      <a:headEnd type="none" w="med" len="med"/>
                      <a:tailEnd type="none" w="med" len="med"/>
                    </a:lnR>
                  </a:tcPr>
                </a:tc>
                <a:tc>
                  <a:txBody>
                    <a:bodyPr/>
                    <a:lstStyle/>
                    <a:p>
                      <a:pPr algn="l"/>
                      <a:r>
                        <a:rPr lang="fr-FR" sz="1800" dirty="0"/>
                        <a:t>Manque d’intérêt des parents, </a:t>
                      </a:r>
                    </a:p>
                    <a:p>
                      <a:pPr algn="l"/>
                      <a:r>
                        <a:rPr lang="fr-FR" sz="1800" dirty="0"/>
                        <a:t>Manque de sens</a:t>
                      </a:r>
                    </a:p>
                    <a:p>
                      <a:pPr algn="l"/>
                      <a:r>
                        <a:rPr lang="fr-FR" sz="1800" dirty="0"/>
                        <a:t>Manque de relais</a:t>
                      </a:r>
                      <a:r>
                        <a:rPr lang="fr-FR" sz="1800" baseline="0" dirty="0"/>
                        <a:t> de l’école </a:t>
                      </a:r>
                      <a:r>
                        <a:rPr lang="fr-FR" sz="1800" dirty="0"/>
                        <a:t>(médiateurs)</a:t>
                      </a:r>
                    </a:p>
                    <a:p>
                      <a:pPr algn="l"/>
                      <a:r>
                        <a:rPr lang="fr-FR" sz="1800" dirty="0"/>
                        <a:t>Complexité politique qui peuvent nuire à la relation entre acteurs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fr-FR" sz="1800" dirty="0"/>
                        <a:t>Visio le soir ou WhatsApp</a:t>
                      </a:r>
                    </a:p>
                    <a:p>
                      <a:pPr algn="l"/>
                      <a:r>
                        <a:rPr lang="fr-FR" sz="1800" dirty="0"/>
                        <a:t>Apéro parents</a:t>
                      </a:r>
                    </a:p>
                    <a:p>
                      <a:pPr algn="l"/>
                      <a:r>
                        <a:rPr lang="fr-FR" sz="1800" dirty="0"/>
                        <a:t>Lieu de confiance</a:t>
                      </a:r>
                    </a:p>
                    <a:p>
                      <a:pPr algn="l"/>
                      <a:r>
                        <a:rPr lang="fr-FR" sz="1800" dirty="0"/>
                        <a:t>Lieu de convivialité</a:t>
                      </a:r>
                    </a:p>
                    <a:p>
                      <a:pPr algn="l"/>
                      <a:r>
                        <a:rPr lang="fr-FR" sz="1800" dirty="0"/>
                        <a:t>Il faut être en mesure d’animer donc former</a:t>
                      </a:r>
                    </a:p>
                    <a:p>
                      <a:pPr algn="l"/>
                      <a:r>
                        <a:rPr lang="fr-FR" sz="1800" dirty="0"/>
                        <a:t>Conseil</a:t>
                      </a:r>
                      <a:r>
                        <a:rPr lang="fr-FR" sz="1800" baseline="0" dirty="0"/>
                        <a:t> municipal Jeunes</a:t>
                      </a:r>
                    </a:p>
                    <a:p>
                      <a:pPr algn="l"/>
                      <a:r>
                        <a:rPr lang="fr-FR" sz="1800" baseline="0" dirty="0"/>
                        <a:t>En faisant équipes entre les différents membres de la collectivité</a:t>
                      </a:r>
                      <a:endParaRPr lang="fr-FR" sz="18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44436826"/>
                  </a:ext>
                </a:extLst>
              </a:tr>
            </a:tbl>
          </a:graphicData>
        </a:graphic>
      </p:graphicFrame>
    </p:spTree>
    <p:extLst>
      <p:ext uri="{BB962C8B-B14F-4D97-AF65-F5344CB8AC3E}">
        <p14:creationId xmlns:p14="http://schemas.microsoft.com/office/powerpoint/2010/main" val="2135343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1299549" y="881319"/>
            <a:ext cx="9368451" cy="1090042"/>
          </a:xfrm>
          <a:prstGeom prst="rect">
            <a:avLst/>
          </a:prstGeom>
        </p:spPr>
        <p:txBody>
          <a:bodyPr vert="horz" wrap="square" lIns="0" tIns="12700" rIns="0" bIns="0" rtlCol="0">
            <a:spAutoFit/>
          </a:bodyPr>
          <a:lstStyle/>
          <a:p>
            <a:pPr marL="12700">
              <a:lnSpc>
                <a:spcPct val="100000"/>
              </a:lnSpc>
              <a:spcBef>
                <a:spcPts val="100"/>
              </a:spcBef>
            </a:pPr>
            <a:r>
              <a:rPr lang="fr-FR" sz="7000" spc="-335" dirty="0">
                <a:latin typeface="Marianne" panose="02000000000000000000" pitchFamily="2" charset="0"/>
              </a:rPr>
              <a:t>Au programme (3 x 3h)</a:t>
            </a:r>
            <a:endParaRPr sz="7000" dirty="0">
              <a:latin typeface="Marianne" panose="02000000000000000000" pitchFamily="2" charset="0"/>
            </a:endParaRP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0" y="0"/>
            <a:ext cx="3542116" cy="3672000"/>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object 8"/>
          <p:cNvSpPr txBox="1"/>
          <p:nvPr/>
        </p:nvSpPr>
        <p:spPr>
          <a:xfrm>
            <a:off x="945856" y="2324100"/>
            <a:ext cx="13151144" cy="7665560"/>
          </a:xfrm>
          <a:prstGeom prst="rect">
            <a:avLst/>
          </a:prstGeom>
        </p:spPr>
        <p:txBody>
          <a:bodyPr vert="horz" wrap="square" lIns="0" tIns="459105" rIns="0" bIns="0" rtlCol="0">
            <a:spAutoFit/>
          </a:bodyPr>
          <a:lstStyle/>
          <a:p>
            <a:pPr marL="540385" marR="75565"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Contextualiser le dispositif “Territoires Numériques Éducatifs” sur les territoires </a:t>
            </a:r>
          </a:p>
          <a:p>
            <a:pPr marL="540385" marR="75565" indent="-457200" algn="l">
              <a:spcAft>
                <a:spcPts val="3600"/>
              </a:spcAft>
              <a:buClr>
                <a:srgbClr val="F5684A"/>
              </a:buClr>
              <a:buFont typeface="Wingdings" panose="05000000000000000000" pitchFamily="2" charset="2"/>
              <a:buChar char="q"/>
            </a:pPr>
            <a:r>
              <a:rPr lang="fr-FR" sz="3200" b="1" dirty="0">
                <a:solidFill>
                  <a:srgbClr val="B7B5CE"/>
                </a:solidFill>
                <a:latin typeface="+mj-lt"/>
                <a:cs typeface="Microsoft Sans Serif"/>
              </a:rPr>
              <a:t>Etre structure médiatrice / médiateur au sein des TNE</a:t>
            </a:r>
          </a:p>
          <a:p>
            <a:pPr marL="540385" marR="75565" lvl="8"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Comprendre les enjeux de la parentalité </a:t>
            </a:r>
            <a:r>
              <a:rPr kumimoji="0" lang="fr-FR" sz="3200" b="1" i="0" u="none" strike="noStrike" kern="0" cap="none" spc="0" normalizeH="0" baseline="0" noProof="0" dirty="0" smtClean="0">
                <a:ln>
                  <a:noFill/>
                </a:ln>
                <a:solidFill>
                  <a:srgbClr val="B7B5CE"/>
                </a:solidFill>
                <a:effectLst/>
                <a:uLnTx/>
                <a:uFillTx/>
                <a:latin typeface="+mj-lt"/>
              </a:rPr>
              <a:t>numérique</a:t>
            </a:r>
          </a:p>
          <a:p>
            <a:pPr marL="540385" marR="75565" lvl="0" indent="-457200" algn="l" defTabSz="914400" eaLnBrk="1" fontAlgn="auto" latinLnBrk="0" hangingPunct="1">
              <a:lnSpc>
                <a:spcPct val="100000"/>
              </a:lnSpc>
              <a:spcBef>
                <a:spcPts val="0"/>
              </a:spcBef>
              <a:spcAft>
                <a:spcPts val="3600"/>
              </a:spcAft>
              <a:buClr>
                <a:srgbClr val="F5684A"/>
              </a:buClr>
              <a:buSzTx/>
              <a:buFont typeface="Wingdings" panose="05000000000000000000" pitchFamily="2" charset="2"/>
              <a:buChar char="q"/>
              <a:tabLst/>
              <a:defRPr/>
            </a:pP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Ressources du site </a:t>
            </a:r>
            <a:r>
              <a:rPr kumimoji="0" lang="fr-FR" sz="3200" b="1" i="0" u="none" strike="noStrike" kern="0" cap="none" spc="0" normalizeH="0" baseline="0" noProof="0" dirty="0" err="1" smtClean="0">
                <a:ln>
                  <a:noFill/>
                </a:ln>
                <a:solidFill>
                  <a:srgbClr val="312973"/>
                </a:solidFill>
                <a:effectLst/>
                <a:uLnTx/>
                <a:uFillTx/>
                <a:latin typeface="Marianne Light"/>
                <a:cs typeface="Microsoft Sans Serif"/>
              </a:rPr>
              <a:t>TàP</a:t>
            </a:r>
            <a:r>
              <a:rPr lang="fr-FR" sz="3200" b="1" dirty="0">
                <a:solidFill>
                  <a:srgbClr val="312973"/>
                </a:solidFill>
                <a:latin typeface="Marianne Light"/>
                <a:cs typeface="Microsoft Sans Serif"/>
              </a:rPr>
              <a:t>,</a:t>
            </a: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 </a:t>
            </a:r>
            <a:r>
              <a:rPr kumimoji="0" lang="fr-FR" sz="3200" b="1" i="0" u="none" strike="noStrike" kern="0" cap="none" spc="0" normalizeH="0" baseline="0" noProof="0" dirty="0" err="1" smtClean="0">
                <a:ln>
                  <a:noFill/>
                </a:ln>
                <a:solidFill>
                  <a:srgbClr val="312973"/>
                </a:solidFill>
                <a:effectLst/>
                <a:uLnTx/>
                <a:uFillTx/>
                <a:latin typeface="Marianne Light"/>
                <a:cs typeface="Microsoft Sans Serif"/>
              </a:rPr>
              <a:t>Pix</a:t>
            </a:r>
            <a:r>
              <a:rPr kumimoji="0" lang="fr-FR" sz="3200" b="1" i="0" u="none" strike="noStrike" kern="0" cap="none" spc="0" normalizeH="0" baseline="0" noProof="0" dirty="0" smtClean="0">
                <a:ln>
                  <a:noFill/>
                </a:ln>
                <a:solidFill>
                  <a:srgbClr val="312973"/>
                </a:solidFill>
                <a:effectLst/>
                <a:uLnTx/>
                <a:uFillTx/>
                <a:latin typeface="Marianne Light"/>
                <a:cs typeface="Microsoft Sans Serif"/>
              </a:rPr>
              <a:t> parents, etc.</a:t>
            </a:r>
            <a:endParaRPr kumimoji="0" lang="fr-FR" sz="3200" b="1" i="0" u="none" strike="noStrike" kern="0" cap="none" spc="0" normalizeH="0" baseline="0" noProof="0" dirty="0" smtClean="0">
              <a:ln>
                <a:noFill/>
              </a:ln>
              <a:solidFill>
                <a:srgbClr val="312973"/>
              </a:solidFill>
              <a:effectLst/>
              <a:uLnTx/>
              <a:uFillTx/>
              <a:latin typeface="+mj-lt"/>
            </a:endParaRPr>
          </a:p>
          <a:p>
            <a:pPr marL="540385" marR="75565" lvl="8" indent="-457200" algn="l">
              <a:spcAft>
                <a:spcPts val="3600"/>
              </a:spcAft>
              <a:buClr>
                <a:srgbClr val="F5684A"/>
              </a:buClr>
              <a:buFont typeface="Wingdings" panose="05000000000000000000" pitchFamily="2" charset="2"/>
              <a:buChar char="q"/>
            </a:pPr>
            <a:r>
              <a:rPr lang="fr-FR" sz="3200" b="1" dirty="0" smtClean="0">
                <a:solidFill>
                  <a:srgbClr val="312973"/>
                </a:solidFill>
                <a:latin typeface="+mj-lt"/>
              </a:rPr>
              <a:t>Rôle du médiateur TNE dans le suivi des actions</a:t>
            </a:r>
            <a:endParaRPr kumimoji="0" lang="fr-FR" sz="3200" b="1" i="0" u="none" strike="noStrike" kern="0" cap="none" spc="0" normalizeH="0" baseline="0" noProof="0" dirty="0">
              <a:ln>
                <a:noFill/>
              </a:ln>
              <a:solidFill>
                <a:srgbClr val="312973"/>
              </a:solidFill>
              <a:effectLst/>
              <a:uLnTx/>
              <a:uFillTx/>
              <a:latin typeface="+mj-lt"/>
            </a:endParaRPr>
          </a:p>
          <a:p>
            <a:pPr marL="540385" marR="75565" indent="-457200" algn="l">
              <a:spcAft>
                <a:spcPts val="3600"/>
              </a:spcAft>
              <a:buClr>
                <a:srgbClr val="F5684A"/>
              </a:buClr>
              <a:buFont typeface="Wingdings" panose="05000000000000000000" pitchFamily="2" charset="2"/>
              <a:buChar char="q"/>
            </a:pPr>
            <a:r>
              <a:rPr lang="fr-FR" sz="3200" b="1" dirty="0" err="1" smtClean="0">
                <a:solidFill>
                  <a:srgbClr val="312973"/>
                </a:solidFill>
                <a:latin typeface="+mj-lt"/>
                <a:cs typeface="Microsoft Sans Serif"/>
              </a:rPr>
              <a:t>Malettes</a:t>
            </a:r>
            <a:r>
              <a:rPr lang="fr-FR" sz="3200" b="1" dirty="0" smtClean="0">
                <a:solidFill>
                  <a:srgbClr val="312973"/>
                </a:solidFill>
                <a:latin typeface="+mj-lt"/>
                <a:cs typeface="Microsoft Sans Serif"/>
              </a:rPr>
              <a:t> et idées </a:t>
            </a:r>
            <a:r>
              <a:rPr lang="fr-FR" sz="3200" b="1" dirty="0" err="1" smtClean="0">
                <a:solidFill>
                  <a:srgbClr val="312973"/>
                </a:solidFill>
                <a:latin typeface="+mj-lt"/>
                <a:cs typeface="Microsoft Sans Serif"/>
              </a:rPr>
              <a:t>recues</a:t>
            </a:r>
            <a:r>
              <a:rPr lang="fr-FR" sz="3200" b="1" dirty="0" smtClean="0">
                <a:solidFill>
                  <a:srgbClr val="312973"/>
                </a:solidFill>
                <a:latin typeface="+mj-lt"/>
                <a:cs typeface="Microsoft Sans Serif"/>
              </a:rPr>
              <a:t> (ressources du site </a:t>
            </a:r>
            <a:r>
              <a:rPr lang="fr-FR" sz="3200" b="1" dirty="0" err="1" smtClean="0">
                <a:solidFill>
                  <a:srgbClr val="312973"/>
                </a:solidFill>
                <a:latin typeface="+mj-lt"/>
                <a:cs typeface="Microsoft Sans Serif"/>
              </a:rPr>
              <a:t>TàP</a:t>
            </a:r>
            <a:r>
              <a:rPr lang="fr-FR" sz="3200" b="1" dirty="0" smtClean="0">
                <a:solidFill>
                  <a:srgbClr val="312973"/>
                </a:solidFill>
                <a:latin typeface="+mj-lt"/>
                <a:cs typeface="Microsoft Sans Serif"/>
              </a:rPr>
              <a:t>)</a:t>
            </a:r>
            <a:endParaRPr lang="fr-FR" sz="3200" b="1" dirty="0">
              <a:solidFill>
                <a:srgbClr val="312973"/>
              </a:solidFill>
              <a:latin typeface="+mj-lt"/>
              <a:cs typeface="Microsoft Sans Serif"/>
            </a:endParaRPr>
          </a:p>
          <a:p>
            <a:pPr marL="540385" marR="75565" indent="-457200" algn="l">
              <a:spcAft>
                <a:spcPts val="3600"/>
              </a:spcAft>
              <a:buClr>
                <a:srgbClr val="F5684A"/>
              </a:buClr>
              <a:buFont typeface="Wingdings" panose="05000000000000000000" pitchFamily="2" charset="2"/>
              <a:buChar char="q"/>
            </a:pPr>
            <a:r>
              <a:rPr lang="fr-FR" sz="3200" b="1" dirty="0">
                <a:solidFill>
                  <a:srgbClr val="312973"/>
                </a:solidFill>
                <a:latin typeface="+mj-lt"/>
                <a:cs typeface="Microsoft Sans Serif"/>
              </a:rPr>
              <a:t>Faire vivre un animation des parents autour d’une thématique sur le </a:t>
            </a:r>
            <a:r>
              <a:rPr lang="fr-FR" sz="3200" b="1" dirty="0" smtClean="0">
                <a:solidFill>
                  <a:srgbClr val="312973"/>
                </a:solidFill>
                <a:latin typeface="+mj-lt"/>
                <a:cs typeface="Microsoft Sans Serif"/>
              </a:rPr>
              <a:t>numérique</a:t>
            </a:r>
            <a:endParaRPr lang="fr-FR" sz="3200" b="1" dirty="0">
              <a:solidFill>
                <a:srgbClr val="312973"/>
              </a:solidFill>
              <a:latin typeface="+mj-lt"/>
              <a:cs typeface="Microsoft Sans Serif"/>
            </a:endParaRPr>
          </a:p>
        </p:txBody>
      </p:sp>
    </p:spTree>
    <p:extLst>
      <p:ext uri="{BB962C8B-B14F-4D97-AF65-F5344CB8AC3E}">
        <p14:creationId xmlns:p14="http://schemas.microsoft.com/office/powerpoint/2010/main" val="35354224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a:p>
        </p:txBody>
      </p:sp>
      <p:sp>
        <p:nvSpPr>
          <p:cNvPr id="5" name="object 2"/>
          <p:cNvSpPr txBox="1">
            <a:spLocks/>
          </p:cNvSpPr>
          <p:nvPr/>
        </p:nvSpPr>
        <p:spPr>
          <a:xfrm>
            <a:off x="0" y="394131"/>
            <a:ext cx="4686300" cy="3034870"/>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lgn="ctr">
              <a:spcBef>
                <a:spcPts val="900"/>
              </a:spcBef>
              <a:buSzPct val="89189"/>
              <a:tabLst>
                <a:tab pos="214313" algn="l"/>
              </a:tabLst>
            </a:pPr>
            <a:r>
              <a:rPr lang="fr-FR" sz="5400" b="1" dirty="0">
                <a:latin typeface="Marianne Light" panose="02000000000000000000" pitchFamily="2" charset="0"/>
                <a:cs typeface="Arial MT"/>
              </a:rPr>
              <a:t>Les ressources de la Trousse à Projets</a:t>
            </a:r>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8" name="Image 7">
            <a:hlinkClick r:id="rId4"/>
          </p:cNvPr>
          <p:cNvPicPr>
            <a:picLocks noChangeAspect="1"/>
          </p:cNvPicPr>
          <p:nvPr/>
        </p:nvPicPr>
        <p:blipFill rotWithShape="1">
          <a:blip r:embed="rId5"/>
          <a:srcRect b="11187"/>
          <a:stretch/>
        </p:blipFill>
        <p:spPr>
          <a:xfrm>
            <a:off x="4914901" y="1485901"/>
            <a:ext cx="7733081" cy="7143395"/>
          </a:xfrm>
          <a:prstGeom prst="rect">
            <a:avLst/>
          </a:prstGeom>
        </p:spPr>
      </p:pic>
      <p:sp>
        <p:nvSpPr>
          <p:cNvPr id="11" name="ZoneTexte 10"/>
          <p:cNvSpPr txBox="1"/>
          <p:nvPr/>
        </p:nvSpPr>
        <p:spPr>
          <a:xfrm>
            <a:off x="12573002" y="3086100"/>
            <a:ext cx="5372099" cy="2516073"/>
          </a:xfrm>
          <a:prstGeom prst="rect">
            <a:avLst/>
          </a:prstGeom>
          <a:noFill/>
        </p:spPr>
        <p:txBody>
          <a:bodyPr wrap="square" rtlCol="0">
            <a:spAutoFit/>
          </a:bodyPr>
          <a:lstStyle/>
          <a:p>
            <a:pPr marL="428625" indent="-428625">
              <a:lnSpc>
                <a:spcPct val="150000"/>
              </a:lnSpc>
              <a:buFont typeface="Arial" panose="020B0604020202020204" pitchFamily="34" charset="0"/>
              <a:buChar char="•"/>
            </a:pPr>
            <a:r>
              <a:rPr lang="fr-FR" sz="2100" dirty="0">
                <a:solidFill>
                  <a:srgbClr val="25336D"/>
                </a:solidFill>
                <a:latin typeface="Marianne" panose="02000000000000000000" pitchFamily="2" charset="0"/>
              </a:rPr>
              <a:t>Des entrées pour chaque acteur : </a:t>
            </a:r>
          </a:p>
          <a:p>
            <a:pPr marL="1114425" lvl="1" indent="-428625">
              <a:lnSpc>
                <a:spcPct val="150000"/>
              </a:lnSpc>
              <a:buClr>
                <a:srgbClr val="1E376D"/>
              </a:buClr>
              <a:buFont typeface="Marianne" panose="02000000000000000000" pitchFamily="2" charset="0"/>
              <a:buChar char="→"/>
            </a:pPr>
            <a:r>
              <a:rPr lang="fr-FR" sz="2100" dirty="0">
                <a:solidFill>
                  <a:srgbClr val="25336D"/>
                </a:solidFill>
                <a:latin typeface="Marianne" panose="02000000000000000000" pitchFamily="2" charset="0"/>
              </a:rPr>
              <a:t>Parent</a:t>
            </a:r>
          </a:p>
          <a:p>
            <a:pPr marL="1114425" lvl="1" indent="-428625">
              <a:lnSpc>
                <a:spcPct val="150000"/>
              </a:lnSpc>
              <a:buClr>
                <a:srgbClr val="1E376D"/>
              </a:buClr>
              <a:buFont typeface="Marianne" panose="02000000000000000000" pitchFamily="2" charset="0"/>
              <a:buChar char="→"/>
            </a:pPr>
            <a:r>
              <a:rPr lang="fr-FR" sz="2100" dirty="0">
                <a:solidFill>
                  <a:srgbClr val="25336D"/>
                </a:solidFill>
                <a:latin typeface="Marianne" panose="02000000000000000000" pitchFamily="2" charset="0"/>
              </a:rPr>
              <a:t>Professionnel de l’Education nationale</a:t>
            </a:r>
          </a:p>
          <a:p>
            <a:pPr marL="1114425" lvl="1" indent="-428625">
              <a:lnSpc>
                <a:spcPct val="150000"/>
              </a:lnSpc>
              <a:buClr>
                <a:srgbClr val="1E376D"/>
              </a:buClr>
              <a:buFont typeface="Marianne" panose="02000000000000000000" pitchFamily="2" charset="0"/>
              <a:buChar char="→"/>
            </a:pPr>
            <a:r>
              <a:rPr lang="fr-FR" sz="2100" dirty="0">
                <a:solidFill>
                  <a:srgbClr val="25336D"/>
                </a:solidFill>
                <a:latin typeface="Marianne" panose="02000000000000000000" pitchFamily="2" charset="0"/>
              </a:rPr>
              <a:t>Médiateur</a:t>
            </a:r>
          </a:p>
        </p:txBody>
      </p:sp>
      <p:sp>
        <p:nvSpPr>
          <p:cNvPr id="12" name="ZoneTexte 11"/>
          <p:cNvSpPr txBox="1"/>
          <p:nvPr/>
        </p:nvSpPr>
        <p:spPr>
          <a:xfrm>
            <a:off x="12573001" y="6057901"/>
            <a:ext cx="5372099" cy="1061829"/>
          </a:xfrm>
          <a:prstGeom prst="rect">
            <a:avLst/>
          </a:prstGeom>
          <a:noFill/>
        </p:spPr>
        <p:txBody>
          <a:bodyPr wrap="square" rtlCol="0">
            <a:spAutoFit/>
          </a:bodyPr>
          <a:lstStyle/>
          <a:p>
            <a:pPr marL="428625" indent="-428625">
              <a:lnSpc>
                <a:spcPct val="150000"/>
              </a:lnSpc>
              <a:buFont typeface="Arial" panose="020B0604020202020204" pitchFamily="34" charset="0"/>
              <a:buChar char="•"/>
            </a:pPr>
            <a:r>
              <a:rPr lang="fr-FR" sz="2100" dirty="0">
                <a:solidFill>
                  <a:srgbClr val="25336D"/>
                </a:solidFill>
                <a:latin typeface="Marianne" panose="02000000000000000000" pitchFamily="2" charset="0"/>
              </a:rPr>
              <a:t>Une entrée par territoire</a:t>
            </a:r>
          </a:p>
          <a:p>
            <a:pPr marL="428625" indent="-428625">
              <a:lnSpc>
                <a:spcPct val="150000"/>
              </a:lnSpc>
              <a:buFont typeface="Arial" panose="020B0604020202020204" pitchFamily="34" charset="0"/>
              <a:buChar char="•"/>
            </a:pPr>
            <a:r>
              <a:rPr lang="fr-FR" sz="2100" dirty="0">
                <a:solidFill>
                  <a:srgbClr val="25336D"/>
                </a:solidFill>
                <a:latin typeface="Marianne" panose="02000000000000000000" pitchFamily="2" charset="0"/>
              </a:rPr>
              <a:t>Une entrée par actualités</a:t>
            </a:r>
          </a:p>
        </p:txBody>
      </p:sp>
      <p:pic>
        <p:nvPicPr>
          <p:cNvPr id="13" name="Imag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sp>
        <p:nvSpPr>
          <p:cNvPr id="14" name="ZoneTexte 13"/>
          <p:cNvSpPr txBox="1"/>
          <p:nvPr/>
        </p:nvSpPr>
        <p:spPr>
          <a:xfrm>
            <a:off x="4568329" y="185738"/>
            <a:ext cx="13562510" cy="1015663"/>
          </a:xfrm>
          <a:prstGeom prst="rect">
            <a:avLst/>
          </a:prstGeom>
          <a:noFill/>
        </p:spPr>
        <p:txBody>
          <a:bodyPr wrap="square" rtlCol="0">
            <a:spAutoFit/>
          </a:bodyPr>
          <a:lstStyle/>
          <a:p>
            <a:pPr algn="ctr"/>
            <a:r>
              <a:rPr lang="fr-FR" sz="6000" dirty="0">
                <a:solidFill>
                  <a:srgbClr val="1E376D"/>
                </a:solidFill>
                <a:latin typeface="Marianne" panose="02000000000000000000" pitchFamily="2" charset="0"/>
              </a:rPr>
              <a:t>Le site Parentalité et numérique</a:t>
            </a:r>
          </a:p>
        </p:txBody>
      </p:sp>
      <p:pic>
        <p:nvPicPr>
          <p:cNvPr id="15" name="Imag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8237" flipH="1">
            <a:off x="6818666" y="8818562"/>
            <a:ext cx="997091" cy="997091"/>
          </a:xfrm>
          <a:prstGeom prst="rect">
            <a:avLst/>
          </a:prstGeom>
        </p:spPr>
      </p:pic>
    </p:spTree>
    <p:extLst>
      <p:ext uri="{BB962C8B-B14F-4D97-AF65-F5344CB8AC3E}">
        <p14:creationId xmlns:p14="http://schemas.microsoft.com/office/powerpoint/2010/main" val="56126064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85663" y="1369136"/>
            <a:ext cx="1794473" cy="1186004"/>
          </a:xfrm>
          <a:prstGeom prst="rect">
            <a:avLst/>
          </a:prstGeom>
        </p:spPr>
      </p:pic>
      <p:sp>
        <p:nvSpPr>
          <p:cNvPr id="10" name="ZoneTexte 9"/>
          <p:cNvSpPr txBox="1"/>
          <p:nvPr/>
        </p:nvSpPr>
        <p:spPr>
          <a:xfrm>
            <a:off x="4980137" y="1069131"/>
            <a:ext cx="7576046" cy="2308324"/>
          </a:xfrm>
          <a:prstGeom prst="rect">
            <a:avLst/>
          </a:prstGeom>
          <a:noFill/>
        </p:spPr>
        <p:txBody>
          <a:bodyPr wrap="square" rtlCol="0">
            <a:spAutoFit/>
          </a:bodyPr>
          <a:lstStyle/>
          <a:p>
            <a:pPr marL="428625" indent="-428625" algn="just">
              <a:lnSpc>
                <a:spcPct val="150000"/>
              </a:lnSpc>
              <a:buClr>
                <a:srgbClr val="1E376D"/>
              </a:buClr>
              <a:buFont typeface="Marianne" panose="02000000000000000000" pitchFamily="2" charset="0"/>
              <a:buChar char="→"/>
            </a:pPr>
            <a:r>
              <a:rPr lang="fr-FR" sz="2400" dirty="0">
                <a:latin typeface="Marianne" panose="02000000000000000000" pitchFamily="2" charset="0"/>
              </a:rPr>
              <a:t>Rassemble l’ensemble des ressources et valorise les actions menées dans le cadre des TNE et ayant trait à la parentalité et au numérique</a:t>
            </a:r>
          </a:p>
        </p:txBody>
      </p:sp>
      <p:cxnSp>
        <p:nvCxnSpPr>
          <p:cNvPr id="14" name="Connecteur droit avec flèche 13"/>
          <p:cNvCxnSpPr/>
          <p:nvPr/>
        </p:nvCxnSpPr>
        <p:spPr>
          <a:xfrm flipH="1">
            <a:off x="6643116" y="3423622"/>
            <a:ext cx="1041639" cy="859379"/>
          </a:xfrm>
          <a:prstGeom prst="straightConnector1">
            <a:avLst/>
          </a:prstGeom>
          <a:ln>
            <a:solidFill>
              <a:srgbClr val="988CCB"/>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4804373" y="4325696"/>
            <a:ext cx="5410200" cy="1546577"/>
          </a:xfrm>
          <a:prstGeom prst="rect">
            <a:avLst/>
          </a:prstGeom>
          <a:noFill/>
          <a:ln>
            <a:solidFill>
              <a:srgbClr val="988CCB"/>
            </a:solidFill>
          </a:ln>
        </p:spPr>
        <p:txBody>
          <a:bodyPr wrap="square" rtlCol="0">
            <a:spAutoFit/>
          </a:bodyPr>
          <a:lstStyle/>
          <a:p>
            <a:pPr>
              <a:lnSpc>
                <a:spcPct val="150000"/>
              </a:lnSpc>
            </a:pPr>
            <a:r>
              <a:rPr lang="fr-FR" sz="2100" i="1" dirty="0">
                <a:latin typeface="Marianne" panose="02000000000000000000" pitchFamily="2" charset="0"/>
              </a:rPr>
              <a:t>Des ressources pour chaque profil d’utilisateur (parents, médiateurs, professionnels de l’Education nationale)</a:t>
            </a:r>
          </a:p>
        </p:txBody>
      </p:sp>
      <p:sp>
        <p:nvSpPr>
          <p:cNvPr id="16" name="ZoneTexte 15"/>
          <p:cNvSpPr txBox="1"/>
          <p:nvPr/>
        </p:nvSpPr>
        <p:spPr>
          <a:xfrm>
            <a:off x="12897074" y="3738538"/>
            <a:ext cx="3771653" cy="1061829"/>
          </a:xfrm>
          <a:prstGeom prst="rect">
            <a:avLst/>
          </a:prstGeom>
          <a:noFill/>
          <a:ln>
            <a:solidFill>
              <a:srgbClr val="988CCB"/>
            </a:solidFill>
          </a:ln>
        </p:spPr>
        <p:txBody>
          <a:bodyPr wrap="square" rtlCol="0">
            <a:spAutoFit/>
          </a:bodyPr>
          <a:lstStyle/>
          <a:p>
            <a:pPr>
              <a:lnSpc>
                <a:spcPct val="150000"/>
              </a:lnSpc>
            </a:pPr>
            <a:r>
              <a:rPr lang="fr-FR" sz="2100" i="1" dirty="0">
                <a:latin typeface="Marianne" panose="02000000000000000000" pitchFamily="2" charset="0"/>
              </a:rPr>
              <a:t>Les évènements à venir et passés sur les TNE</a:t>
            </a:r>
          </a:p>
        </p:txBody>
      </p:sp>
      <p:cxnSp>
        <p:nvCxnSpPr>
          <p:cNvPr id="17" name="Connecteur droit avec flèche 16"/>
          <p:cNvCxnSpPr/>
          <p:nvPr/>
        </p:nvCxnSpPr>
        <p:spPr>
          <a:xfrm>
            <a:off x="7687174" y="3423621"/>
            <a:ext cx="4934852" cy="314916"/>
          </a:xfrm>
          <a:prstGeom prst="straightConnector1">
            <a:avLst/>
          </a:prstGeom>
          <a:ln>
            <a:solidFill>
              <a:srgbClr val="988CCB"/>
            </a:solidFill>
            <a:tailEnd type="triangle"/>
          </a:ln>
        </p:spPr>
        <p:style>
          <a:lnRef idx="1">
            <a:schemeClr val="accent1"/>
          </a:lnRef>
          <a:fillRef idx="0">
            <a:schemeClr val="accent1"/>
          </a:fillRef>
          <a:effectRef idx="0">
            <a:schemeClr val="accent1"/>
          </a:effectRef>
          <a:fontRef idx="minor">
            <a:schemeClr val="tx1"/>
          </a:fontRef>
        </p:style>
      </p:cxnSp>
      <p:pic>
        <p:nvPicPr>
          <p:cNvPr id="2" name="Image 1"/>
          <p:cNvPicPr>
            <a:picLocks noChangeAspect="1"/>
          </p:cNvPicPr>
          <p:nvPr/>
        </p:nvPicPr>
        <p:blipFill>
          <a:blip r:embed="rId5"/>
          <a:stretch>
            <a:fillRect/>
          </a:stretch>
        </p:blipFill>
        <p:spPr>
          <a:xfrm>
            <a:off x="6400800" y="6076829"/>
            <a:ext cx="5257800" cy="3757172"/>
          </a:xfrm>
          <a:prstGeom prst="rect">
            <a:avLst/>
          </a:prstGeom>
        </p:spPr>
      </p:pic>
      <p:grpSp>
        <p:nvGrpSpPr>
          <p:cNvPr id="8" name="Groupe 7"/>
          <p:cNvGrpSpPr/>
          <p:nvPr/>
        </p:nvGrpSpPr>
        <p:grpSpPr>
          <a:xfrm>
            <a:off x="12047045" y="5051625"/>
            <a:ext cx="5808948" cy="4737933"/>
            <a:chOff x="8031363" y="3367750"/>
            <a:chExt cx="3872632" cy="3158622"/>
          </a:xfrm>
        </p:grpSpPr>
        <p:pic>
          <p:nvPicPr>
            <p:cNvPr id="18" name="Image 17"/>
            <p:cNvPicPr>
              <a:picLocks noChangeAspect="1"/>
            </p:cNvPicPr>
            <p:nvPr/>
          </p:nvPicPr>
          <p:blipFill rotWithShape="1">
            <a:blip r:embed="rId6"/>
            <a:srcRect b="73066"/>
            <a:stretch/>
          </p:blipFill>
          <p:spPr>
            <a:xfrm>
              <a:off x="8534400" y="3367750"/>
              <a:ext cx="3151226" cy="670850"/>
            </a:xfrm>
            <a:prstGeom prst="rect">
              <a:avLst/>
            </a:prstGeom>
          </p:spPr>
        </p:pic>
        <p:pic>
          <p:nvPicPr>
            <p:cNvPr id="4" name="Image 3"/>
            <p:cNvPicPr>
              <a:picLocks noChangeAspect="1"/>
            </p:cNvPicPr>
            <p:nvPr/>
          </p:nvPicPr>
          <p:blipFill rotWithShape="1">
            <a:blip r:embed="rId7"/>
            <a:srcRect t="17701"/>
            <a:stretch/>
          </p:blipFill>
          <p:spPr>
            <a:xfrm>
              <a:off x="8031363" y="3869636"/>
              <a:ext cx="3872632" cy="2656736"/>
            </a:xfrm>
            <a:prstGeom prst="rect">
              <a:avLst/>
            </a:prstGeom>
          </p:spPr>
        </p:pic>
      </p:grpSp>
      <p:sp>
        <p:nvSpPr>
          <p:cNvPr id="19" name="object 2"/>
          <p:cNvSpPr txBox="1">
            <a:spLocks/>
          </p:cNvSpPr>
          <p:nvPr/>
        </p:nvSpPr>
        <p:spPr>
          <a:xfrm>
            <a:off x="0" y="394131"/>
            <a:ext cx="4686300" cy="3034870"/>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lgn="ctr">
              <a:spcBef>
                <a:spcPts val="900"/>
              </a:spcBef>
              <a:buSzPct val="89189"/>
              <a:tabLst>
                <a:tab pos="214313" algn="l"/>
              </a:tabLst>
            </a:pPr>
            <a:r>
              <a:rPr lang="fr-FR" sz="5400" dirty="0">
                <a:latin typeface="Marianne Light" panose="02000000000000000000" pitchFamily="2" charset="0"/>
                <a:cs typeface="Arial MT"/>
              </a:rPr>
              <a:t>Les ressources de la Trousse à Projets</a:t>
            </a:r>
          </a:p>
        </p:txBody>
      </p:sp>
    </p:spTree>
    <p:extLst>
      <p:ext uri="{BB962C8B-B14F-4D97-AF65-F5344CB8AC3E}">
        <p14:creationId xmlns:p14="http://schemas.microsoft.com/office/powerpoint/2010/main" val="198934268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sp>
        <p:nvSpPr>
          <p:cNvPr id="11" name="ZoneTexte 10"/>
          <p:cNvSpPr txBox="1"/>
          <p:nvPr/>
        </p:nvSpPr>
        <p:spPr>
          <a:xfrm>
            <a:off x="4978400" y="433034"/>
            <a:ext cx="13053024" cy="1569660"/>
          </a:xfrm>
          <a:prstGeom prst="rect">
            <a:avLst/>
          </a:prstGeom>
          <a:noFill/>
        </p:spPr>
        <p:txBody>
          <a:bodyPr wrap="square" rtlCol="0">
            <a:spAutoFit/>
          </a:bodyPr>
          <a:lstStyle/>
          <a:p>
            <a:pPr>
              <a:spcBef>
                <a:spcPts val="4800"/>
              </a:spcBef>
            </a:pPr>
            <a:r>
              <a:rPr lang="fr-FR" sz="3200" dirty="0">
                <a:solidFill>
                  <a:srgbClr val="312973"/>
                </a:solidFill>
              </a:rPr>
              <a:t>Réfléchir aux leviers et ressources mobilisables pour remédier à ces problématiques et les intégrer dans une action de médiation auprès d’un public de parents d’élèves </a:t>
            </a:r>
          </a:p>
        </p:txBody>
      </p:sp>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sp>
        <p:nvSpPr>
          <p:cNvPr id="16" name="object 2"/>
          <p:cNvSpPr txBox="1">
            <a:spLocks/>
          </p:cNvSpPr>
          <p:nvPr/>
        </p:nvSpPr>
        <p:spPr>
          <a:xfrm>
            <a:off x="0" y="1142028"/>
            <a:ext cx="4686300" cy="1539076"/>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lgn="ctr">
              <a:spcBef>
                <a:spcPts val="900"/>
              </a:spcBef>
              <a:buSzPct val="89189"/>
              <a:tabLst>
                <a:tab pos="214313" algn="l"/>
              </a:tabLst>
            </a:pPr>
            <a:r>
              <a:rPr lang="fr-FR" sz="5400" dirty="0">
                <a:latin typeface="Marianne Light" panose="02000000000000000000" pitchFamily="2" charset="0"/>
                <a:cs typeface="Arial MT"/>
              </a:rPr>
              <a:t>Des ressources</a:t>
            </a:r>
          </a:p>
        </p:txBody>
      </p:sp>
      <p:pic>
        <p:nvPicPr>
          <p:cNvPr id="5" name="Image 4">
            <a:hlinkClick r:id="rId5"/>
          </p:cNvPr>
          <p:cNvPicPr>
            <a:picLocks noChangeAspect="1"/>
          </p:cNvPicPr>
          <p:nvPr/>
        </p:nvPicPr>
        <p:blipFill>
          <a:blip r:embed="rId6"/>
          <a:stretch>
            <a:fillRect/>
          </a:stretch>
        </p:blipFill>
        <p:spPr>
          <a:xfrm>
            <a:off x="5225554" y="2681104"/>
            <a:ext cx="10500221" cy="5903492"/>
          </a:xfrm>
          <a:prstGeom prst="rect">
            <a:avLst/>
          </a:prstGeom>
        </p:spPr>
      </p:pic>
      <p:pic>
        <p:nvPicPr>
          <p:cNvPr id="15" name="Imag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8237" flipH="1">
            <a:off x="5414820" y="7812320"/>
            <a:ext cx="997091" cy="997091"/>
          </a:xfrm>
          <a:prstGeom prst="rect">
            <a:avLst/>
          </a:prstGeom>
        </p:spPr>
      </p:pic>
      <p:sp>
        <p:nvSpPr>
          <p:cNvPr id="9" name="ZoneTexte 8"/>
          <p:cNvSpPr txBox="1"/>
          <p:nvPr/>
        </p:nvSpPr>
        <p:spPr>
          <a:xfrm>
            <a:off x="5225554" y="8998676"/>
            <a:ext cx="6279358" cy="646331"/>
          </a:xfrm>
          <a:prstGeom prst="rect">
            <a:avLst/>
          </a:prstGeom>
          <a:noFill/>
        </p:spPr>
        <p:txBody>
          <a:bodyPr wrap="square" rtlCol="0">
            <a:spAutoFit/>
          </a:bodyPr>
          <a:lstStyle/>
          <a:p>
            <a:r>
              <a:rPr lang="fr-FR" dirty="0" smtClean="0">
                <a:hlinkClick r:id="rId5"/>
              </a:rPr>
              <a:t>https://view.genially.com/650f4b450f4c840018bf3bf3</a:t>
            </a:r>
            <a:endParaRPr lang="fr-FR" dirty="0" smtClean="0"/>
          </a:p>
          <a:p>
            <a:endParaRPr lang="fr-FR" dirty="0"/>
          </a:p>
        </p:txBody>
      </p:sp>
    </p:spTree>
    <p:extLst>
      <p:ext uri="{BB962C8B-B14F-4D97-AF65-F5344CB8AC3E}">
        <p14:creationId xmlns:p14="http://schemas.microsoft.com/office/powerpoint/2010/main" val="274245739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639800" y="38100"/>
            <a:ext cx="13572000" cy="10116000"/>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5294130" y="5642997"/>
            <a:ext cx="997091" cy="997091"/>
          </a:xfrm>
          <a:prstGeom prst="rect">
            <a:avLst/>
          </a:prstGeom>
        </p:spPr>
      </p:pic>
      <p:sp>
        <p:nvSpPr>
          <p:cNvPr id="12" name="ZoneTexte 11"/>
          <p:cNvSpPr txBox="1"/>
          <p:nvPr/>
        </p:nvSpPr>
        <p:spPr>
          <a:xfrm>
            <a:off x="5866865" y="690411"/>
            <a:ext cx="11908882" cy="1015663"/>
          </a:xfrm>
          <a:prstGeom prst="rect">
            <a:avLst/>
          </a:prstGeom>
          <a:noFill/>
        </p:spPr>
        <p:txBody>
          <a:bodyPr wrap="square" rtlCol="0">
            <a:spAutoFit/>
          </a:bodyPr>
          <a:lstStyle/>
          <a:p>
            <a:pPr algn="ctr"/>
            <a:r>
              <a:rPr lang="fr-FR" sz="6000" dirty="0">
                <a:solidFill>
                  <a:srgbClr val="1E376D"/>
                </a:solidFill>
                <a:latin typeface="Marianne" panose="02000000000000000000" pitchFamily="2" charset="0"/>
              </a:rPr>
              <a:t>Ressources</a:t>
            </a:r>
          </a:p>
        </p:txBody>
      </p:sp>
      <p:pic>
        <p:nvPicPr>
          <p:cNvPr id="4" name="Image 3">
            <a:hlinkClick r:id="rId6"/>
          </p:cNvPr>
          <p:cNvPicPr>
            <a:picLocks noChangeAspect="1"/>
          </p:cNvPicPr>
          <p:nvPr/>
        </p:nvPicPr>
        <p:blipFill>
          <a:blip r:embed="rId7"/>
          <a:stretch>
            <a:fillRect/>
          </a:stretch>
        </p:blipFill>
        <p:spPr>
          <a:xfrm>
            <a:off x="5866865" y="2732721"/>
            <a:ext cx="7265470" cy="2029779"/>
          </a:xfrm>
          <a:prstGeom prst="rect">
            <a:avLst/>
          </a:prstGeom>
        </p:spPr>
      </p:pic>
      <p:pic>
        <p:nvPicPr>
          <p:cNvPr id="5" name="Image 4">
            <a:hlinkClick r:id="rId8"/>
          </p:cNvPr>
          <p:cNvPicPr>
            <a:picLocks noChangeAspect="1"/>
          </p:cNvPicPr>
          <p:nvPr/>
        </p:nvPicPr>
        <p:blipFill>
          <a:blip r:embed="rId9"/>
          <a:stretch>
            <a:fillRect/>
          </a:stretch>
        </p:blipFill>
        <p:spPr>
          <a:xfrm>
            <a:off x="12877800" y="3591037"/>
            <a:ext cx="4039526" cy="2342925"/>
          </a:xfrm>
          <a:prstGeom prst="rect">
            <a:avLst/>
          </a:prstGeom>
        </p:spPr>
      </p:pic>
      <p:pic>
        <p:nvPicPr>
          <p:cNvPr id="8" name="Image 7">
            <a:hlinkClick r:id="rId10"/>
          </p:cNvPr>
          <p:cNvPicPr>
            <a:picLocks noChangeAspect="1"/>
          </p:cNvPicPr>
          <p:nvPr/>
        </p:nvPicPr>
        <p:blipFill>
          <a:blip r:embed="rId11"/>
          <a:stretch>
            <a:fillRect/>
          </a:stretch>
        </p:blipFill>
        <p:spPr>
          <a:xfrm>
            <a:off x="6554676" y="6296978"/>
            <a:ext cx="4112497" cy="1894521"/>
          </a:xfrm>
          <a:prstGeom prst="rect">
            <a:avLst/>
          </a:prstGeom>
        </p:spPr>
      </p:pic>
      <p:pic>
        <p:nvPicPr>
          <p:cNvPr id="9" name="Image 8">
            <a:hlinkClick r:id="rId12"/>
          </p:cNvPr>
          <p:cNvPicPr>
            <a:picLocks noChangeAspect="1"/>
          </p:cNvPicPr>
          <p:nvPr/>
        </p:nvPicPr>
        <p:blipFill>
          <a:blip r:embed="rId13"/>
          <a:stretch>
            <a:fillRect/>
          </a:stretch>
        </p:blipFill>
        <p:spPr>
          <a:xfrm>
            <a:off x="11277898" y="6496051"/>
            <a:ext cx="3323576" cy="2248301"/>
          </a:xfrm>
          <a:prstGeom prst="rect">
            <a:avLst/>
          </a:prstGeom>
        </p:spPr>
      </p:pic>
      <p:sp>
        <p:nvSpPr>
          <p:cNvPr id="16" name="object 2"/>
          <p:cNvSpPr txBox="1">
            <a:spLocks/>
          </p:cNvSpPr>
          <p:nvPr/>
        </p:nvSpPr>
        <p:spPr>
          <a:xfrm>
            <a:off x="0" y="1142028"/>
            <a:ext cx="4686300" cy="1539076"/>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lgn="ctr">
              <a:spcBef>
                <a:spcPts val="900"/>
              </a:spcBef>
              <a:buSzPct val="89189"/>
              <a:tabLst>
                <a:tab pos="214313" algn="l"/>
              </a:tabLst>
            </a:pPr>
            <a:r>
              <a:rPr lang="fr-FR" sz="5400" dirty="0">
                <a:latin typeface="Marianne Light" panose="02000000000000000000" pitchFamily="2" charset="0"/>
                <a:cs typeface="Arial MT"/>
              </a:rPr>
              <a:t>Des ressources</a:t>
            </a:r>
          </a:p>
        </p:txBody>
      </p:sp>
    </p:spTree>
    <p:extLst>
      <p:ext uri="{BB962C8B-B14F-4D97-AF65-F5344CB8AC3E}">
        <p14:creationId xmlns:p14="http://schemas.microsoft.com/office/powerpoint/2010/main" val="2039100297"/>
      </p:ext>
    </p:extLst>
  </p:cSld>
  <p:clrMapOvr>
    <a:masterClrMapping/>
  </p:clrMapOvr>
  <mc:AlternateContent xmlns:mc="http://schemas.openxmlformats.org/markup-compatibility/2006">
    <mc:Choice xmlns:p14="http://schemas.microsoft.com/office/powerpoint/2010/main" Requires="p14">
      <p:transition spd="med" p14:dur="6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11" name="object 10"/>
          <p:cNvSpPr/>
          <p:nvPr/>
        </p:nvSpPr>
        <p:spPr>
          <a:xfrm>
            <a:off x="4568329" y="69300"/>
            <a:ext cx="13562510" cy="10116000"/>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a:p>
        </p:txBody>
      </p:sp>
      <p:pic>
        <p:nvPicPr>
          <p:cNvPr id="2" name="object 2"/>
          <p:cNvPicPr/>
          <p:nvPr/>
        </p:nvPicPr>
        <p:blipFill>
          <a:blip r:embed="rId3" cstate="print"/>
          <a:stretch>
            <a:fillRect/>
          </a:stretch>
        </p:blipFill>
        <p:spPr>
          <a:xfrm>
            <a:off x="5035234" y="843632"/>
            <a:ext cx="4175150" cy="985595"/>
          </a:xfrm>
          <a:prstGeom prst="rect">
            <a:avLst/>
          </a:prstGeom>
        </p:spPr>
      </p:pic>
      <p:pic>
        <p:nvPicPr>
          <p:cNvPr id="13" name="object 13"/>
          <p:cNvPicPr/>
          <p:nvPr/>
        </p:nvPicPr>
        <p:blipFill>
          <a:blip r:embed="rId4" cstate="print"/>
          <a:stretch>
            <a:fillRect/>
          </a:stretch>
        </p:blipFill>
        <p:spPr>
          <a:xfrm>
            <a:off x="9601201" y="9029701"/>
            <a:ext cx="8478296" cy="1057274"/>
          </a:xfrm>
          <a:prstGeom prst="rect">
            <a:avLst/>
          </a:prstGeom>
        </p:spPr>
      </p:pic>
      <p:sp>
        <p:nvSpPr>
          <p:cNvPr id="23" name="object 23"/>
          <p:cNvSpPr/>
          <p:nvPr/>
        </p:nvSpPr>
        <p:spPr>
          <a:xfrm>
            <a:off x="42863" y="2757488"/>
            <a:ext cx="0" cy="0"/>
          </a:xfrm>
          <a:custGeom>
            <a:avLst/>
            <a:gdLst/>
            <a:ahLst/>
            <a:cxnLst/>
            <a:rect l="l" t="t" r="r" b="b"/>
            <a:pathLst>
              <a:path>
                <a:moveTo>
                  <a:pt x="0" y="0"/>
                </a:moveTo>
                <a:close/>
              </a:path>
            </a:pathLst>
          </a:custGeom>
          <a:solidFill>
            <a:srgbClr val="FFFFFF"/>
          </a:solidFill>
        </p:spPr>
        <p:txBody>
          <a:bodyPr wrap="square" lIns="0" tIns="0" rIns="0" bIns="0" rtlCol="0"/>
          <a:lstStyle/>
          <a:p>
            <a:endParaRPr/>
          </a:p>
        </p:txBody>
      </p:sp>
      <p:pic>
        <p:nvPicPr>
          <p:cNvPr id="24" name="object 24"/>
          <p:cNvPicPr>
            <a:picLocks noChangeAspect="1"/>
          </p:cNvPicPr>
          <p:nvPr/>
        </p:nvPicPr>
        <p:blipFill>
          <a:blip r:embed="rId5" cstate="print"/>
          <a:stretch>
            <a:fillRect/>
          </a:stretch>
        </p:blipFill>
        <p:spPr>
          <a:xfrm>
            <a:off x="6596987" y="6515101"/>
            <a:ext cx="2524704" cy="2340000"/>
          </a:xfrm>
          <a:prstGeom prst="rect">
            <a:avLst/>
          </a:prstGeom>
        </p:spPr>
      </p:pic>
      <p:pic>
        <p:nvPicPr>
          <p:cNvPr id="3" name="Image 2">
            <a:hlinkClick r:id="rId6"/>
          </p:cNvPr>
          <p:cNvPicPr>
            <a:picLocks noChangeAspect="1"/>
          </p:cNvPicPr>
          <p:nvPr/>
        </p:nvPicPr>
        <p:blipFill>
          <a:blip r:embed="rId7"/>
          <a:stretch>
            <a:fillRect/>
          </a:stretch>
        </p:blipFill>
        <p:spPr>
          <a:xfrm>
            <a:off x="11550302" y="713099"/>
            <a:ext cx="6210000" cy="8116575"/>
          </a:xfrm>
          <a:prstGeom prst="rect">
            <a:avLst/>
          </a:prstGeom>
        </p:spPr>
      </p:pic>
      <p:pic>
        <p:nvPicPr>
          <p:cNvPr id="16" name="object 9"/>
          <p:cNvPicPr/>
          <p:nvPr/>
        </p:nvPicPr>
        <p:blipFill>
          <a:blip r:embed="rId8" cstate="print"/>
          <a:stretch>
            <a:fillRect/>
          </a:stretch>
        </p:blipFill>
        <p:spPr>
          <a:xfrm>
            <a:off x="685801" y="6515101"/>
            <a:ext cx="3343274" cy="3486149"/>
          </a:xfrm>
          <a:prstGeom prst="rect">
            <a:avLst/>
          </a:prstGeom>
        </p:spPr>
      </p:pic>
      <p:sp>
        <p:nvSpPr>
          <p:cNvPr id="20" name="object 2"/>
          <p:cNvSpPr txBox="1">
            <a:spLocks/>
          </p:cNvSpPr>
          <p:nvPr/>
        </p:nvSpPr>
        <p:spPr>
          <a:xfrm>
            <a:off x="0" y="1142028"/>
            <a:ext cx="4686300" cy="1539076"/>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lgn="ctr">
              <a:spcBef>
                <a:spcPts val="900"/>
              </a:spcBef>
              <a:buSzPct val="89189"/>
              <a:tabLst>
                <a:tab pos="214313" algn="l"/>
              </a:tabLst>
            </a:pPr>
            <a:r>
              <a:rPr lang="fr-FR" sz="5400" dirty="0">
                <a:latin typeface="Marianne Light" panose="02000000000000000000" pitchFamily="2" charset="0"/>
                <a:cs typeface="Arial MT"/>
              </a:rPr>
              <a:t>Des ressources</a:t>
            </a:r>
          </a:p>
        </p:txBody>
      </p:sp>
      <p:pic>
        <p:nvPicPr>
          <p:cNvPr id="4" name="Image 3">
            <a:hlinkClick r:id="rId9"/>
          </p:cNvPr>
          <p:cNvPicPr>
            <a:picLocks noChangeAspect="1"/>
          </p:cNvPicPr>
          <p:nvPr/>
        </p:nvPicPr>
        <p:blipFill>
          <a:blip r:embed="rId10"/>
          <a:stretch>
            <a:fillRect/>
          </a:stretch>
        </p:blipFill>
        <p:spPr>
          <a:xfrm>
            <a:off x="5156204" y="1826896"/>
            <a:ext cx="4997988" cy="2744612"/>
          </a:xfrm>
          <a:prstGeom prst="rect">
            <a:avLst/>
          </a:prstGeom>
        </p:spPr>
      </p:pic>
      <p:pic>
        <p:nvPicPr>
          <p:cNvPr id="5" name="Image 4"/>
          <p:cNvPicPr>
            <a:picLocks noChangeAspect="1"/>
          </p:cNvPicPr>
          <p:nvPr/>
        </p:nvPicPr>
        <p:blipFill>
          <a:blip r:embed="rId11"/>
          <a:stretch>
            <a:fillRect/>
          </a:stretch>
        </p:blipFill>
        <p:spPr>
          <a:xfrm>
            <a:off x="5035234" y="5534602"/>
            <a:ext cx="5454000" cy="604461"/>
          </a:xfrm>
          <a:prstGeom prst="rect">
            <a:avLst/>
          </a:prstGeom>
        </p:spPr>
      </p:pic>
      <p:sp>
        <p:nvSpPr>
          <p:cNvPr id="6" name="ZoneTexte 5"/>
          <p:cNvSpPr txBox="1"/>
          <p:nvPr/>
        </p:nvSpPr>
        <p:spPr>
          <a:xfrm flipH="1">
            <a:off x="5244352" y="9338715"/>
            <a:ext cx="3877338" cy="646331"/>
          </a:xfrm>
          <a:prstGeom prst="rect">
            <a:avLst/>
          </a:prstGeom>
          <a:noFill/>
        </p:spPr>
        <p:txBody>
          <a:bodyPr wrap="square" rtlCol="0">
            <a:spAutoFit/>
          </a:bodyPr>
          <a:lstStyle/>
          <a:p>
            <a:r>
              <a:rPr lang="fr-FR" dirty="0" smtClean="0">
                <a:hlinkClick r:id="rId12"/>
              </a:rPr>
              <a:t>https://pix.fr/parentalite-numerique</a:t>
            </a:r>
            <a:endParaRPr lang="fr-FR" dirty="0" smtClean="0"/>
          </a:p>
          <a:p>
            <a:endParaRPr lang="fr-FR" dirty="0"/>
          </a:p>
        </p:txBody>
      </p:sp>
    </p:spTree>
    <p:extLst>
      <p:ext uri="{BB962C8B-B14F-4D97-AF65-F5344CB8AC3E}">
        <p14:creationId xmlns:p14="http://schemas.microsoft.com/office/powerpoint/2010/main" val="192696238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15057850" y="8814894"/>
            <a:ext cx="997091" cy="997091"/>
          </a:xfrm>
          <a:prstGeom prst="rect">
            <a:avLst/>
          </a:prstGeom>
        </p:spPr>
      </p:pic>
      <p:sp>
        <p:nvSpPr>
          <p:cNvPr id="4" name="Titre 3"/>
          <p:cNvSpPr>
            <a:spLocks noGrp="1"/>
          </p:cNvSpPr>
          <p:nvPr>
            <p:ph type="title"/>
          </p:nvPr>
        </p:nvSpPr>
        <p:spPr>
          <a:xfrm>
            <a:off x="5367884" y="3296840"/>
            <a:ext cx="11963399" cy="3693319"/>
          </a:xfrm>
        </p:spPr>
        <p:txBody>
          <a:bodyPr/>
          <a:lstStyle/>
          <a:p>
            <a:pPr algn="ctr"/>
            <a:r>
              <a:rPr lang="fr-FR" spc="-185" dirty="0">
                <a:latin typeface="Marianne" panose="02000000000000000000" pitchFamily="2" charset="0"/>
              </a:rPr>
              <a:t>Formation médiateurs TNE</a:t>
            </a:r>
            <a:br>
              <a:rPr lang="fr-FR" spc="-185" dirty="0">
                <a:latin typeface="Marianne" panose="02000000000000000000" pitchFamily="2" charset="0"/>
              </a:rPr>
            </a:br>
            <a:r>
              <a:rPr lang="fr-FR" spc="-185" dirty="0">
                <a:latin typeface="Marianne" panose="02000000000000000000" pitchFamily="2" charset="0"/>
              </a:rPr>
              <a:t>Volet parentalité</a:t>
            </a:r>
            <a:br>
              <a:rPr lang="fr-FR" spc="-185" dirty="0">
                <a:latin typeface="Marianne" panose="02000000000000000000" pitchFamily="2" charset="0"/>
              </a:rPr>
            </a:br>
            <a:r>
              <a:rPr lang="fr-FR" spc="-185" dirty="0">
                <a:latin typeface="Marianne" panose="02000000000000000000" pitchFamily="2" charset="0"/>
              </a:rPr>
              <a:t>Journée 2</a:t>
            </a:r>
            <a:br>
              <a:rPr lang="fr-FR" spc="-185" dirty="0">
                <a:latin typeface="Marianne" panose="02000000000000000000" pitchFamily="2" charset="0"/>
              </a:rPr>
            </a:br>
            <a:endParaRPr lang="fr-FR" dirty="0"/>
          </a:p>
        </p:txBody>
      </p:sp>
    </p:spTree>
    <p:extLst>
      <p:ext uri="{BB962C8B-B14F-4D97-AF65-F5344CB8AC3E}">
        <p14:creationId xmlns:p14="http://schemas.microsoft.com/office/powerpoint/2010/main" val="184991864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15057850" y="8814894"/>
            <a:ext cx="997091" cy="997091"/>
          </a:xfrm>
          <a:prstGeom prst="rect">
            <a:avLst/>
          </a:prstGeom>
        </p:spPr>
      </p:pic>
      <p:sp>
        <p:nvSpPr>
          <p:cNvPr id="12" name="object 8"/>
          <p:cNvSpPr txBox="1">
            <a:spLocks noGrp="1"/>
          </p:cNvSpPr>
          <p:nvPr>
            <p:ph type="title"/>
          </p:nvPr>
        </p:nvSpPr>
        <p:spPr>
          <a:xfrm>
            <a:off x="5410199" y="1830171"/>
            <a:ext cx="12192000" cy="798295"/>
          </a:xfrm>
          <a:prstGeom prst="rect">
            <a:avLst/>
          </a:prstGeom>
        </p:spPr>
        <p:txBody>
          <a:bodyPr vert="horz" wrap="square" lIns="0" tIns="12700" rIns="0" bIns="0" rtlCol="0">
            <a:spAutoFit/>
          </a:bodyPr>
          <a:lstStyle/>
          <a:p>
            <a:pPr marL="12700" marR="5080" algn="ctr">
              <a:lnSpc>
                <a:spcPct val="115500"/>
              </a:lnSpc>
              <a:spcBef>
                <a:spcPts val="1590"/>
              </a:spcBef>
            </a:pPr>
            <a:r>
              <a:rPr lang="fr-FR" sz="4400" dirty="0">
                <a:latin typeface="Marianne" panose="02000000000000000000" pitchFamily="2" charset="0"/>
                <a:cs typeface="Trebuchet MS"/>
              </a:rPr>
              <a:t>En un mot, qu’avez-vous appris hier ?</a:t>
            </a:r>
            <a:endParaRPr sz="2000" dirty="0">
              <a:latin typeface="Marianne" panose="02000000000000000000" pitchFamily="2" charset="0"/>
              <a:cs typeface="Trebuchet MS"/>
            </a:endParaRPr>
          </a:p>
        </p:txBody>
      </p:sp>
      <p:pic>
        <p:nvPicPr>
          <p:cNvPr id="2" name="Image 1"/>
          <p:cNvPicPr>
            <a:picLocks noChangeAspect="1"/>
          </p:cNvPicPr>
          <p:nvPr/>
        </p:nvPicPr>
        <p:blipFill>
          <a:blip r:embed="rId6"/>
          <a:stretch>
            <a:fillRect/>
          </a:stretch>
        </p:blipFill>
        <p:spPr>
          <a:xfrm>
            <a:off x="5735983" y="3732489"/>
            <a:ext cx="11540431" cy="3521544"/>
          </a:xfrm>
          <a:prstGeom prst="rect">
            <a:avLst/>
          </a:prstGeom>
        </p:spPr>
      </p:pic>
    </p:spTree>
    <p:extLst>
      <p:ext uri="{BB962C8B-B14F-4D97-AF65-F5344CB8AC3E}">
        <p14:creationId xmlns:p14="http://schemas.microsoft.com/office/powerpoint/2010/main" val="172988353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1299549" y="881319"/>
            <a:ext cx="9368451" cy="1090042"/>
          </a:xfrm>
          <a:prstGeom prst="rect">
            <a:avLst/>
          </a:prstGeom>
        </p:spPr>
        <p:txBody>
          <a:bodyPr vert="horz" wrap="square" lIns="0" tIns="12700" rIns="0" bIns="0" rtlCol="0">
            <a:spAutoFit/>
          </a:bodyPr>
          <a:lstStyle/>
          <a:p>
            <a:pPr marL="12700">
              <a:lnSpc>
                <a:spcPct val="100000"/>
              </a:lnSpc>
              <a:spcBef>
                <a:spcPts val="100"/>
              </a:spcBef>
            </a:pPr>
            <a:r>
              <a:rPr lang="fr-FR" sz="7000" spc="-335" dirty="0">
                <a:latin typeface="Marianne" panose="02000000000000000000" pitchFamily="2" charset="0"/>
              </a:rPr>
              <a:t>Au programme (3 x 3h)</a:t>
            </a:r>
            <a:endParaRPr sz="7000" dirty="0">
              <a:latin typeface="Marianne" panose="02000000000000000000" pitchFamily="2" charset="0"/>
            </a:endParaRP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0" y="0"/>
            <a:ext cx="3542116" cy="3672000"/>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object 8"/>
          <p:cNvSpPr txBox="1"/>
          <p:nvPr/>
        </p:nvSpPr>
        <p:spPr>
          <a:xfrm>
            <a:off x="945856" y="2324100"/>
            <a:ext cx="13151144" cy="7665560"/>
          </a:xfrm>
          <a:prstGeom prst="rect">
            <a:avLst/>
          </a:prstGeom>
        </p:spPr>
        <p:txBody>
          <a:bodyPr vert="horz" wrap="square" lIns="0" tIns="459105" rIns="0" bIns="0" rtlCol="0">
            <a:spAutoFit/>
          </a:bodyPr>
          <a:lstStyle/>
          <a:p>
            <a:pPr marL="540385" marR="75565"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Contextualiser le dispositif “Territoires Numériques Éducatifs” sur les territoires </a:t>
            </a:r>
          </a:p>
          <a:p>
            <a:pPr marL="540385" marR="75565" indent="-457200" algn="l">
              <a:spcAft>
                <a:spcPts val="3600"/>
              </a:spcAft>
              <a:buClr>
                <a:srgbClr val="F5684A"/>
              </a:buClr>
              <a:buFont typeface="Wingdings" panose="05000000000000000000" pitchFamily="2" charset="2"/>
              <a:buChar char="q"/>
            </a:pPr>
            <a:r>
              <a:rPr lang="fr-FR" sz="3200" b="1" dirty="0">
                <a:solidFill>
                  <a:srgbClr val="B7B5CE"/>
                </a:solidFill>
                <a:latin typeface="+mj-lt"/>
                <a:cs typeface="Microsoft Sans Serif"/>
              </a:rPr>
              <a:t>Etre structure médiatrice / médiateur au sein des TNE</a:t>
            </a:r>
          </a:p>
          <a:p>
            <a:pPr marL="540385" marR="75565" lvl="8"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Comprendre les enjeux de la parentalité </a:t>
            </a:r>
            <a:r>
              <a:rPr kumimoji="0" lang="fr-FR" sz="3200" b="1" i="0" u="none" strike="noStrike" kern="0" cap="none" spc="0" normalizeH="0" baseline="0" noProof="0" dirty="0" smtClean="0">
                <a:ln>
                  <a:noFill/>
                </a:ln>
                <a:solidFill>
                  <a:srgbClr val="B7B5CE"/>
                </a:solidFill>
                <a:effectLst/>
                <a:uLnTx/>
                <a:uFillTx/>
                <a:latin typeface="+mj-lt"/>
              </a:rPr>
              <a:t>numérique</a:t>
            </a:r>
          </a:p>
          <a:p>
            <a:pPr marL="540385" marR="75565" lvl="0" indent="-457200" algn="l" defTabSz="914400" eaLnBrk="1" fontAlgn="auto" latinLnBrk="0" hangingPunct="1">
              <a:lnSpc>
                <a:spcPct val="100000"/>
              </a:lnSpc>
              <a:spcBef>
                <a:spcPts val="0"/>
              </a:spcBef>
              <a:spcAft>
                <a:spcPts val="3600"/>
              </a:spcAft>
              <a:buClr>
                <a:srgbClr val="F5684A"/>
              </a:buClr>
              <a:buSzTx/>
              <a:buFont typeface="Wingdings" panose="05000000000000000000" pitchFamily="2" charset="2"/>
              <a:buChar char="q"/>
              <a:tabLst/>
              <a:defRPr/>
            </a:pP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Ressources du site </a:t>
            </a:r>
            <a:r>
              <a:rPr kumimoji="0" lang="fr-FR" sz="3200" b="1" i="0" u="none" strike="noStrike" kern="0" cap="none" spc="0" normalizeH="0" baseline="0" noProof="0" dirty="0" err="1" smtClean="0">
                <a:ln>
                  <a:noFill/>
                </a:ln>
                <a:solidFill>
                  <a:srgbClr val="B7B5CE"/>
                </a:solidFill>
                <a:effectLst/>
                <a:uLnTx/>
                <a:uFillTx/>
                <a:latin typeface="Marianne Light"/>
                <a:cs typeface="Microsoft Sans Serif"/>
              </a:rPr>
              <a:t>TàP</a:t>
            </a:r>
            <a:r>
              <a:rPr lang="fr-FR" sz="3200" b="1" dirty="0">
                <a:solidFill>
                  <a:srgbClr val="B7B5CE"/>
                </a:solidFill>
                <a:latin typeface="Marianne Light"/>
                <a:cs typeface="Microsoft Sans Serif"/>
              </a:rPr>
              <a:t>,</a:t>
            </a: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 </a:t>
            </a:r>
            <a:r>
              <a:rPr kumimoji="0" lang="fr-FR" sz="3200" b="1" i="0" u="none" strike="noStrike" kern="0" cap="none" spc="0" normalizeH="0" baseline="0" noProof="0" dirty="0" err="1" smtClean="0">
                <a:ln>
                  <a:noFill/>
                </a:ln>
                <a:solidFill>
                  <a:srgbClr val="B7B5CE"/>
                </a:solidFill>
                <a:effectLst/>
                <a:uLnTx/>
                <a:uFillTx/>
                <a:latin typeface="Marianne Light"/>
                <a:cs typeface="Microsoft Sans Serif"/>
              </a:rPr>
              <a:t>Pix</a:t>
            </a: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 parents, etc.</a:t>
            </a:r>
            <a:endParaRPr kumimoji="0" lang="fr-FR" sz="3200" b="1" i="0" u="none" strike="noStrike" kern="0" cap="none" spc="0" normalizeH="0" baseline="0" noProof="0" dirty="0" smtClean="0">
              <a:ln>
                <a:noFill/>
              </a:ln>
              <a:solidFill>
                <a:srgbClr val="B7B5CE"/>
              </a:solidFill>
              <a:effectLst/>
              <a:uLnTx/>
              <a:uFillTx/>
              <a:latin typeface="+mj-lt"/>
            </a:endParaRPr>
          </a:p>
          <a:p>
            <a:pPr marL="540385" marR="75565" lvl="8" indent="-457200" algn="l">
              <a:spcAft>
                <a:spcPts val="3600"/>
              </a:spcAft>
              <a:buClr>
                <a:srgbClr val="F5684A"/>
              </a:buClr>
              <a:buFont typeface="Wingdings" panose="05000000000000000000" pitchFamily="2" charset="2"/>
              <a:buChar char="q"/>
            </a:pPr>
            <a:r>
              <a:rPr lang="fr-FR" sz="3200" b="1" dirty="0" smtClean="0">
                <a:solidFill>
                  <a:srgbClr val="312973"/>
                </a:solidFill>
                <a:latin typeface="+mj-lt"/>
              </a:rPr>
              <a:t>Rôle du médiateur TNE dans le suivi des actions</a:t>
            </a:r>
            <a:endParaRPr kumimoji="0" lang="fr-FR" sz="3200" b="1" i="0" u="none" strike="noStrike" kern="0" cap="none" spc="0" normalizeH="0" baseline="0" noProof="0" dirty="0">
              <a:ln>
                <a:noFill/>
              </a:ln>
              <a:solidFill>
                <a:srgbClr val="312973"/>
              </a:solidFill>
              <a:effectLst/>
              <a:uLnTx/>
              <a:uFillTx/>
              <a:latin typeface="+mj-lt"/>
            </a:endParaRPr>
          </a:p>
          <a:p>
            <a:pPr marL="540385" marR="75565" indent="-457200" algn="l">
              <a:spcAft>
                <a:spcPts val="3600"/>
              </a:spcAft>
              <a:buClr>
                <a:srgbClr val="F5684A"/>
              </a:buClr>
              <a:buFont typeface="Wingdings" panose="05000000000000000000" pitchFamily="2" charset="2"/>
              <a:buChar char="q"/>
            </a:pPr>
            <a:r>
              <a:rPr lang="fr-FR" sz="3200" b="1" dirty="0" err="1" smtClean="0">
                <a:solidFill>
                  <a:srgbClr val="312973"/>
                </a:solidFill>
                <a:latin typeface="+mj-lt"/>
                <a:cs typeface="Microsoft Sans Serif"/>
              </a:rPr>
              <a:t>Malettes</a:t>
            </a:r>
            <a:r>
              <a:rPr lang="fr-FR" sz="3200" b="1" dirty="0" smtClean="0">
                <a:solidFill>
                  <a:srgbClr val="312973"/>
                </a:solidFill>
                <a:latin typeface="+mj-lt"/>
                <a:cs typeface="Microsoft Sans Serif"/>
              </a:rPr>
              <a:t> et idées </a:t>
            </a:r>
            <a:r>
              <a:rPr lang="fr-FR" sz="3200" b="1" dirty="0" err="1" smtClean="0">
                <a:solidFill>
                  <a:srgbClr val="312973"/>
                </a:solidFill>
                <a:latin typeface="+mj-lt"/>
                <a:cs typeface="Microsoft Sans Serif"/>
              </a:rPr>
              <a:t>recues</a:t>
            </a:r>
            <a:r>
              <a:rPr lang="fr-FR" sz="3200" b="1" dirty="0" smtClean="0">
                <a:solidFill>
                  <a:srgbClr val="312973"/>
                </a:solidFill>
                <a:latin typeface="+mj-lt"/>
                <a:cs typeface="Microsoft Sans Serif"/>
              </a:rPr>
              <a:t> (ressources du site </a:t>
            </a:r>
            <a:r>
              <a:rPr lang="fr-FR" sz="3200" b="1" dirty="0" err="1" smtClean="0">
                <a:solidFill>
                  <a:srgbClr val="312973"/>
                </a:solidFill>
                <a:latin typeface="+mj-lt"/>
                <a:cs typeface="Microsoft Sans Serif"/>
              </a:rPr>
              <a:t>TàP</a:t>
            </a:r>
            <a:r>
              <a:rPr lang="fr-FR" sz="3200" b="1" dirty="0" smtClean="0">
                <a:solidFill>
                  <a:srgbClr val="312973"/>
                </a:solidFill>
                <a:latin typeface="+mj-lt"/>
                <a:cs typeface="Microsoft Sans Serif"/>
              </a:rPr>
              <a:t>)</a:t>
            </a:r>
            <a:endParaRPr lang="fr-FR" sz="3200" b="1" dirty="0">
              <a:solidFill>
                <a:srgbClr val="312973"/>
              </a:solidFill>
              <a:latin typeface="+mj-lt"/>
              <a:cs typeface="Microsoft Sans Serif"/>
            </a:endParaRPr>
          </a:p>
          <a:p>
            <a:pPr marL="540385" marR="75565" indent="-457200" algn="l">
              <a:spcAft>
                <a:spcPts val="3600"/>
              </a:spcAft>
              <a:buClr>
                <a:srgbClr val="F5684A"/>
              </a:buClr>
              <a:buFont typeface="Wingdings" panose="05000000000000000000" pitchFamily="2" charset="2"/>
              <a:buChar char="q"/>
            </a:pPr>
            <a:r>
              <a:rPr lang="fr-FR" sz="3200" b="1" dirty="0">
                <a:solidFill>
                  <a:srgbClr val="312973"/>
                </a:solidFill>
                <a:latin typeface="+mj-lt"/>
                <a:cs typeface="Microsoft Sans Serif"/>
              </a:rPr>
              <a:t>Faire vivre un animation des parents autour d’une thématique sur le </a:t>
            </a:r>
            <a:r>
              <a:rPr lang="fr-FR" sz="3200" b="1" dirty="0" smtClean="0">
                <a:solidFill>
                  <a:srgbClr val="312973"/>
                </a:solidFill>
                <a:latin typeface="+mj-lt"/>
                <a:cs typeface="Microsoft Sans Serif"/>
              </a:rPr>
              <a:t>numérique</a:t>
            </a:r>
            <a:endParaRPr lang="fr-FR" sz="3200" b="1" dirty="0">
              <a:solidFill>
                <a:srgbClr val="312973"/>
              </a:solidFill>
              <a:latin typeface="+mj-lt"/>
              <a:cs typeface="Microsoft Sans Serif"/>
            </a:endParaRPr>
          </a:p>
        </p:txBody>
      </p:sp>
    </p:spTree>
    <p:extLst>
      <p:ext uri="{BB962C8B-B14F-4D97-AF65-F5344CB8AC3E}">
        <p14:creationId xmlns:p14="http://schemas.microsoft.com/office/powerpoint/2010/main" val="21467560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2"/>
          <p:cNvSpPr/>
          <p:nvPr/>
        </p:nvSpPr>
        <p:spPr>
          <a:xfrm>
            <a:off x="0" y="3"/>
            <a:ext cx="18288000" cy="2476497"/>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p:spPr>
        <p:txBody>
          <a:bodyPr wrap="square" lIns="0" tIns="0" rIns="0" bIns="0" rtlCol="0"/>
          <a:lstStyle/>
          <a:p>
            <a:endParaRPr/>
          </a:p>
        </p:txBody>
      </p:sp>
      <p:pic>
        <p:nvPicPr>
          <p:cNvPr id="6" name="object 6"/>
          <p:cNvPicPr/>
          <p:nvPr/>
        </p:nvPicPr>
        <p:blipFill>
          <a:blip r:embed="rId2" cstate="print"/>
          <a:stretch>
            <a:fillRect/>
          </a:stretch>
        </p:blipFill>
        <p:spPr>
          <a:xfrm>
            <a:off x="15544800" y="38100"/>
            <a:ext cx="2466974" cy="2438400"/>
          </a:xfrm>
          <a:prstGeom prst="rect">
            <a:avLst/>
          </a:prstGeom>
        </p:spPr>
      </p:pic>
      <p:sp>
        <p:nvSpPr>
          <p:cNvPr id="7" name="object 7"/>
          <p:cNvSpPr txBox="1">
            <a:spLocks noGrp="1"/>
          </p:cNvSpPr>
          <p:nvPr>
            <p:ph type="title"/>
          </p:nvPr>
        </p:nvSpPr>
        <p:spPr>
          <a:xfrm>
            <a:off x="1015999" y="-266700"/>
            <a:ext cx="14528801" cy="1681871"/>
          </a:xfrm>
          <a:prstGeom prst="rect">
            <a:avLst/>
          </a:prstGeom>
        </p:spPr>
        <p:txBody>
          <a:bodyPr vert="horz" wrap="square" lIns="0" tIns="598805" rIns="0" bIns="0" rtlCol="0">
            <a:spAutoFit/>
          </a:bodyPr>
          <a:lstStyle/>
          <a:p>
            <a:pPr marL="12700">
              <a:lnSpc>
                <a:spcPct val="100000"/>
              </a:lnSpc>
              <a:spcBef>
                <a:spcPts val="4715"/>
              </a:spcBef>
            </a:pPr>
            <a:r>
              <a:rPr lang="fr-FR" sz="7000" spc="-335" dirty="0">
                <a:solidFill>
                  <a:srgbClr val="F0F1F5"/>
                </a:solidFill>
                <a:latin typeface="Marianne" panose="02000000000000000000" pitchFamily="2" charset="0"/>
              </a:rPr>
              <a:t>Rôle du médiateur TNE </a:t>
            </a:r>
            <a:endParaRPr sz="7000" dirty="0">
              <a:latin typeface="Marianne" panose="02000000000000000000" pitchFamily="2" charset="0"/>
            </a:endParaRPr>
          </a:p>
        </p:txBody>
      </p:sp>
      <p:sp>
        <p:nvSpPr>
          <p:cNvPr id="5" name="Rectangle 4"/>
          <p:cNvSpPr/>
          <p:nvPr/>
        </p:nvSpPr>
        <p:spPr>
          <a:xfrm>
            <a:off x="1749604" y="1630588"/>
            <a:ext cx="13061589" cy="584775"/>
          </a:xfrm>
          <a:prstGeom prst="rect">
            <a:avLst/>
          </a:prstGeom>
        </p:spPr>
        <p:txBody>
          <a:bodyPr wrap="none">
            <a:spAutoFit/>
          </a:bodyPr>
          <a:lstStyle/>
          <a:p>
            <a:r>
              <a:rPr lang="fr-FR" sz="3200" dirty="0">
                <a:solidFill>
                  <a:schemeClr val="bg1"/>
                </a:solidFill>
                <a:latin typeface="Marianne" panose="02000000000000000000" pitchFamily="2" charset="0"/>
              </a:rPr>
              <a:t>Saisie par la structure et suivi des évènements sur le site de la </a:t>
            </a:r>
            <a:r>
              <a:rPr lang="fr-FR" sz="3200" dirty="0" err="1">
                <a:solidFill>
                  <a:schemeClr val="bg1"/>
                </a:solidFill>
                <a:latin typeface="Marianne" panose="02000000000000000000" pitchFamily="2" charset="0"/>
              </a:rPr>
              <a:t>TàP</a:t>
            </a:r>
            <a:endParaRPr lang="fr-FR" sz="3200" dirty="0">
              <a:solidFill>
                <a:schemeClr val="bg1"/>
              </a:solidFill>
              <a:latin typeface="Marianne" panose="02000000000000000000" pitchFamily="2" charset="0"/>
            </a:endParaRPr>
          </a:p>
        </p:txBody>
      </p:sp>
      <p:pic>
        <p:nvPicPr>
          <p:cNvPr id="11" name="Image 10">
            <a:hlinkClick r:id="rId3"/>
          </p:cNvPr>
          <p:cNvPicPr>
            <a:picLocks noChangeAspect="1"/>
          </p:cNvPicPr>
          <p:nvPr/>
        </p:nvPicPr>
        <p:blipFill>
          <a:blip r:embed="rId4"/>
          <a:stretch>
            <a:fillRect/>
          </a:stretch>
        </p:blipFill>
        <p:spPr>
          <a:xfrm>
            <a:off x="1905000" y="3009900"/>
            <a:ext cx="14935200" cy="6347791"/>
          </a:xfrm>
          <a:prstGeom prst="rect">
            <a:avLst/>
          </a:prstGeom>
        </p:spPr>
      </p:pic>
    </p:spTree>
    <p:extLst>
      <p:ext uri="{BB962C8B-B14F-4D97-AF65-F5344CB8AC3E}">
        <p14:creationId xmlns:p14="http://schemas.microsoft.com/office/powerpoint/2010/main" val="37128522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2"/>
          <p:cNvSpPr/>
          <p:nvPr/>
        </p:nvSpPr>
        <p:spPr>
          <a:xfrm>
            <a:off x="0" y="3"/>
            <a:ext cx="18288000" cy="2476497"/>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p:spPr>
        <p:txBody>
          <a:bodyPr wrap="square" lIns="0" tIns="0" rIns="0" bIns="0" rtlCol="0"/>
          <a:lstStyle/>
          <a:p>
            <a:endParaRPr/>
          </a:p>
        </p:txBody>
      </p:sp>
      <p:pic>
        <p:nvPicPr>
          <p:cNvPr id="6" name="object 6"/>
          <p:cNvPicPr/>
          <p:nvPr/>
        </p:nvPicPr>
        <p:blipFill>
          <a:blip r:embed="rId3" cstate="print"/>
          <a:stretch>
            <a:fillRect/>
          </a:stretch>
        </p:blipFill>
        <p:spPr>
          <a:xfrm>
            <a:off x="15544800" y="38100"/>
            <a:ext cx="2466974" cy="2438400"/>
          </a:xfrm>
          <a:prstGeom prst="rect">
            <a:avLst/>
          </a:prstGeom>
        </p:spPr>
      </p:pic>
      <p:sp>
        <p:nvSpPr>
          <p:cNvPr id="7" name="object 7"/>
          <p:cNvSpPr txBox="1">
            <a:spLocks noGrp="1"/>
          </p:cNvSpPr>
          <p:nvPr>
            <p:ph type="title"/>
          </p:nvPr>
        </p:nvSpPr>
        <p:spPr>
          <a:xfrm>
            <a:off x="1015999" y="-266700"/>
            <a:ext cx="14528801" cy="1681871"/>
          </a:xfrm>
          <a:prstGeom prst="rect">
            <a:avLst/>
          </a:prstGeom>
        </p:spPr>
        <p:txBody>
          <a:bodyPr vert="horz" wrap="square" lIns="0" tIns="598805" rIns="0" bIns="0" rtlCol="0">
            <a:spAutoFit/>
          </a:bodyPr>
          <a:lstStyle/>
          <a:p>
            <a:pPr marL="12700">
              <a:lnSpc>
                <a:spcPct val="100000"/>
              </a:lnSpc>
              <a:spcBef>
                <a:spcPts val="4715"/>
              </a:spcBef>
            </a:pPr>
            <a:r>
              <a:rPr lang="fr-FR" sz="7000" spc="-335" dirty="0">
                <a:solidFill>
                  <a:srgbClr val="F0F1F5"/>
                </a:solidFill>
                <a:latin typeface="Marianne" panose="02000000000000000000" pitchFamily="2" charset="0"/>
              </a:rPr>
              <a:t>Rôle médiateur TNE</a:t>
            </a:r>
            <a:endParaRPr sz="7000" dirty="0">
              <a:latin typeface="Marianne" panose="02000000000000000000" pitchFamily="2" charset="0"/>
            </a:endParaRPr>
          </a:p>
        </p:txBody>
      </p:sp>
      <p:sp>
        <p:nvSpPr>
          <p:cNvPr id="5" name="Rectangle 4"/>
          <p:cNvSpPr/>
          <p:nvPr/>
        </p:nvSpPr>
        <p:spPr>
          <a:xfrm>
            <a:off x="1760491" y="1638300"/>
            <a:ext cx="13061589" cy="584775"/>
          </a:xfrm>
          <a:prstGeom prst="rect">
            <a:avLst/>
          </a:prstGeom>
        </p:spPr>
        <p:txBody>
          <a:bodyPr wrap="none">
            <a:spAutoFit/>
          </a:bodyPr>
          <a:lstStyle/>
          <a:p>
            <a:r>
              <a:rPr lang="fr-FR" sz="3200" dirty="0">
                <a:solidFill>
                  <a:schemeClr val="bg1"/>
                </a:solidFill>
                <a:latin typeface="Marianne" panose="02000000000000000000" pitchFamily="2" charset="0"/>
              </a:rPr>
              <a:t>Saisie par la structure et suivi des évènements sur le site de la </a:t>
            </a:r>
            <a:r>
              <a:rPr lang="fr-FR" sz="3200" dirty="0" err="1">
                <a:solidFill>
                  <a:schemeClr val="bg1"/>
                </a:solidFill>
                <a:latin typeface="Marianne" panose="02000000000000000000" pitchFamily="2" charset="0"/>
              </a:rPr>
              <a:t>TàP</a:t>
            </a:r>
            <a:endParaRPr lang="fr-FR" sz="3200" dirty="0">
              <a:solidFill>
                <a:schemeClr val="bg1"/>
              </a:solidFill>
              <a:latin typeface="Marianne" panose="02000000000000000000" pitchFamily="2" charset="0"/>
            </a:endParaRPr>
          </a:p>
        </p:txBody>
      </p:sp>
      <p:pic>
        <p:nvPicPr>
          <p:cNvPr id="12" name="Image 11">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45000" y="2564395"/>
            <a:ext cx="1143000" cy="1143000"/>
          </a:xfrm>
          <a:prstGeom prst="ellipse">
            <a:avLst/>
          </a:prstGeom>
        </p:spPr>
      </p:pic>
      <p:pic>
        <p:nvPicPr>
          <p:cNvPr id="2" name="Image 1">
            <a:hlinkClick r:id="rId6"/>
          </p:cNvPr>
          <p:cNvPicPr>
            <a:picLocks noChangeAspect="1"/>
          </p:cNvPicPr>
          <p:nvPr/>
        </p:nvPicPr>
        <p:blipFill>
          <a:blip r:embed="rId7"/>
          <a:stretch>
            <a:fillRect/>
          </a:stretch>
        </p:blipFill>
        <p:spPr>
          <a:xfrm>
            <a:off x="609600" y="2743202"/>
            <a:ext cx="15920392" cy="7277097"/>
          </a:xfrm>
          <a:prstGeom prst="rect">
            <a:avLst/>
          </a:prstGeom>
        </p:spPr>
      </p:pic>
    </p:spTree>
    <p:extLst>
      <p:ext uri="{BB962C8B-B14F-4D97-AF65-F5344CB8AC3E}">
        <p14:creationId xmlns:p14="http://schemas.microsoft.com/office/powerpoint/2010/main" val="30507803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2"/>
          <p:cNvSpPr/>
          <p:nvPr/>
        </p:nvSpPr>
        <p:spPr>
          <a:xfrm>
            <a:off x="0" y="3"/>
            <a:ext cx="18288000" cy="2476497"/>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p:spPr>
        <p:txBody>
          <a:bodyPr wrap="square" lIns="0" tIns="0" rIns="0" bIns="0" rtlCol="0"/>
          <a:lstStyle/>
          <a:p>
            <a:endParaRPr/>
          </a:p>
        </p:txBody>
      </p:sp>
      <p:pic>
        <p:nvPicPr>
          <p:cNvPr id="6" name="object 6"/>
          <p:cNvPicPr/>
          <p:nvPr/>
        </p:nvPicPr>
        <p:blipFill>
          <a:blip r:embed="rId2" cstate="print"/>
          <a:stretch>
            <a:fillRect/>
          </a:stretch>
        </p:blipFill>
        <p:spPr>
          <a:xfrm>
            <a:off x="15544800" y="38100"/>
            <a:ext cx="2466974" cy="2438400"/>
          </a:xfrm>
          <a:prstGeom prst="rect">
            <a:avLst/>
          </a:prstGeom>
        </p:spPr>
      </p:pic>
      <p:sp>
        <p:nvSpPr>
          <p:cNvPr id="7" name="object 7"/>
          <p:cNvSpPr txBox="1">
            <a:spLocks noGrp="1"/>
          </p:cNvSpPr>
          <p:nvPr>
            <p:ph type="title"/>
          </p:nvPr>
        </p:nvSpPr>
        <p:spPr>
          <a:xfrm>
            <a:off x="1015999" y="-266700"/>
            <a:ext cx="14528801" cy="1681871"/>
          </a:xfrm>
          <a:prstGeom prst="rect">
            <a:avLst/>
          </a:prstGeom>
        </p:spPr>
        <p:txBody>
          <a:bodyPr vert="horz" wrap="square" lIns="0" tIns="598805" rIns="0" bIns="0" rtlCol="0">
            <a:spAutoFit/>
          </a:bodyPr>
          <a:lstStyle/>
          <a:p>
            <a:pPr marL="12700">
              <a:lnSpc>
                <a:spcPct val="100000"/>
              </a:lnSpc>
              <a:spcBef>
                <a:spcPts val="4715"/>
              </a:spcBef>
            </a:pPr>
            <a:r>
              <a:rPr lang="fr-FR" sz="7000" spc="-335" dirty="0">
                <a:solidFill>
                  <a:srgbClr val="F0F1F5"/>
                </a:solidFill>
                <a:latin typeface="Marianne" panose="02000000000000000000" pitchFamily="2" charset="0"/>
              </a:rPr>
              <a:t>Rôle du médiateur TNE</a:t>
            </a:r>
            <a:endParaRPr sz="7000" dirty="0">
              <a:latin typeface="Marianne" panose="02000000000000000000" pitchFamily="2" charset="0"/>
            </a:endParaRPr>
          </a:p>
        </p:txBody>
      </p:sp>
      <p:sp>
        <p:nvSpPr>
          <p:cNvPr id="5" name="Rectangle 4"/>
          <p:cNvSpPr/>
          <p:nvPr/>
        </p:nvSpPr>
        <p:spPr>
          <a:xfrm>
            <a:off x="1760491" y="1638300"/>
            <a:ext cx="13061589" cy="584775"/>
          </a:xfrm>
          <a:prstGeom prst="rect">
            <a:avLst/>
          </a:prstGeom>
        </p:spPr>
        <p:txBody>
          <a:bodyPr wrap="none">
            <a:spAutoFit/>
          </a:bodyPr>
          <a:lstStyle/>
          <a:p>
            <a:r>
              <a:rPr lang="fr-FR" sz="3200" dirty="0">
                <a:solidFill>
                  <a:schemeClr val="bg1"/>
                </a:solidFill>
                <a:latin typeface="Marianne" panose="02000000000000000000" pitchFamily="2" charset="0"/>
              </a:rPr>
              <a:t>Saisie par la structure et suivi des évènements sur le site de la </a:t>
            </a:r>
            <a:r>
              <a:rPr lang="fr-FR" sz="3200" dirty="0" err="1">
                <a:solidFill>
                  <a:schemeClr val="bg1"/>
                </a:solidFill>
                <a:latin typeface="Marianne" panose="02000000000000000000" pitchFamily="2" charset="0"/>
              </a:rPr>
              <a:t>TàP</a:t>
            </a:r>
            <a:endParaRPr lang="fr-FR" sz="3200" dirty="0">
              <a:solidFill>
                <a:schemeClr val="bg1"/>
              </a:solidFill>
              <a:latin typeface="Marianne" panose="02000000000000000000" pitchFamily="2" charset="0"/>
            </a:endParaRPr>
          </a:p>
        </p:txBody>
      </p:sp>
      <p:pic>
        <p:nvPicPr>
          <p:cNvPr id="12" name="Image 11">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45000" y="2564395"/>
            <a:ext cx="1143000" cy="1143000"/>
          </a:xfrm>
          <a:prstGeom prst="ellipse">
            <a:avLst/>
          </a:prstGeom>
        </p:spPr>
      </p:pic>
      <p:sp>
        <p:nvSpPr>
          <p:cNvPr id="8" name="object 3"/>
          <p:cNvSpPr txBox="1">
            <a:spLocks/>
          </p:cNvSpPr>
          <p:nvPr/>
        </p:nvSpPr>
        <p:spPr>
          <a:xfrm>
            <a:off x="2507342" y="4229100"/>
            <a:ext cx="13273315" cy="2341410"/>
          </a:xfrm>
          <a:prstGeom prst="rect">
            <a:avLst/>
          </a:prstGeom>
        </p:spPr>
        <p:txBody>
          <a:bodyPr vert="horz" wrap="square" lIns="0" tIns="12700" rIns="0" bIns="0" rtlCol="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5080" algn="ctr">
              <a:lnSpc>
                <a:spcPct val="114100"/>
              </a:lnSpc>
              <a:spcBef>
                <a:spcPts val="100"/>
              </a:spcBef>
            </a:pPr>
            <a:r>
              <a:rPr lang="fr-FR" sz="6600" b="1" dirty="0">
                <a:solidFill>
                  <a:srgbClr val="3C328A"/>
                </a:solidFill>
                <a:latin typeface="Marianne" panose="02000000000000000000" pitchFamily="2" charset="0"/>
                <a:cs typeface="Trebuchet MS"/>
              </a:rPr>
              <a:t>Questionnaire de recueil de la</a:t>
            </a:r>
          </a:p>
          <a:p>
            <a:pPr marL="12700" marR="5080" algn="ctr">
              <a:lnSpc>
                <a:spcPct val="114100"/>
              </a:lnSpc>
              <a:spcBef>
                <a:spcPts val="100"/>
              </a:spcBef>
            </a:pPr>
            <a:r>
              <a:rPr lang="fr-FR" sz="6600" b="1" dirty="0">
                <a:solidFill>
                  <a:srgbClr val="3C328A"/>
                </a:solidFill>
                <a:latin typeface="Marianne" panose="02000000000000000000" pitchFamily="2" charset="0"/>
                <a:cs typeface="Trebuchet MS"/>
              </a:rPr>
              <a:t>satisfaction des parents</a:t>
            </a:r>
          </a:p>
        </p:txBody>
      </p:sp>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741" y="5676900"/>
            <a:ext cx="4267201" cy="4423665"/>
          </a:xfrm>
          <a:prstGeom prst="rect">
            <a:avLst/>
          </a:prstGeom>
        </p:spPr>
      </p:pic>
      <p:pic>
        <p:nvPicPr>
          <p:cNvPr id="11" name="Imag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33031" y="8722577"/>
            <a:ext cx="5271377" cy="14293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76364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p:spPr>
        <p:txBody>
          <a:bodyPr wrap="square" lIns="0" tIns="0" rIns="0" bIns="0" rtlCol="0"/>
          <a:lstStyle/>
          <a:p>
            <a:endParaRPr/>
          </a:p>
        </p:txBody>
      </p:sp>
      <p:pic>
        <p:nvPicPr>
          <p:cNvPr id="7" name="object 7"/>
          <p:cNvPicPr/>
          <p:nvPr/>
        </p:nvPicPr>
        <p:blipFill>
          <a:blip r:embed="rId2" cstate="print"/>
          <a:stretch>
            <a:fillRect/>
          </a:stretch>
        </p:blipFill>
        <p:spPr>
          <a:xfrm>
            <a:off x="15773399" y="171750"/>
            <a:ext cx="2286001" cy="2232143"/>
          </a:xfrm>
          <a:prstGeom prst="rect">
            <a:avLst/>
          </a:prstGeom>
        </p:spPr>
      </p:pic>
      <p:sp>
        <p:nvSpPr>
          <p:cNvPr id="8" name="object 8"/>
          <p:cNvSpPr txBox="1">
            <a:spLocks noGrp="1"/>
          </p:cNvSpPr>
          <p:nvPr>
            <p:ph type="title"/>
          </p:nvPr>
        </p:nvSpPr>
        <p:spPr>
          <a:xfrm>
            <a:off x="1020235" y="-1312563"/>
            <a:ext cx="16810565" cy="3622507"/>
          </a:xfrm>
          <a:prstGeom prst="rect">
            <a:avLst/>
          </a:prstGeom>
        </p:spPr>
        <p:txBody>
          <a:bodyPr vert="horz" wrap="square" lIns="0" tIns="1453873" rIns="0" bIns="0" rtlCol="0">
            <a:spAutoFit/>
          </a:bodyPr>
          <a:lstStyle/>
          <a:p>
            <a:pPr marL="12700" algn="l">
              <a:lnSpc>
                <a:spcPct val="100000"/>
              </a:lnSpc>
              <a:spcBef>
                <a:spcPts val="100"/>
              </a:spcBef>
            </a:pPr>
            <a:r>
              <a:rPr lang="fr-FR" sz="7000" spc="-335" dirty="0">
                <a:solidFill>
                  <a:srgbClr val="F0F1F5"/>
                </a:solidFill>
                <a:latin typeface="Marianne" panose="02000000000000000000" pitchFamily="2" charset="0"/>
              </a:rPr>
              <a:t>Informations relatives à la passation</a:t>
            </a:r>
            <a:br>
              <a:rPr lang="fr-FR" sz="7000" spc="-335" dirty="0">
                <a:solidFill>
                  <a:srgbClr val="F0F1F5"/>
                </a:solidFill>
                <a:latin typeface="Marianne" panose="02000000000000000000" pitchFamily="2" charset="0"/>
              </a:rPr>
            </a:br>
            <a:r>
              <a:rPr lang="fr-FR" sz="7000" spc="-335" dirty="0">
                <a:solidFill>
                  <a:srgbClr val="F0F1F5"/>
                </a:solidFill>
                <a:latin typeface="Marianne" panose="02000000000000000000" pitchFamily="2" charset="0"/>
              </a:rPr>
              <a:t>du questionnaire</a:t>
            </a:r>
            <a:endParaRPr sz="7000" dirty="0">
              <a:latin typeface="Marianne" panose="02000000000000000000" pitchFamily="2" charset="0"/>
            </a:endParaRPr>
          </a:p>
        </p:txBody>
      </p:sp>
      <p:sp>
        <p:nvSpPr>
          <p:cNvPr id="12" name="Rectangle 11"/>
          <p:cNvSpPr/>
          <p:nvPr/>
        </p:nvSpPr>
        <p:spPr>
          <a:xfrm>
            <a:off x="0" y="2552700"/>
            <a:ext cx="18288000" cy="77342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re 6"/>
          <p:cNvSpPr txBox="1">
            <a:spLocks/>
          </p:cNvSpPr>
          <p:nvPr/>
        </p:nvSpPr>
        <p:spPr>
          <a:xfrm>
            <a:off x="1282783" y="6057900"/>
            <a:ext cx="16624217" cy="1477328"/>
          </a:xfrm>
          <a:prstGeom prst="rect">
            <a:avLst/>
          </a:prstGeom>
        </p:spPr>
        <p:txBody>
          <a:bodyPr wrap="square" lIns="0" tIns="0" rIns="0" bIns="0">
            <a:spAutoFit/>
          </a:bodyPr>
          <a:lstStyle>
            <a:lvl1pPr>
              <a:defRPr sz="6000" b="1" i="0">
                <a:solidFill>
                  <a:srgbClr val="312973"/>
                </a:solidFill>
                <a:latin typeface="Arial"/>
                <a:ea typeface="+mj-ea"/>
                <a:cs typeface="Arial"/>
              </a:defRPr>
            </a:lvl1pPr>
          </a:lstStyle>
          <a:p>
            <a:pPr algn="l">
              <a:spcBef>
                <a:spcPts val="600"/>
              </a:spcBef>
              <a:spcAft>
                <a:spcPts val="1200"/>
              </a:spcAft>
            </a:pPr>
            <a:r>
              <a:rPr lang="fr-FR" sz="3200" b="0" dirty="0">
                <a:latin typeface="Marianne" panose="02000000000000000000" pitchFamily="2" charset="0"/>
                <a:sym typeface="Webdings" panose="05030102010509060703" pitchFamily="18" charset="2"/>
              </a:rPr>
              <a:t>- d</a:t>
            </a:r>
            <a:r>
              <a:rPr lang="fr-FR" sz="3200" b="0" dirty="0">
                <a:latin typeface="Marianne" panose="02000000000000000000" pitchFamily="2" charset="0"/>
              </a:rPr>
              <a:t>e mesurer la satisfaction des parents sur leur participation aux animations,</a:t>
            </a:r>
            <a:br>
              <a:rPr lang="fr-FR" sz="3200" b="0" dirty="0">
                <a:latin typeface="Marianne" panose="02000000000000000000" pitchFamily="2" charset="0"/>
              </a:rPr>
            </a:br>
            <a:r>
              <a:rPr lang="fr-FR" sz="3200" b="0" dirty="0">
                <a:latin typeface="Marianne" panose="02000000000000000000" pitchFamily="2" charset="0"/>
                <a:sym typeface="Webdings" panose="05030102010509060703" pitchFamily="18" charset="2"/>
              </a:rPr>
              <a:t>- </a:t>
            </a:r>
            <a:r>
              <a:rPr lang="fr-FR" sz="3200" b="0" dirty="0">
                <a:latin typeface="Marianne" panose="02000000000000000000" pitchFamily="2" charset="0"/>
              </a:rPr>
              <a:t>d'analyser comment le volet parentalité des TNE contribue à resserrer les liens entre l‘Ecole et les familles.</a:t>
            </a:r>
            <a:endParaRPr lang="fr-FR" sz="6600" b="0" dirty="0">
              <a:latin typeface="Marianne" panose="02000000000000000000" pitchFamily="2" charset="0"/>
            </a:endParaRPr>
          </a:p>
        </p:txBody>
      </p:sp>
      <p:sp>
        <p:nvSpPr>
          <p:cNvPr id="22" name="Rectangle 21"/>
          <p:cNvSpPr/>
          <p:nvPr/>
        </p:nvSpPr>
        <p:spPr>
          <a:xfrm>
            <a:off x="415290" y="2933700"/>
            <a:ext cx="17229161" cy="1077218"/>
          </a:xfrm>
          <a:prstGeom prst="rect">
            <a:avLst/>
          </a:prstGeom>
        </p:spPr>
        <p:txBody>
          <a:bodyPr wrap="square">
            <a:spAutoFit/>
          </a:bodyPr>
          <a:lstStyle/>
          <a:p>
            <a:pPr algn="l"/>
            <a:r>
              <a:rPr lang="fr-FR" sz="3200" dirty="0">
                <a:solidFill>
                  <a:srgbClr val="312973"/>
                </a:solidFill>
                <a:latin typeface="Marianne" panose="02000000000000000000" pitchFamily="2" charset="0"/>
              </a:rPr>
              <a:t>Ce questionnaire est à l'attention exclusive des parents qui assistent aux animations proposées dans le cadre du TNE - volet parentalité. </a:t>
            </a:r>
          </a:p>
        </p:txBody>
      </p:sp>
      <p:sp>
        <p:nvSpPr>
          <p:cNvPr id="23" name="Rectangle 22"/>
          <p:cNvSpPr/>
          <p:nvPr/>
        </p:nvSpPr>
        <p:spPr>
          <a:xfrm>
            <a:off x="415290" y="5448300"/>
            <a:ext cx="8522425" cy="584775"/>
          </a:xfrm>
          <a:prstGeom prst="rect">
            <a:avLst/>
          </a:prstGeom>
        </p:spPr>
        <p:txBody>
          <a:bodyPr wrap="square">
            <a:spAutoFit/>
          </a:bodyPr>
          <a:lstStyle/>
          <a:p>
            <a:pPr algn="l"/>
            <a:r>
              <a:rPr lang="fr-FR" sz="3200" dirty="0">
                <a:solidFill>
                  <a:srgbClr val="312973"/>
                </a:solidFill>
                <a:latin typeface="Marianne" panose="02000000000000000000" pitchFamily="2" charset="0"/>
              </a:rPr>
              <a:t>L’analyse des résultats nous permettra :</a:t>
            </a:r>
          </a:p>
        </p:txBody>
      </p:sp>
      <p:sp>
        <p:nvSpPr>
          <p:cNvPr id="24" name="Rectangle 23"/>
          <p:cNvSpPr/>
          <p:nvPr/>
        </p:nvSpPr>
        <p:spPr>
          <a:xfrm>
            <a:off x="415290" y="4152900"/>
            <a:ext cx="17181460" cy="1077218"/>
          </a:xfrm>
          <a:prstGeom prst="rect">
            <a:avLst/>
          </a:prstGeom>
        </p:spPr>
        <p:txBody>
          <a:bodyPr wrap="square">
            <a:spAutoFit/>
          </a:bodyPr>
          <a:lstStyle/>
          <a:p>
            <a:pPr algn="l"/>
            <a:r>
              <a:rPr lang="fr-FR" sz="3200" dirty="0">
                <a:solidFill>
                  <a:srgbClr val="312973"/>
                </a:solidFill>
                <a:latin typeface="Marianne" panose="02000000000000000000" pitchFamily="2" charset="0"/>
              </a:rPr>
              <a:t>Il comporte 7 questions dont une optionnelle (durée estimée entre 1 et 2 minutes) et doit </a:t>
            </a:r>
            <a:r>
              <a:rPr lang="fr-FR" sz="3200" b="1" dirty="0">
                <a:solidFill>
                  <a:srgbClr val="312973"/>
                </a:solidFill>
                <a:latin typeface="Marianne" panose="02000000000000000000" pitchFamily="2" charset="0"/>
              </a:rPr>
              <a:t>être complété par chaque participant en toute fin d’animation, en leur présence</a:t>
            </a:r>
            <a:r>
              <a:rPr lang="fr-FR" sz="3200" b="1" dirty="0">
                <a:solidFill>
                  <a:schemeClr val="accent4">
                    <a:lumMod val="50000"/>
                  </a:schemeClr>
                </a:solidFill>
                <a:latin typeface="Marianne" panose="02000000000000000000" pitchFamily="2" charset="0"/>
              </a:rPr>
              <a:t>.</a:t>
            </a:r>
            <a:endParaRPr lang="fr-FR" sz="3200" b="1" dirty="0">
              <a:solidFill>
                <a:srgbClr val="312973"/>
              </a:solidFill>
              <a:latin typeface="Marianne" panose="02000000000000000000" pitchFamily="2" charset="0"/>
            </a:endParaRPr>
          </a:p>
        </p:txBody>
      </p:sp>
      <p:sp>
        <p:nvSpPr>
          <p:cNvPr id="26" name="Rectangle 25"/>
          <p:cNvSpPr/>
          <p:nvPr/>
        </p:nvSpPr>
        <p:spPr>
          <a:xfrm>
            <a:off x="415290" y="8648700"/>
            <a:ext cx="17229161" cy="523220"/>
          </a:xfrm>
          <a:prstGeom prst="rect">
            <a:avLst/>
          </a:prstGeom>
        </p:spPr>
        <p:txBody>
          <a:bodyPr wrap="square">
            <a:spAutoFit/>
          </a:bodyPr>
          <a:lstStyle/>
          <a:p>
            <a:pPr algn="l"/>
            <a:r>
              <a:rPr lang="fr-FR" sz="2800" i="1" dirty="0">
                <a:solidFill>
                  <a:srgbClr val="312973"/>
                </a:solidFill>
                <a:latin typeface="Marianne" panose="02000000000000000000" pitchFamily="2" charset="0"/>
              </a:rPr>
              <a:t>Le traitement des données recueillies sera fait de manière totalement anonyme.</a:t>
            </a:r>
          </a:p>
        </p:txBody>
      </p:sp>
      <p:sp>
        <p:nvSpPr>
          <p:cNvPr id="27" name="Rectangle 26"/>
          <p:cNvSpPr/>
          <p:nvPr/>
        </p:nvSpPr>
        <p:spPr>
          <a:xfrm>
            <a:off x="415290" y="9305185"/>
            <a:ext cx="17229161" cy="954107"/>
          </a:xfrm>
          <a:prstGeom prst="rect">
            <a:avLst/>
          </a:prstGeom>
        </p:spPr>
        <p:txBody>
          <a:bodyPr wrap="square">
            <a:spAutoFit/>
          </a:bodyPr>
          <a:lstStyle/>
          <a:p>
            <a:pPr algn="l"/>
            <a:r>
              <a:rPr lang="fr-FR" sz="2800" i="1" dirty="0">
                <a:solidFill>
                  <a:srgbClr val="312973"/>
                </a:solidFill>
                <a:latin typeface="Marianne" panose="02000000000000000000" pitchFamily="2" charset="0"/>
              </a:rPr>
              <a:t>Il ne permet pas d’évaluer la satisfaction de la présente animation, mais contribue à mesurer la satisfaction à l’échelle départementale puis nationale.</a:t>
            </a:r>
          </a:p>
        </p:txBody>
      </p:sp>
      <p:sp>
        <p:nvSpPr>
          <p:cNvPr id="28" name="Rectangle 27"/>
          <p:cNvSpPr/>
          <p:nvPr/>
        </p:nvSpPr>
        <p:spPr>
          <a:xfrm>
            <a:off x="415289" y="7810500"/>
            <a:ext cx="16958311" cy="584775"/>
          </a:xfrm>
          <a:prstGeom prst="rect">
            <a:avLst/>
          </a:prstGeom>
        </p:spPr>
        <p:txBody>
          <a:bodyPr wrap="square">
            <a:spAutoFit/>
          </a:bodyPr>
          <a:lstStyle/>
          <a:p>
            <a:pPr algn="l"/>
            <a:r>
              <a:rPr lang="fr-FR" sz="3200" b="1" dirty="0">
                <a:solidFill>
                  <a:srgbClr val="312973"/>
                </a:solidFill>
                <a:latin typeface="Marianne" panose="02000000000000000000" pitchFamily="2" charset="0"/>
              </a:rPr>
              <a:t>Seule la diapo 3 est à diffuser en fin d’animation, à destination des parents présents.</a:t>
            </a:r>
          </a:p>
        </p:txBody>
      </p:sp>
    </p:spTree>
    <p:extLst>
      <p:ext uri="{BB962C8B-B14F-4D97-AF65-F5344CB8AC3E}">
        <p14:creationId xmlns:p14="http://schemas.microsoft.com/office/powerpoint/2010/main" val="21246953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19"/>
          <p:cNvSpPr/>
          <p:nvPr/>
        </p:nvSpPr>
        <p:spPr>
          <a:xfrm>
            <a:off x="11034000" y="1386360"/>
            <a:ext cx="35136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a:lnSpc>
                <a:spcPct val="100000"/>
              </a:lnSpc>
              <a:spcBef>
                <a:spcPts val="99"/>
              </a:spcBef>
            </a:pPr>
            <a:r>
              <a:rPr lang="fr-FR" sz="1600" b="0" strike="noStrike" spc="-26">
                <a:solidFill>
                  <a:srgbClr val="F0F1F5"/>
                </a:solidFill>
                <a:latin typeface="Arial"/>
              </a:rPr>
              <a:t>100</a:t>
            </a:r>
            <a:endParaRPr lang="fr-FR" sz="1600" b="0" strike="noStrike" spc="-1">
              <a:solidFill>
                <a:srgbClr val="000000"/>
              </a:solidFill>
              <a:latin typeface="Calibri"/>
            </a:endParaRPr>
          </a:p>
        </p:txBody>
      </p:sp>
      <p:sp>
        <p:nvSpPr>
          <p:cNvPr id="64" name="object 20"/>
          <p:cNvSpPr/>
          <p:nvPr/>
        </p:nvSpPr>
        <p:spPr>
          <a:xfrm>
            <a:off x="11147040" y="2228400"/>
            <a:ext cx="23832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a:lnSpc>
                <a:spcPct val="100000"/>
              </a:lnSpc>
              <a:spcBef>
                <a:spcPts val="99"/>
              </a:spcBef>
            </a:pPr>
            <a:r>
              <a:rPr lang="fr-FR" sz="1600" b="0" strike="noStrike" spc="-26">
                <a:solidFill>
                  <a:srgbClr val="F0F1F5"/>
                </a:solidFill>
                <a:latin typeface="Arial"/>
              </a:rPr>
              <a:t>75</a:t>
            </a:r>
            <a:endParaRPr lang="fr-FR" sz="1600" b="0" strike="noStrike" spc="-1">
              <a:solidFill>
                <a:srgbClr val="000000"/>
              </a:solidFill>
              <a:latin typeface="Calibri"/>
            </a:endParaRPr>
          </a:p>
        </p:txBody>
      </p:sp>
      <p:sp>
        <p:nvSpPr>
          <p:cNvPr id="65" name="object 21"/>
          <p:cNvSpPr/>
          <p:nvPr/>
        </p:nvSpPr>
        <p:spPr>
          <a:xfrm>
            <a:off x="11147040" y="3070080"/>
            <a:ext cx="238320" cy="199188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a:lnSpc>
                <a:spcPct val="100000"/>
              </a:lnSpc>
              <a:spcBef>
                <a:spcPts val="99"/>
              </a:spcBef>
            </a:pPr>
            <a:r>
              <a:rPr lang="fr-FR" sz="1600" b="0" strike="noStrike" spc="-26">
                <a:solidFill>
                  <a:srgbClr val="F0F1F5"/>
                </a:solidFill>
                <a:latin typeface="Arial"/>
              </a:rPr>
              <a:t>50</a:t>
            </a:r>
            <a:endParaRPr lang="fr-FR" sz="1600" b="0" strike="noStrike" spc="-1">
              <a:solidFill>
                <a:srgbClr val="000000"/>
              </a:solidFill>
              <a:latin typeface="Calibri"/>
            </a:endParaRPr>
          </a:p>
          <a:p>
            <a:pPr>
              <a:lnSpc>
                <a:spcPct val="100000"/>
              </a:lnSpc>
            </a:pPr>
            <a:endParaRPr lang="fr-FR" sz="1800" b="0" strike="noStrike" spc="-1">
              <a:solidFill>
                <a:srgbClr val="000000"/>
              </a:solidFill>
              <a:latin typeface="Calibri"/>
            </a:endParaRPr>
          </a:p>
          <a:p>
            <a:pPr>
              <a:lnSpc>
                <a:spcPct val="100000"/>
              </a:lnSpc>
              <a:spcBef>
                <a:spcPts val="51"/>
              </a:spcBef>
            </a:pPr>
            <a:endParaRPr lang="fr-FR" sz="2250" b="0" strike="noStrike" spc="-1">
              <a:solidFill>
                <a:srgbClr val="000000"/>
              </a:solidFill>
              <a:latin typeface="Calibri"/>
            </a:endParaRPr>
          </a:p>
          <a:p>
            <a:pPr>
              <a:lnSpc>
                <a:spcPct val="100000"/>
              </a:lnSpc>
            </a:pPr>
            <a:r>
              <a:rPr lang="fr-FR" sz="1600" b="0" strike="noStrike" spc="-26">
                <a:solidFill>
                  <a:srgbClr val="F0F1F5"/>
                </a:solidFill>
                <a:latin typeface="Arial"/>
              </a:rPr>
              <a:t>25</a:t>
            </a:r>
            <a:endParaRPr lang="fr-FR" sz="1600" b="0" strike="noStrike" spc="-1">
              <a:solidFill>
                <a:srgbClr val="000000"/>
              </a:solidFill>
              <a:latin typeface="Calibri"/>
            </a:endParaRPr>
          </a:p>
          <a:p>
            <a:pPr>
              <a:lnSpc>
                <a:spcPct val="100000"/>
              </a:lnSpc>
            </a:pPr>
            <a:endParaRPr lang="fr-FR" sz="1800" b="0" strike="noStrike" spc="-1">
              <a:solidFill>
                <a:srgbClr val="000000"/>
              </a:solidFill>
              <a:latin typeface="Calibri"/>
            </a:endParaRPr>
          </a:p>
          <a:p>
            <a:pPr>
              <a:lnSpc>
                <a:spcPct val="100000"/>
              </a:lnSpc>
              <a:spcBef>
                <a:spcPts val="51"/>
              </a:spcBef>
            </a:pPr>
            <a:endParaRPr lang="fr-FR" sz="2250" b="0" strike="noStrike" spc="-1">
              <a:solidFill>
                <a:srgbClr val="000000"/>
              </a:solidFill>
              <a:latin typeface="Calibri"/>
            </a:endParaRPr>
          </a:p>
          <a:p>
            <a:pPr marL="112320">
              <a:lnSpc>
                <a:spcPct val="100000"/>
              </a:lnSpc>
              <a:spcBef>
                <a:spcPts val="6"/>
              </a:spcBef>
            </a:pPr>
            <a:r>
              <a:rPr lang="fr-FR" sz="1600" b="0" strike="noStrike" spc="-1">
                <a:solidFill>
                  <a:srgbClr val="F0F1F5"/>
                </a:solidFill>
                <a:latin typeface="Arial"/>
              </a:rPr>
              <a:t>0</a:t>
            </a:r>
            <a:endParaRPr lang="fr-FR" sz="1600" b="0" strike="noStrike" spc="-1">
              <a:solidFill>
                <a:srgbClr val="000000"/>
              </a:solidFill>
              <a:latin typeface="Calibri"/>
            </a:endParaRPr>
          </a:p>
        </p:txBody>
      </p:sp>
      <p:pic>
        <p:nvPicPr>
          <p:cNvPr id="66" name="Image 1"/>
          <p:cNvPicPr/>
          <p:nvPr/>
        </p:nvPicPr>
        <p:blipFill>
          <a:blip r:embed="rId3"/>
          <a:srcRect r="3158"/>
          <a:stretch/>
        </p:blipFill>
        <p:spPr>
          <a:xfrm>
            <a:off x="5410080" y="114300"/>
            <a:ext cx="7009920" cy="10048680"/>
          </a:xfrm>
          <a:prstGeom prst="rect">
            <a:avLst/>
          </a:prstGeom>
          <a:ln w="0">
            <a:noFill/>
          </a:ln>
        </p:spPr>
      </p:pic>
    </p:spTree>
    <p:extLst>
      <p:ext uri="{BB962C8B-B14F-4D97-AF65-F5344CB8AC3E}">
        <p14:creationId xmlns:p14="http://schemas.microsoft.com/office/powerpoint/2010/main" val="25667970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à coins arrondis 9"/>
          <p:cNvSpPr/>
          <p:nvPr/>
        </p:nvSpPr>
        <p:spPr>
          <a:xfrm>
            <a:off x="12160080" y="3691800"/>
            <a:ext cx="5153400" cy="2856240"/>
          </a:xfrm>
          <a:prstGeom prst="roundRect">
            <a:avLst>
              <a:gd name="adj" fmla="val 16667"/>
            </a:avLst>
          </a:prstGeom>
          <a:solidFill>
            <a:srgbClr val="FFFFFF"/>
          </a:solidFill>
          <a:ln>
            <a:solidFill>
              <a:srgbClr val="C0504D"/>
            </a:solidFill>
            <a:round/>
          </a:ln>
        </p:spPr>
        <p:style>
          <a:lnRef idx="2">
            <a:schemeClr val="accent2"/>
          </a:lnRef>
          <a:fillRef idx="1">
            <a:schemeClr val="lt1"/>
          </a:fillRef>
          <a:effectRef idx="0">
            <a:schemeClr val="accent2"/>
          </a:effectRef>
          <a:fontRef idx="minor"/>
        </p:style>
        <p:txBody>
          <a:bodyPr lIns="90000" tIns="45000" rIns="90000" bIns="45000" anchor="ctr">
            <a:noAutofit/>
          </a:bodyPr>
          <a:lstStyle/>
          <a:p>
            <a:pPr algn="ctr">
              <a:lnSpc>
                <a:spcPct val="100000"/>
              </a:lnSpc>
            </a:pPr>
            <a:endParaRPr lang="fr-FR" sz="1800" b="0" strike="noStrike" spc="-1">
              <a:solidFill>
                <a:schemeClr val="dk1"/>
              </a:solidFill>
              <a:latin typeface="Calibri"/>
            </a:endParaRPr>
          </a:p>
        </p:txBody>
      </p:sp>
      <p:pic>
        <p:nvPicPr>
          <p:cNvPr id="68" name="Image 7"/>
          <p:cNvPicPr/>
          <p:nvPr/>
        </p:nvPicPr>
        <p:blipFill>
          <a:blip r:embed="rId2"/>
          <a:srcRect l="14884" t="28007" r="20777" b="23067"/>
          <a:stretch/>
        </p:blipFill>
        <p:spPr>
          <a:xfrm>
            <a:off x="13649760" y="5216760"/>
            <a:ext cx="2599560" cy="982440"/>
          </a:xfrm>
          <a:prstGeom prst="rect">
            <a:avLst/>
          </a:prstGeom>
          <a:ln w="0">
            <a:noFill/>
          </a:ln>
        </p:spPr>
      </p:pic>
      <p:sp>
        <p:nvSpPr>
          <p:cNvPr id="69" name="object 19"/>
          <p:cNvSpPr/>
          <p:nvPr/>
        </p:nvSpPr>
        <p:spPr>
          <a:xfrm>
            <a:off x="11034000" y="1386360"/>
            <a:ext cx="35136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a:lnSpc>
                <a:spcPct val="100000"/>
              </a:lnSpc>
              <a:spcBef>
                <a:spcPts val="99"/>
              </a:spcBef>
            </a:pPr>
            <a:r>
              <a:rPr lang="fr-FR" sz="1600" b="0" strike="noStrike" spc="-26">
                <a:solidFill>
                  <a:srgbClr val="F0F1F5"/>
                </a:solidFill>
                <a:latin typeface="Arial"/>
              </a:rPr>
              <a:t>100</a:t>
            </a:r>
            <a:endParaRPr lang="fr-FR" sz="1600" b="0" strike="noStrike" spc="-1">
              <a:solidFill>
                <a:srgbClr val="000000"/>
              </a:solidFill>
              <a:latin typeface="Calibri"/>
            </a:endParaRPr>
          </a:p>
        </p:txBody>
      </p:sp>
      <p:sp>
        <p:nvSpPr>
          <p:cNvPr id="70" name="object 20"/>
          <p:cNvSpPr/>
          <p:nvPr/>
        </p:nvSpPr>
        <p:spPr>
          <a:xfrm>
            <a:off x="11147040" y="2228400"/>
            <a:ext cx="23832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a:lnSpc>
                <a:spcPct val="100000"/>
              </a:lnSpc>
              <a:spcBef>
                <a:spcPts val="99"/>
              </a:spcBef>
            </a:pPr>
            <a:r>
              <a:rPr lang="fr-FR" sz="1600" b="0" strike="noStrike" spc="-26">
                <a:solidFill>
                  <a:srgbClr val="F0F1F5"/>
                </a:solidFill>
                <a:latin typeface="Arial"/>
              </a:rPr>
              <a:t>75</a:t>
            </a:r>
            <a:endParaRPr lang="fr-FR" sz="1600" b="0" strike="noStrike" spc="-1">
              <a:solidFill>
                <a:srgbClr val="000000"/>
              </a:solidFill>
              <a:latin typeface="Calibri"/>
            </a:endParaRPr>
          </a:p>
        </p:txBody>
      </p:sp>
      <p:sp>
        <p:nvSpPr>
          <p:cNvPr id="71" name="object 21"/>
          <p:cNvSpPr/>
          <p:nvPr/>
        </p:nvSpPr>
        <p:spPr>
          <a:xfrm>
            <a:off x="11147040" y="3070080"/>
            <a:ext cx="238320" cy="193068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a:lnSpc>
                <a:spcPct val="100000"/>
              </a:lnSpc>
              <a:spcBef>
                <a:spcPts val="99"/>
              </a:spcBef>
            </a:pPr>
            <a:r>
              <a:rPr lang="fr-FR" sz="1600" b="0" strike="noStrike" spc="-26">
                <a:solidFill>
                  <a:srgbClr val="F0F1F5"/>
                </a:solidFill>
                <a:latin typeface="Arial"/>
              </a:rPr>
              <a:t>50</a:t>
            </a:r>
            <a:endParaRPr lang="fr-FR" sz="1600" b="0" strike="noStrike" spc="-1">
              <a:solidFill>
                <a:srgbClr val="000000"/>
              </a:solidFill>
              <a:latin typeface="Calibri"/>
            </a:endParaRPr>
          </a:p>
          <a:p>
            <a:pPr>
              <a:lnSpc>
                <a:spcPct val="100000"/>
              </a:lnSpc>
            </a:pPr>
            <a:endParaRPr lang="fr-FR" sz="1600" b="0" strike="noStrike" spc="-1">
              <a:solidFill>
                <a:srgbClr val="000000"/>
              </a:solidFill>
              <a:latin typeface="Calibri"/>
            </a:endParaRPr>
          </a:p>
          <a:p>
            <a:pPr>
              <a:lnSpc>
                <a:spcPct val="100000"/>
              </a:lnSpc>
              <a:spcBef>
                <a:spcPts val="51"/>
              </a:spcBef>
            </a:pPr>
            <a:endParaRPr lang="fr-FR" sz="2250" b="0" strike="noStrike" spc="-1">
              <a:solidFill>
                <a:srgbClr val="000000"/>
              </a:solidFill>
              <a:latin typeface="Calibri"/>
            </a:endParaRPr>
          </a:p>
          <a:p>
            <a:pPr>
              <a:lnSpc>
                <a:spcPct val="100000"/>
              </a:lnSpc>
            </a:pPr>
            <a:r>
              <a:rPr lang="fr-FR" sz="1600" b="0" strike="noStrike" spc="-26">
                <a:solidFill>
                  <a:srgbClr val="F0F1F5"/>
                </a:solidFill>
                <a:latin typeface="Arial"/>
              </a:rPr>
              <a:t>25</a:t>
            </a:r>
            <a:endParaRPr lang="fr-FR" sz="1600" b="0" strike="noStrike" spc="-1">
              <a:solidFill>
                <a:srgbClr val="000000"/>
              </a:solidFill>
              <a:latin typeface="Calibri"/>
            </a:endParaRPr>
          </a:p>
          <a:p>
            <a:pPr>
              <a:lnSpc>
                <a:spcPct val="100000"/>
              </a:lnSpc>
            </a:pPr>
            <a:endParaRPr lang="fr-FR" sz="1600" b="0" strike="noStrike" spc="-1">
              <a:solidFill>
                <a:srgbClr val="000000"/>
              </a:solidFill>
              <a:latin typeface="Calibri"/>
            </a:endParaRPr>
          </a:p>
          <a:p>
            <a:pPr>
              <a:lnSpc>
                <a:spcPct val="100000"/>
              </a:lnSpc>
              <a:spcBef>
                <a:spcPts val="51"/>
              </a:spcBef>
            </a:pPr>
            <a:endParaRPr lang="fr-FR" sz="2250" b="0" strike="noStrike" spc="-1">
              <a:solidFill>
                <a:srgbClr val="000000"/>
              </a:solidFill>
              <a:latin typeface="Calibri"/>
            </a:endParaRPr>
          </a:p>
          <a:p>
            <a:pPr marL="112320">
              <a:lnSpc>
                <a:spcPct val="100000"/>
              </a:lnSpc>
              <a:spcBef>
                <a:spcPts val="6"/>
              </a:spcBef>
            </a:pPr>
            <a:r>
              <a:rPr lang="fr-FR" sz="1600" b="0" strike="noStrike" spc="-1">
                <a:solidFill>
                  <a:srgbClr val="F0F1F5"/>
                </a:solidFill>
                <a:latin typeface="Arial"/>
              </a:rPr>
              <a:t>0</a:t>
            </a:r>
            <a:endParaRPr lang="fr-FR" sz="1600" b="0" strike="noStrike" spc="-1">
              <a:solidFill>
                <a:srgbClr val="000000"/>
              </a:solidFill>
              <a:latin typeface="Calibri"/>
            </a:endParaRPr>
          </a:p>
        </p:txBody>
      </p:sp>
      <p:sp>
        <p:nvSpPr>
          <p:cNvPr id="72" name="Rectangle 6"/>
          <p:cNvSpPr/>
          <p:nvPr/>
        </p:nvSpPr>
        <p:spPr>
          <a:xfrm>
            <a:off x="0" y="49680"/>
            <a:ext cx="18135360" cy="1781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50000"/>
              </a:lnSpc>
            </a:pPr>
            <a:r>
              <a:rPr lang="fr-FR" sz="4200" b="1" strike="noStrike" spc="-1">
                <a:solidFill>
                  <a:srgbClr val="312973"/>
                </a:solidFill>
                <a:latin typeface="Marianne Light"/>
              </a:rPr>
              <a:t>Qu’avez-vous pensé de cette animation ? </a:t>
            </a:r>
            <a:endParaRPr lang="fr-FR" sz="4200" b="0" strike="noStrike" spc="-1">
              <a:solidFill>
                <a:srgbClr val="000000"/>
              </a:solidFill>
              <a:latin typeface="Calibri"/>
            </a:endParaRPr>
          </a:p>
          <a:p>
            <a:pPr algn="ctr">
              <a:lnSpc>
                <a:spcPct val="150000"/>
              </a:lnSpc>
            </a:pPr>
            <a:r>
              <a:rPr lang="fr-FR" sz="3200" b="0" i="1" strike="noStrike" spc="-1">
                <a:solidFill>
                  <a:srgbClr val="312973"/>
                </a:solidFill>
                <a:latin typeface="Marianne Light"/>
              </a:rPr>
              <a:t>Promis, ce ne sera pas long </a:t>
            </a:r>
            <a:r>
              <a:rPr lang="fr-FR" sz="3200" b="0" strike="noStrike" spc="-1">
                <a:solidFill>
                  <a:srgbClr val="312973"/>
                </a:solidFill>
                <a:latin typeface="Wingdings"/>
              </a:rPr>
              <a:t></a:t>
            </a:r>
            <a:r>
              <a:rPr lang="fr-FR" sz="3200" b="0" i="1" strike="noStrike" spc="-1">
                <a:solidFill>
                  <a:srgbClr val="312973"/>
                </a:solidFill>
                <a:latin typeface="Marianne Light"/>
              </a:rPr>
              <a:t> </a:t>
            </a:r>
            <a:endParaRPr lang="fr-FR" sz="3200" b="0" strike="noStrike" spc="-1">
              <a:solidFill>
                <a:srgbClr val="000000"/>
              </a:solidFill>
              <a:latin typeface="Calibri"/>
            </a:endParaRPr>
          </a:p>
        </p:txBody>
      </p:sp>
      <p:sp>
        <p:nvSpPr>
          <p:cNvPr id="73" name="Rectangle 1"/>
          <p:cNvSpPr/>
          <p:nvPr/>
        </p:nvSpPr>
        <p:spPr>
          <a:xfrm>
            <a:off x="621360" y="5917320"/>
            <a:ext cx="49964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3600" b="1" strike="noStrike" spc="-1">
                <a:solidFill>
                  <a:srgbClr val="312973"/>
                </a:solidFill>
                <a:latin typeface="Marianne Light"/>
              </a:rPr>
              <a:t>ou saisissez l'adresse :</a:t>
            </a:r>
            <a:endParaRPr lang="fr-FR" sz="3600" b="0" strike="noStrike" spc="-1">
              <a:solidFill>
                <a:srgbClr val="000000"/>
              </a:solidFill>
              <a:latin typeface="Calibri"/>
            </a:endParaRPr>
          </a:p>
        </p:txBody>
      </p:sp>
      <p:pic>
        <p:nvPicPr>
          <p:cNvPr id="74" name="Image 3"/>
          <p:cNvPicPr/>
          <p:nvPr/>
        </p:nvPicPr>
        <p:blipFill>
          <a:blip r:embed="rId3"/>
          <a:stretch/>
        </p:blipFill>
        <p:spPr>
          <a:xfrm>
            <a:off x="12610800" y="8690400"/>
            <a:ext cx="5574240" cy="1511640"/>
          </a:xfrm>
          <a:prstGeom prst="rect">
            <a:avLst/>
          </a:prstGeom>
          <a:ln w="0">
            <a:noFill/>
          </a:ln>
        </p:spPr>
      </p:pic>
      <p:sp>
        <p:nvSpPr>
          <p:cNvPr id="75" name="Rectangle 4"/>
          <p:cNvSpPr/>
          <p:nvPr/>
        </p:nvSpPr>
        <p:spPr>
          <a:xfrm>
            <a:off x="621360" y="6548400"/>
            <a:ext cx="5130720" cy="653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3200" b="1" u="sng" strike="noStrike" spc="-1">
                <a:solidFill>
                  <a:schemeClr val="dk2">
                    <a:lumMod val="50000"/>
                  </a:schemeClr>
                </a:solidFill>
                <a:uFillTx/>
                <a:latin typeface="Marianne"/>
                <a:hlinkClick r:id="rId4"/>
              </a:rPr>
              <a:t>https://dgxy.link/Parent</a:t>
            </a:r>
            <a:endParaRPr lang="fr-FR" sz="3200" b="0" strike="noStrike" spc="-1">
              <a:solidFill>
                <a:srgbClr val="000000"/>
              </a:solidFill>
              <a:latin typeface="Calibri"/>
            </a:endParaRPr>
          </a:p>
        </p:txBody>
      </p:sp>
      <p:pic>
        <p:nvPicPr>
          <p:cNvPr id="76" name="Image 5">
            <a:hlinkClick r:id="" action="ppaction://hlinkshowjump?jump=nextslide"/>
          </p:cNvPr>
          <p:cNvPicPr/>
          <p:nvPr/>
        </p:nvPicPr>
        <p:blipFill>
          <a:blip r:embed="rId5"/>
          <a:stretch/>
        </p:blipFill>
        <p:spPr>
          <a:xfrm>
            <a:off x="7502400" y="2992680"/>
            <a:ext cx="4151520" cy="4151520"/>
          </a:xfrm>
          <a:prstGeom prst="rect">
            <a:avLst/>
          </a:prstGeom>
          <a:ln w="0">
            <a:noFill/>
          </a:ln>
        </p:spPr>
      </p:pic>
      <p:pic>
        <p:nvPicPr>
          <p:cNvPr id="77" name="object 18"/>
          <p:cNvPicPr/>
          <p:nvPr/>
        </p:nvPicPr>
        <p:blipFill>
          <a:blip r:embed="rId6"/>
          <a:stretch/>
        </p:blipFill>
        <p:spPr>
          <a:xfrm>
            <a:off x="1319040" y="1813320"/>
            <a:ext cx="2630880" cy="1534680"/>
          </a:xfrm>
          <a:prstGeom prst="rect">
            <a:avLst/>
          </a:prstGeom>
          <a:ln w="0">
            <a:noFill/>
          </a:ln>
        </p:spPr>
      </p:pic>
      <p:sp>
        <p:nvSpPr>
          <p:cNvPr id="78" name="Rectangle 13"/>
          <p:cNvSpPr/>
          <p:nvPr/>
        </p:nvSpPr>
        <p:spPr>
          <a:xfrm>
            <a:off x="12344400" y="3858840"/>
            <a:ext cx="48002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800" b="1" strike="noStrike" spc="-1">
                <a:solidFill>
                  <a:srgbClr val="312973"/>
                </a:solidFill>
                <a:latin typeface="Marianne Light"/>
              </a:rPr>
              <a:t>Après la dernière question, envoyez vos réponses en pressant </a:t>
            </a:r>
            <a:endParaRPr lang="fr-FR" sz="1800" b="0" strike="noStrike" spc="-1">
              <a:solidFill>
                <a:srgbClr val="000000"/>
              </a:solidFill>
              <a:latin typeface="Calibri"/>
            </a:endParaRPr>
          </a:p>
        </p:txBody>
      </p:sp>
      <p:sp>
        <p:nvSpPr>
          <p:cNvPr id="79" name="object 11"/>
          <p:cNvSpPr/>
          <p:nvPr/>
        </p:nvSpPr>
        <p:spPr>
          <a:xfrm rot="19895400" flipH="1">
            <a:off x="3642480" y="3826800"/>
            <a:ext cx="1671840" cy="1696680"/>
          </a:xfrm>
          <a:custGeom>
            <a:avLst/>
            <a:gdLst>
              <a:gd name="textAreaLeft" fmla="*/ 360 w 1671840"/>
              <a:gd name="textAreaRight" fmla="*/ 1672560 w 1671840"/>
              <a:gd name="textAreaTop" fmla="*/ 0 h 1696680"/>
              <a:gd name="textAreaBottom" fmla="*/ 1697040 h 1696680"/>
            </a:gdLst>
            <a:ahLst/>
            <a:cxnLst/>
            <a:rect l="textAreaLeft" t="textAreaTop" r="textAreaRight" b="textAreaBottom"/>
            <a:pathLst>
              <a:path w="1289684" h="1633854">
                <a:moveTo>
                  <a:pt x="345912" y="1415317"/>
                </a:moveTo>
                <a:lnTo>
                  <a:pt x="722967" y="1321307"/>
                </a:lnTo>
                <a:lnTo>
                  <a:pt x="712837" y="1336921"/>
                </a:lnTo>
                <a:lnTo>
                  <a:pt x="686286" y="1343541"/>
                </a:lnTo>
                <a:lnTo>
                  <a:pt x="676015" y="1359191"/>
                </a:lnTo>
                <a:lnTo>
                  <a:pt x="649207" y="1365875"/>
                </a:lnTo>
                <a:lnTo>
                  <a:pt x="638815" y="1381555"/>
                </a:lnTo>
                <a:lnTo>
                  <a:pt x="584614" y="1395069"/>
                </a:lnTo>
                <a:lnTo>
                  <a:pt x="574059" y="1410789"/>
                </a:lnTo>
                <a:lnTo>
                  <a:pt x="478039" y="1434729"/>
                </a:lnTo>
                <a:lnTo>
                  <a:pt x="467327" y="1450489"/>
                </a:lnTo>
                <a:lnTo>
                  <a:pt x="425920" y="1460813"/>
                </a:lnTo>
                <a:lnTo>
                  <a:pt x="468933" y="1633332"/>
                </a:lnTo>
                <a:lnTo>
                  <a:pt x="281360" y="1549211"/>
                </a:lnTo>
                <a:lnTo>
                  <a:pt x="373563" y="1526222"/>
                </a:lnTo>
                <a:lnTo>
                  <a:pt x="345912" y="1415317"/>
                </a:lnTo>
                <a:close/>
              </a:path>
              <a:path w="1289684" h="1633854">
                <a:moveTo>
                  <a:pt x="176575" y="1195762"/>
                </a:moveTo>
                <a:lnTo>
                  <a:pt x="284464" y="1168862"/>
                </a:lnTo>
                <a:lnTo>
                  <a:pt x="103525" y="1397218"/>
                </a:lnTo>
                <a:lnTo>
                  <a:pt x="373563" y="1526222"/>
                </a:lnTo>
                <a:lnTo>
                  <a:pt x="281360" y="1549211"/>
                </a:lnTo>
                <a:lnTo>
                  <a:pt x="0" y="1423030"/>
                </a:lnTo>
                <a:lnTo>
                  <a:pt x="176575" y="1195762"/>
                </a:lnTo>
                <a:close/>
              </a:path>
              <a:path w="1289684" h="1633854">
                <a:moveTo>
                  <a:pt x="414229" y="1385195"/>
                </a:moveTo>
                <a:lnTo>
                  <a:pt x="759200" y="1299184"/>
                </a:lnTo>
                <a:lnTo>
                  <a:pt x="749225" y="1314760"/>
                </a:lnTo>
                <a:lnTo>
                  <a:pt x="404283" y="1400764"/>
                </a:lnTo>
                <a:lnTo>
                  <a:pt x="414229" y="1385195"/>
                </a:lnTo>
                <a:close/>
              </a:path>
              <a:path w="1289684" h="1633854">
                <a:moveTo>
                  <a:pt x="540732" y="1340566"/>
                </a:moveTo>
                <a:lnTo>
                  <a:pt x="794930" y="1277187"/>
                </a:lnTo>
                <a:lnTo>
                  <a:pt x="785126" y="1292720"/>
                </a:lnTo>
                <a:lnTo>
                  <a:pt x="530925" y="1356100"/>
                </a:lnTo>
                <a:lnTo>
                  <a:pt x="540732" y="1340566"/>
                </a:lnTo>
                <a:close/>
              </a:path>
              <a:path w="1289684" h="1633854">
                <a:moveTo>
                  <a:pt x="601646" y="1312289"/>
                </a:moveTo>
                <a:lnTo>
                  <a:pt x="817420" y="1258491"/>
                </a:lnTo>
                <a:lnTo>
                  <a:pt x="807743" y="1273992"/>
                </a:lnTo>
                <a:lnTo>
                  <a:pt x="591982" y="1327788"/>
                </a:lnTo>
                <a:lnTo>
                  <a:pt x="601646" y="1312289"/>
                </a:lnTo>
                <a:close/>
              </a:path>
              <a:path w="1289684" h="1633854">
                <a:moveTo>
                  <a:pt x="649168" y="1287352"/>
                </a:moveTo>
                <a:lnTo>
                  <a:pt x="839653" y="1239859"/>
                </a:lnTo>
                <a:lnTo>
                  <a:pt x="830106" y="1255328"/>
                </a:lnTo>
                <a:lnTo>
                  <a:pt x="639649" y="1302814"/>
                </a:lnTo>
                <a:lnTo>
                  <a:pt x="649168" y="1287352"/>
                </a:lnTo>
                <a:close/>
              </a:path>
              <a:path w="1289684" h="1633854">
                <a:moveTo>
                  <a:pt x="696033" y="1262578"/>
                </a:moveTo>
                <a:lnTo>
                  <a:pt x="874015" y="1218203"/>
                </a:lnTo>
                <a:lnTo>
                  <a:pt x="864680" y="1233619"/>
                </a:lnTo>
                <a:lnTo>
                  <a:pt x="686690" y="1277997"/>
                </a:lnTo>
                <a:lnTo>
                  <a:pt x="696033" y="1262578"/>
                </a:lnTo>
                <a:close/>
              </a:path>
              <a:path w="1289684" h="1633854">
                <a:moveTo>
                  <a:pt x="751210" y="1222644"/>
                </a:moveTo>
                <a:lnTo>
                  <a:pt x="904636" y="1184390"/>
                </a:lnTo>
                <a:lnTo>
                  <a:pt x="886348" y="1215128"/>
                </a:lnTo>
                <a:lnTo>
                  <a:pt x="720719" y="1256423"/>
                </a:lnTo>
                <a:lnTo>
                  <a:pt x="729914" y="1241042"/>
                </a:lnTo>
                <a:lnTo>
                  <a:pt x="742126" y="1237997"/>
                </a:lnTo>
                <a:lnTo>
                  <a:pt x="751210" y="1222644"/>
                </a:lnTo>
                <a:close/>
              </a:path>
              <a:path w="1289684" h="1633854">
                <a:moveTo>
                  <a:pt x="784260" y="1201314"/>
                </a:moveTo>
                <a:lnTo>
                  <a:pt x="925682" y="1166054"/>
                </a:lnTo>
                <a:lnTo>
                  <a:pt x="916736" y="1181373"/>
                </a:lnTo>
                <a:lnTo>
                  <a:pt x="775353" y="1216624"/>
                </a:lnTo>
                <a:lnTo>
                  <a:pt x="784260" y="1201314"/>
                </a:lnTo>
                <a:close/>
              </a:path>
              <a:path w="1289684" h="1633854">
                <a:moveTo>
                  <a:pt x="804960" y="1183065"/>
                </a:moveTo>
                <a:lnTo>
                  <a:pt x="946392" y="1147802"/>
                </a:lnTo>
                <a:lnTo>
                  <a:pt x="937615" y="1163079"/>
                </a:lnTo>
                <a:lnTo>
                  <a:pt x="796177" y="1198343"/>
                </a:lnTo>
                <a:lnTo>
                  <a:pt x="804960" y="1183065"/>
                </a:lnTo>
                <a:close/>
              </a:path>
              <a:path w="1289684" h="1633854">
                <a:moveTo>
                  <a:pt x="857064" y="1143896"/>
                </a:moveTo>
                <a:lnTo>
                  <a:pt x="975271" y="1114424"/>
                </a:lnTo>
                <a:lnTo>
                  <a:pt x="958156" y="1144869"/>
                </a:lnTo>
                <a:lnTo>
                  <a:pt x="828468" y="1177203"/>
                </a:lnTo>
                <a:lnTo>
                  <a:pt x="837047" y="1161976"/>
                </a:lnTo>
                <a:lnTo>
                  <a:pt x="848628" y="1159088"/>
                </a:lnTo>
                <a:lnTo>
                  <a:pt x="857064" y="1143896"/>
                </a:lnTo>
                <a:close/>
              </a:path>
              <a:path w="1289684" h="1633854">
                <a:moveTo>
                  <a:pt x="876781" y="1125891"/>
                </a:moveTo>
                <a:lnTo>
                  <a:pt x="995092" y="1096393"/>
                </a:lnTo>
                <a:lnTo>
                  <a:pt x="986764" y="1111558"/>
                </a:lnTo>
                <a:lnTo>
                  <a:pt x="868497" y="1141046"/>
                </a:lnTo>
                <a:lnTo>
                  <a:pt x="876781" y="1125891"/>
                </a:lnTo>
                <a:close/>
              </a:path>
              <a:path w="1289684" h="1633854">
                <a:moveTo>
                  <a:pt x="996814" y="127393"/>
                </a:moveTo>
                <a:lnTo>
                  <a:pt x="1061532" y="111257"/>
                </a:lnTo>
                <a:lnTo>
                  <a:pt x="1071172" y="161209"/>
                </a:lnTo>
                <a:lnTo>
                  <a:pt x="1078651" y="211699"/>
                </a:lnTo>
                <a:lnTo>
                  <a:pt x="1080948" y="250393"/>
                </a:lnTo>
                <a:lnTo>
                  <a:pt x="1084261" y="301922"/>
                </a:lnTo>
                <a:lnTo>
                  <a:pt x="1085568" y="353951"/>
                </a:lnTo>
                <a:lnTo>
                  <a:pt x="1081848" y="394145"/>
                </a:lnTo>
                <a:lnTo>
                  <a:pt x="1076225" y="434813"/>
                </a:lnTo>
                <a:lnTo>
                  <a:pt x="1071823" y="488266"/>
                </a:lnTo>
                <a:lnTo>
                  <a:pt x="1062548" y="529845"/>
                </a:lnTo>
                <a:lnTo>
                  <a:pt x="1051524" y="571860"/>
                </a:lnTo>
                <a:lnTo>
                  <a:pt x="1038803" y="614298"/>
                </a:lnTo>
                <a:lnTo>
                  <a:pt x="1024435" y="657147"/>
                </a:lnTo>
                <a:lnTo>
                  <a:pt x="1008473" y="700393"/>
                </a:lnTo>
                <a:lnTo>
                  <a:pt x="990968" y="744024"/>
                </a:lnTo>
                <a:lnTo>
                  <a:pt x="968898" y="775704"/>
                </a:lnTo>
                <a:lnTo>
                  <a:pt x="948461" y="820066"/>
                </a:lnTo>
                <a:lnTo>
                  <a:pt x="923562" y="852452"/>
                </a:lnTo>
                <a:lnTo>
                  <a:pt x="900398" y="897493"/>
                </a:lnTo>
                <a:lnTo>
                  <a:pt x="872876" y="930533"/>
                </a:lnTo>
                <a:lnTo>
                  <a:pt x="844118" y="963881"/>
                </a:lnTo>
                <a:lnTo>
                  <a:pt x="814178" y="997523"/>
                </a:lnTo>
                <a:lnTo>
                  <a:pt x="783105" y="1031448"/>
                </a:lnTo>
                <a:lnTo>
                  <a:pt x="747880" y="1053320"/>
                </a:lnTo>
                <a:lnTo>
                  <a:pt x="714698" y="1087770"/>
                </a:lnTo>
                <a:lnTo>
                  <a:pt x="639307" y="1132745"/>
                </a:lnTo>
                <a:lnTo>
                  <a:pt x="603347" y="1167889"/>
                </a:lnTo>
                <a:lnTo>
                  <a:pt x="560418" y="1178592"/>
                </a:lnTo>
                <a:lnTo>
                  <a:pt x="478440" y="1225209"/>
                </a:lnTo>
                <a:lnTo>
                  <a:pt x="433349" y="1236451"/>
                </a:lnTo>
                <a:lnTo>
                  <a:pt x="390713" y="1260170"/>
                </a:lnTo>
                <a:lnTo>
                  <a:pt x="312115" y="1279767"/>
                </a:lnTo>
                <a:lnTo>
                  <a:pt x="293681" y="1205830"/>
                </a:lnTo>
                <a:lnTo>
                  <a:pt x="451437" y="1166497"/>
                </a:lnTo>
                <a:lnTo>
                  <a:pt x="576110" y="1096147"/>
                </a:lnTo>
                <a:lnTo>
                  <a:pt x="654636" y="1050390"/>
                </a:lnTo>
                <a:lnTo>
                  <a:pt x="689259" y="1015580"/>
                </a:lnTo>
                <a:lnTo>
                  <a:pt x="725824" y="993375"/>
                </a:lnTo>
                <a:lnTo>
                  <a:pt x="758124" y="959144"/>
                </a:lnTo>
                <a:lnTo>
                  <a:pt x="789168" y="925226"/>
                </a:lnTo>
                <a:lnTo>
                  <a:pt x="818891" y="891638"/>
                </a:lnTo>
                <a:lnTo>
                  <a:pt x="844158" y="846072"/>
                </a:lnTo>
                <a:lnTo>
                  <a:pt x="871051" y="813189"/>
                </a:lnTo>
                <a:lnTo>
                  <a:pt x="896433" y="780683"/>
                </a:lnTo>
                <a:lnTo>
                  <a:pt x="917169" y="736246"/>
                </a:lnTo>
                <a:lnTo>
                  <a:pt x="936268" y="692218"/>
                </a:lnTo>
                <a:lnTo>
                  <a:pt x="953665" y="648614"/>
                </a:lnTo>
                <a:lnTo>
                  <a:pt x="969298" y="605450"/>
                </a:lnTo>
                <a:lnTo>
                  <a:pt x="983104" y="562742"/>
                </a:lnTo>
                <a:lnTo>
                  <a:pt x="995017" y="520505"/>
                </a:lnTo>
                <a:lnTo>
                  <a:pt x="1004976" y="478755"/>
                </a:lnTo>
                <a:lnTo>
                  <a:pt x="1009845" y="425186"/>
                </a:lnTo>
                <a:lnTo>
                  <a:pt x="1015704" y="384459"/>
                </a:lnTo>
                <a:lnTo>
                  <a:pt x="1016345" y="331944"/>
                </a:lnTo>
                <a:lnTo>
                  <a:pt x="1017850" y="292302"/>
                </a:lnTo>
                <a:lnTo>
                  <a:pt x="1014010" y="240905"/>
                </a:lnTo>
                <a:lnTo>
                  <a:pt x="1007835" y="190089"/>
                </a:lnTo>
                <a:lnTo>
                  <a:pt x="1002333" y="152195"/>
                </a:lnTo>
                <a:lnTo>
                  <a:pt x="996814" y="127393"/>
                </a:lnTo>
                <a:close/>
              </a:path>
              <a:path w="1289684" h="1633854">
                <a:moveTo>
                  <a:pt x="904237" y="1092868"/>
                </a:moveTo>
                <a:lnTo>
                  <a:pt x="1022571" y="1063364"/>
                </a:lnTo>
                <a:lnTo>
                  <a:pt x="1006398" y="1093574"/>
                </a:lnTo>
                <a:lnTo>
                  <a:pt x="888062" y="1123079"/>
                </a:lnTo>
                <a:lnTo>
                  <a:pt x="904237" y="1092868"/>
                </a:lnTo>
                <a:close/>
              </a:path>
              <a:path w="1289684" h="1633854">
                <a:moveTo>
                  <a:pt x="982079" y="65623"/>
                </a:moveTo>
                <a:lnTo>
                  <a:pt x="1245280" y="0"/>
                </a:lnTo>
                <a:lnTo>
                  <a:pt x="1257486" y="49311"/>
                </a:lnTo>
                <a:lnTo>
                  <a:pt x="1260309" y="61696"/>
                </a:lnTo>
                <a:lnTo>
                  <a:pt x="1262965" y="74123"/>
                </a:lnTo>
                <a:lnTo>
                  <a:pt x="1265455" y="86591"/>
                </a:lnTo>
                <a:lnTo>
                  <a:pt x="1267778" y="99100"/>
                </a:lnTo>
                <a:lnTo>
                  <a:pt x="1273008" y="123974"/>
                </a:lnTo>
                <a:lnTo>
                  <a:pt x="1278483" y="161875"/>
                </a:lnTo>
                <a:lnTo>
                  <a:pt x="1282468" y="200148"/>
                </a:lnTo>
                <a:lnTo>
                  <a:pt x="1284301" y="225869"/>
                </a:lnTo>
                <a:lnTo>
                  <a:pt x="1288043" y="251113"/>
                </a:lnTo>
                <a:lnTo>
                  <a:pt x="1288549" y="264076"/>
                </a:lnTo>
                <a:lnTo>
                  <a:pt x="1288891" y="277079"/>
                </a:lnTo>
                <a:lnTo>
                  <a:pt x="1289071" y="290123"/>
                </a:lnTo>
                <a:lnTo>
                  <a:pt x="1289088" y="303208"/>
                </a:lnTo>
                <a:lnTo>
                  <a:pt x="1288942" y="316333"/>
                </a:lnTo>
                <a:lnTo>
                  <a:pt x="1287538" y="355950"/>
                </a:lnTo>
                <a:lnTo>
                  <a:pt x="1285800" y="382561"/>
                </a:lnTo>
                <a:lnTo>
                  <a:pt x="1287765" y="408248"/>
                </a:lnTo>
                <a:lnTo>
                  <a:pt x="1283493" y="448580"/>
                </a:lnTo>
                <a:lnTo>
                  <a:pt x="1277813" y="489262"/>
                </a:lnTo>
                <a:lnTo>
                  <a:pt x="1270745" y="530291"/>
                </a:lnTo>
                <a:lnTo>
                  <a:pt x="1262309" y="571661"/>
                </a:lnTo>
                <a:lnTo>
                  <a:pt x="1252528" y="613366"/>
                </a:lnTo>
                <a:lnTo>
                  <a:pt x="1241429" y="655399"/>
                </a:lnTo>
                <a:lnTo>
                  <a:pt x="1229038" y="697755"/>
                </a:lnTo>
                <a:lnTo>
                  <a:pt x="1215380" y="740427"/>
                </a:lnTo>
                <a:lnTo>
                  <a:pt x="1207480" y="742396"/>
                </a:lnTo>
                <a:lnTo>
                  <a:pt x="1202515" y="756723"/>
                </a:lnTo>
                <a:lnTo>
                  <a:pt x="1186818" y="799903"/>
                </a:lnTo>
                <a:lnTo>
                  <a:pt x="1169939" y="843378"/>
                </a:lnTo>
                <a:lnTo>
                  <a:pt x="1160984" y="845611"/>
                </a:lnTo>
                <a:lnTo>
                  <a:pt x="1154975" y="860198"/>
                </a:lnTo>
                <a:lnTo>
                  <a:pt x="1136204" y="904144"/>
                </a:lnTo>
                <a:lnTo>
                  <a:pt x="1120010" y="921271"/>
                </a:lnTo>
                <a:lnTo>
                  <a:pt x="1113273" y="936039"/>
                </a:lnTo>
                <a:lnTo>
                  <a:pt x="1106419" y="950837"/>
                </a:lnTo>
                <a:lnTo>
                  <a:pt x="1099449" y="965664"/>
                </a:lnTo>
                <a:lnTo>
                  <a:pt x="1092365" y="980519"/>
                </a:lnTo>
                <a:lnTo>
                  <a:pt x="1082098" y="983078"/>
                </a:lnTo>
                <a:lnTo>
                  <a:pt x="1074793" y="997989"/>
                </a:lnTo>
                <a:lnTo>
                  <a:pt x="1067377" y="1012926"/>
                </a:lnTo>
                <a:lnTo>
                  <a:pt x="1056781" y="1015568"/>
                </a:lnTo>
                <a:lnTo>
                  <a:pt x="1049152" y="1030559"/>
                </a:lnTo>
                <a:lnTo>
                  <a:pt x="1041419" y="1045576"/>
                </a:lnTo>
                <a:lnTo>
                  <a:pt x="1033582" y="1060619"/>
                </a:lnTo>
                <a:lnTo>
                  <a:pt x="915274" y="1090116"/>
                </a:lnTo>
                <a:lnTo>
                  <a:pt x="923156" y="1075062"/>
                </a:lnTo>
                <a:lnTo>
                  <a:pt x="934024" y="1072353"/>
                </a:lnTo>
                <a:lnTo>
                  <a:pt x="941731" y="1057342"/>
                </a:lnTo>
                <a:lnTo>
                  <a:pt x="952422" y="1054677"/>
                </a:lnTo>
                <a:lnTo>
                  <a:pt x="959952" y="1039710"/>
                </a:lnTo>
                <a:lnTo>
                  <a:pt x="967390" y="1024767"/>
                </a:lnTo>
                <a:lnTo>
                  <a:pt x="977805" y="1022170"/>
                </a:lnTo>
                <a:lnTo>
                  <a:pt x="985053" y="1007274"/>
                </a:lnTo>
                <a:lnTo>
                  <a:pt x="992206" y="992402"/>
                </a:lnTo>
                <a:lnTo>
                  <a:pt x="1002334" y="989877"/>
                </a:lnTo>
                <a:lnTo>
                  <a:pt x="1009288" y="975054"/>
                </a:lnTo>
                <a:lnTo>
                  <a:pt x="1016142" y="960257"/>
                </a:lnTo>
                <a:lnTo>
                  <a:pt x="1025967" y="957807"/>
                </a:lnTo>
                <a:lnTo>
                  <a:pt x="1032616" y="943060"/>
                </a:lnTo>
                <a:lnTo>
                  <a:pt x="1039159" y="928340"/>
                </a:lnTo>
                <a:lnTo>
                  <a:pt x="1048668" y="925970"/>
                </a:lnTo>
                <a:lnTo>
                  <a:pt x="1054997" y="911303"/>
                </a:lnTo>
                <a:lnTo>
                  <a:pt x="1061218" y="896663"/>
                </a:lnTo>
                <a:lnTo>
                  <a:pt x="1067327" y="882051"/>
                </a:lnTo>
                <a:lnTo>
                  <a:pt x="1076396" y="879790"/>
                </a:lnTo>
                <a:lnTo>
                  <a:pt x="1082281" y="865234"/>
                </a:lnTo>
                <a:lnTo>
                  <a:pt x="1088051" y="850706"/>
                </a:lnTo>
                <a:lnTo>
                  <a:pt x="1093704" y="836208"/>
                </a:lnTo>
                <a:lnTo>
                  <a:pt x="1099241" y="821739"/>
                </a:lnTo>
                <a:lnTo>
                  <a:pt x="1107732" y="819622"/>
                </a:lnTo>
                <a:lnTo>
                  <a:pt x="1123266" y="776482"/>
                </a:lnTo>
                <a:lnTo>
                  <a:pt x="1133009" y="747875"/>
                </a:lnTo>
                <a:lnTo>
                  <a:pt x="1140765" y="745942"/>
                </a:lnTo>
                <a:lnTo>
                  <a:pt x="1154052" y="703362"/>
                </a:lnTo>
                <a:lnTo>
                  <a:pt x="1166171" y="661074"/>
                </a:lnTo>
                <a:lnTo>
                  <a:pt x="1173020" y="659367"/>
                </a:lnTo>
                <a:lnTo>
                  <a:pt x="1183538" y="617478"/>
                </a:lnTo>
                <a:lnTo>
                  <a:pt x="1192826" y="575896"/>
                </a:lnTo>
                <a:lnTo>
                  <a:pt x="1200860" y="534626"/>
                </a:lnTo>
                <a:lnTo>
                  <a:pt x="1207617" y="493675"/>
                </a:lnTo>
                <a:lnTo>
                  <a:pt x="1213075" y="453048"/>
                </a:lnTo>
                <a:lnTo>
                  <a:pt x="1217216" y="412749"/>
                </a:lnTo>
                <a:lnTo>
                  <a:pt x="1220024" y="372783"/>
                </a:lnTo>
                <a:lnTo>
                  <a:pt x="1221481" y="333153"/>
                </a:lnTo>
                <a:lnTo>
                  <a:pt x="1221694" y="306922"/>
                </a:lnTo>
                <a:lnTo>
                  <a:pt x="1221573" y="293864"/>
                </a:lnTo>
                <a:lnTo>
                  <a:pt x="1220289" y="254918"/>
                </a:lnTo>
                <a:lnTo>
                  <a:pt x="1217619" y="216317"/>
                </a:lnTo>
                <a:lnTo>
                  <a:pt x="1213553" y="178064"/>
                </a:lnTo>
                <a:lnTo>
                  <a:pt x="1208086" y="140161"/>
                </a:lnTo>
                <a:lnTo>
                  <a:pt x="1201211" y="102609"/>
                </a:lnTo>
                <a:lnTo>
                  <a:pt x="1195534" y="77846"/>
                </a:lnTo>
                <a:lnTo>
                  <a:pt x="996814" y="127393"/>
                </a:lnTo>
                <a:lnTo>
                  <a:pt x="991296" y="102591"/>
                </a:lnTo>
                <a:lnTo>
                  <a:pt x="982079" y="65623"/>
                </a:lnTo>
                <a:close/>
              </a:path>
              <a:path w="1289684" h="1633854">
                <a:moveTo>
                  <a:pt x="315313" y="1017194"/>
                </a:moveTo>
                <a:lnTo>
                  <a:pt x="358327" y="1189712"/>
                </a:lnTo>
                <a:lnTo>
                  <a:pt x="293681" y="1205830"/>
                </a:lnTo>
                <a:lnTo>
                  <a:pt x="284464" y="1168862"/>
                </a:lnTo>
                <a:lnTo>
                  <a:pt x="176575" y="1195762"/>
                </a:lnTo>
                <a:lnTo>
                  <a:pt x="315313" y="1017194"/>
                </a:lnTo>
                <a:close/>
              </a:path>
            </a:pathLst>
          </a:custGeom>
          <a:solidFill>
            <a:srgbClr val="EF260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fr-FR" sz="1800" b="0" strike="noStrike" spc="-1">
              <a:solidFill>
                <a:srgbClr val="FFFFFF"/>
              </a:solidFill>
              <a:latin typeface="Calibri"/>
            </a:endParaRPr>
          </a:p>
        </p:txBody>
      </p:sp>
      <p:sp>
        <p:nvSpPr>
          <p:cNvPr id="80" name="Rectangle 8"/>
          <p:cNvSpPr/>
          <p:nvPr/>
        </p:nvSpPr>
        <p:spPr>
          <a:xfrm>
            <a:off x="1624320" y="3396960"/>
            <a:ext cx="5285160" cy="7297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4200" b="1" strike="noStrike" spc="-1">
                <a:solidFill>
                  <a:srgbClr val="312973"/>
                </a:solidFill>
                <a:latin typeface="Marianne Light"/>
              </a:rPr>
              <a:t>Flashez ce QR code </a:t>
            </a:r>
            <a:endParaRPr lang="fr-FR" sz="4200" b="0" strike="noStrike" spc="-1">
              <a:solidFill>
                <a:srgbClr val="000000"/>
              </a:solidFill>
              <a:latin typeface="Calibri"/>
            </a:endParaRPr>
          </a:p>
        </p:txBody>
      </p:sp>
      <p:sp>
        <p:nvSpPr>
          <p:cNvPr id="81" name="Rectangle à coins arrondis 10"/>
          <p:cNvSpPr/>
          <p:nvPr/>
        </p:nvSpPr>
        <p:spPr>
          <a:xfrm>
            <a:off x="8337240" y="7891200"/>
            <a:ext cx="2481480" cy="903960"/>
          </a:xfrm>
          <a:prstGeom prst="roundRect">
            <a:avLst>
              <a:gd name="adj" fmla="val 16667"/>
            </a:avLst>
          </a:prstGeom>
          <a:solidFill>
            <a:schemeClr val="bg1"/>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ndParaRPr>
          </a:p>
        </p:txBody>
      </p:sp>
      <p:sp>
        <p:nvSpPr>
          <p:cNvPr id="82" name="Rectangle 21"/>
          <p:cNvSpPr/>
          <p:nvPr/>
        </p:nvSpPr>
        <p:spPr>
          <a:xfrm>
            <a:off x="8344440" y="7872840"/>
            <a:ext cx="2375640" cy="9126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5400" b="1" strike="noStrike" spc="-1">
                <a:solidFill>
                  <a:srgbClr val="312973"/>
                </a:solidFill>
                <a:latin typeface="Marianne Light"/>
              </a:rPr>
              <a:t>Merci !</a:t>
            </a:r>
            <a:endParaRPr lang="fr-FR" sz="5400" b="0" strike="noStrike" spc="-1">
              <a:solidFill>
                <a:srgbClr val="000000"/>
              </a:solidFill>
              <a:latin typeface="Calibri"/>
            </a:endParaRPr>
          </a:p>
        </p:txBody>
      </p:sp>
      <p:pic>
        <p:nvPicPr>
          <p:cNvPr id="83" name="Image 17"/>
          <p:cNvPicPr/>
          <p:nvPr/>
        </p:nvPicPr>
        <p:blipFill>
          <a:blip r:embed="rId7">
            <a:extLst>
              <a:ext uri="{BEBA8EAE-BF5A-486C-A8C5-ECC9F3942E4B}">
                <a14:imgProps xmlns:a14="http://schemas.microsoft.com/office/drawing/2010/main">
                  <a14:imgLayer r:embed="rId8">
                    <a14:imgEffect>
                      <a14:brightnessContrast bright="-40000" contrast="40000"/>
                    </a14:imgEffect>
                  </a14:imgLayer>
                </a14:imgProps>
              </a:ext>
            </a:extLst>
          </a:blip>
          <a:stretch/>
        </p:blipFill>
        <p:spPr>
          <a:xfrm rot="1938000" flipH="1">
            <a:off x="12800160" y="5599800"/>
            <a:ext cx="996840" cy="996840"/>
          </a:xfrm>
          <a:prstGeom prst="rect">
            <a:avLst/>
          </a:prstGeom>
          <a:ln w="0">
            <a:noFill/>
          </a:ln>
        </p:spPr>
      </p:pic>
    </p:spTree>
    <p:extLst>
      <p:ext uri="{BB962C8B-B14F-4D97-AF65-F5344CB8AC3E}">
        <p14:creationId xmlns:p14="http://schemas.microsoft.com/office/powerpoint/2010/main" val="9719430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1299549" y="881319"/>
            <a:ext cx="9368451" cy="1090042"/>
          </a:xfrm>
          <a:prstGeom prst="rect">
            <a:avLst/>
          </a:prstGeom>
        </p:spPr>
        <p:txBody>
          <a:bodyPr vert="horz" wrap="square" lIns="0" tIns="12700" rIns="0" bIns="0" rtlCol="0">
            <a:spAutoFit/>
          </a:bodyPr>
          <a:lstStyle/>
          <a:p>
            <a:pPr marL="12700">
              <a:lnSpc>
                <a:spcPct val="100000"/>
              </a:lnSpc>
              <a:spcBef>
                <a:spcPts val="100"/>
              </a:spcBef>
            </a:pPr>
            <a:r>
              <a:rPr lang="fr-FR" sz="7000" spc="-335" dirty="0">
                <a:latin typeface="Marianne" panose="02000000000000000000" pitchFamily="2" charset="0"/>
              </a:rPr>
              <a:t>Au programme (3 x 3h)</a:t>
            </a:r>
            <a:endParaRPr sz="7000" dirty="0">
              <a:latin typeface="Marianne" panose="02000000000000000000" pitchFamily="2" charset="0"/>
            </a:endParaRP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0" y="0"/>
            <a:ext cx="3542116" cy="3672000"/>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object 8"/>
          <p:cNvSpPr txBox="1"/>
          <p:nvPr/>
        </p:nvSpPr>
        <p:spPr>
          <a:xfrm>
            <a:off x="945856" y="2324100"/>
            <a:ext cx="13151144" cy="7665560"/>
          </a:xfrm>
          <a:prstGeom prst="rect">
            <a:avLst/>
          </a:prstGeom>
        </p:spPr>
        <p:txBody>
          <a:bodyPr vert="horz" wrap="square" lIns="0" tIns="459105" rIns="0" bIns="0" rtlCol="0">
            <a:spAutoFit/>
          </a:bodyPr>
          <a:lstStyle/>
          <a:p>
            <a:pPr marL="540385" marR="75565"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Contextualiser le dispositif “Territoires Numériques Éducatifs” sur les territoires </a:t>
            </a:r>
          </a:p>
          <a:p>
            <a:pPr marL="540385" marR="75565" indent="-457200" algn="l">
              <a:spcAft>
                <a:spcPts val="3600"/>
              </a:spcAft>
              <a:buClr>
                <a:srgbClr val="F5684A"/>
              </a:buClr>
              <a:buFont typeface="Wingdings" panose="05000000000000000000" pitchFamily="2" charset="2"/>
              <a:buChar char="q"/>
            </a:pPr>
            <a:r>
              <a:rPr lang="fr-FR" sz="3200" b="1" dirty="0">
                <a:solidFill>
                  <a:srgbClr val="B7B5CE"/>
                </a:solidFill>
                <a:latin typeface="+mj-lt"/>
                <a:cs typeface="Microsoft Sans Serif"/>
              </a:rPr>
              <a:t>Etre structure médiatrice / médiateur au sein des TNE</a:t>
            </a:r>
          </a:p>
          <a:p>
            <a:pPr marL="540385" marR="75565" lvl="8"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Comprendre les enjeux de la parentalité </a:t>
            </a:r>
            <a:r>
              <a:rPr kumimoji="0" lang="fr-FR" sz="3200" b="1" i="0" u="none" strike="noStrike" kern="0" cap="none" spc="0" normalizeH="0" baseline="0" noProof="0" dirty="0" smtClean="0">
                <a:ln>
                  <a:noFill/>
                </a:ln>
                <a:solidFill>
                  <a:srgbClr val="B7B5CE"/>
                </a:solidFill>
                <a:effectLst/>
                <a:uLnTx/>
                <a:uFillTx/>
                <a:latin typeface="+mj-lt"/>
              </a:rPr>
              <a:t>numérique</a:t>
            </a:r>
          </a:p>
          <a:p>
            <a:pPr marL="540385" marR="75565" lvl="0" indent="-457200" algn="l" defTabSz="914400" eaLnBrk="1" fontAlgn="auto" latinLnBrk="0" hangingPunct="1">
              <a:lnSpc>
                <a:spcPct val="100000"/>
              </a:lnSpc>
              <a:spcBef>
                <a:spcPts val="0"/>
              </a:spcBef>
              <a:spcAft>
                <a:spcPts val="3600"/>
              </a:spcAft>
              <a:buClr>
                <a:srgbClr val="F5684A"/>
              </a:buClr>
              <a:buSzTx/>
              <a:buFont typeface="Wingdings" panose="05000000000000000000" pitchFamily="2" charset="2"/>
              <a:buChar char="q"/>
              <a:tabLst/>
              <a:defRPr/>
            </a:pP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Ressources du site </a:t>
            </a:r>
            <a:r>
              <a:rPr kumimoji="0" lang="fr-FR" sz="3200" b="1" i="0" u="none" strike="noStrike" kern="0" cap="none" spc="0" normalizeH="0" baseline="0" noProof="0" dirty="0" err="1" smtClean="0">
                <a:ln>
                  <a:noFill/>
                </a:ln>
                <a:solidFill>
                  <a:srgbClr val="B7B5CE"/>
                </a:solidFill>
                <a:effectLst/>
                <a:uLnTx/>
                <a:uFillTx/>
                <a:latin typeface="Marianne Light"/>
                <a:cs typeface="Microsoft Sans Serif"/>
              </a:rPr>
              <a:t>TàP</a:t>
            </a:r>
            <a:r>
              <a:rPr lang="fr-FR" sz="3200" b="1" dirty="0">
                <a:solidFill>
                  <a:srgbClr val="B7B5CE"/>
                </a:solidFill>
                <a:latin typeface="Marianne Light"/>
                <a:cs typeface="Microsoft Sans Serif"/>
              </a:rPr>
              <a:t>,</a:t>
            </a: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 </a:t>
            </a:r>
            <a:r>
              <a:rPr kumimoji="0" lang="fr-FR" sz="3200" b="1" i="0" u="none" strike="noStrike" kern="0" cap="none" spc="0" normalizeH="0" baseline="0" noProof="0" dirty="0" err="1" smtClean="0">
                <a:ln>
                  <a:noFill/>
                </a:ln>
                <a:solidFill>
                  <a:srgbClr val="B7B5CE"/>
                </a:solidFill>
                <a:effectLst/>
                <a:uLnTx/>
                <a:uFillTx/>
                <a:latin typeface="Marianne Light"/>
                <a:cs typeface="Microsoft Sans Serif"/>
              </a:rPr>
              <a:t>Pix</a:t>
            </a: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 parents, etc.</a:t>
            </a:r>
            <a:endParaRPr kumimoji="0" lang="fr-FR" sz="3200" b="1" i="0" u="none" strike="noStrike" kern="0" cap="none" spc="0" normalizeH="0" baseline="0" noProof="0" dirty="0" smtClean="0">
              <a:ln>
                <a:noFill/>
              </a:ln>
              <a:solidFill>
                <a:srgbClr val="B7B5CE"/>
              </a:solidFill>
              <a:effectLst/>
              <a:uLnTx/>
              <a:uFillTx/>
              <a:latin typeface="+mj-lt"/>
            </a:endParaRPr>
          </a:p>
          <a:p>
            <a:pPr marL="540385" marR="75565" lvl="8" indent="-457200" algn="l">
              <a:spcAft>
                <a:spcPts val="3600"/>
              </a:spcAft>
              <a:buClr>
                <a:srgbClr val="F5684A"/>
              </a:buClr>
              <a:buFont typeface="Wingdings" panose="05000000000000000000" pitchFamily="2" charset="2"/>
              <a:buChar char="q"/>
            </a:pPr>
            <a:r>
              <a:rPr lang="fr-FR" sz="3200" b="1" dirty="0" smtClean="0">
                <a:solidFill>
                  <a:srgbClr val="B7B5CE"/>
                </a:solidFill>
                <a:latin typeface="+mj-lt"/>
              </a:rPr>
              <a:t>Rôle du médiateur TNE dans le suivi des actions</a:t>
            </a:r>
            <a:endParaRPr kumimoji="0" lang="fr-FR" sz="3200" b="1" i="0" u="none" strike="noStrike" kern="0" cap="none" spc="0" normalizeH="0" baseline="0" noProof="0" dirty="0">
              <a:ln>
                <a:noFill/>
              </a:ln>
              <a:solidFill>
                <a:srgbClr val="B7B5CE"/>
              </a:solidFill>
              <a:effectLst/>
              <a:uLnTx/>
              <a:uFillTx/>
              <a:latin typeface="+mj-lt"/>
            </a:endParaRPr>
          </a:p>
          <a:p>
            <a:pPr marL="540385" marR="75565" indent="-457200" algn="l">
              <a:spcAft>
                <a:spcPts val="3600"/>
              </a:spcAft>
              <a:buClr>
                <a:srgbClr val="F5684A"/>
              </a:buClr>
              <a:buFont typeface="Wingdings" panose="05000000000000000000" pitchFamily="2" charset="2"/>
              <a:buChar char="q"/>
            </a:pPr>
            <a:r>
              <a:rPr lang="fr-FR" sz="3200" b="1" dirty="0" err="1" smtClean="0">
                <a:solidFill>
                  <a:srgbClr val="312973"/>
                </a:solidFill>
                <a:latin typeface="+mj-lt"/>
                <a:cs typeface="Microsoft Sans Serif"/>
              </a:rPr>
              <a:t>Malettes</a:t>
            </a:r>
            <a:r>
              <a:rPr lang="fr-FR" sz="3200" b="1" dirty="0" smtClean="0">
                <a:solidFill>
                  <a:srgbClr val="312973"/>
                </a:solidFill>
                <a:latin typeface="+mj-lt"/>
                <a:cs typeface="Microsoft Sans Serif"/>
              </a:rPr>
              <a:t> et idées </a:t>
            </a:r>
            <a:r>
              <a:rPr lang="fr-FR" sz="3200" b="1" dirty="0" err="1" smtClean="0">
                <a:solidFill>
                  <a:srgbClr val="312973"/>
                </a:solidFill>
                <a:latin typeface="+mj-lt"/>
                <a:cs typeface="Microsoft Sans Serif"/>
              </a:rPr>
              <a:t>recues</a:t>
            </a:r>
            <a:r>
              <a:rPr lang="fr-FR" sz="3200" b="1" dirty="0" smtClean="0">
                <a:solidFill>
                  <a:srgbClr val="312973"/>
                </a:solidFill>
                <a:latin typeface="+mj-lt"/>
                <a:cs typeface="Microsoft Sans Serif"/>
              </a:rPr>
              <a:t> (ressources du site </a:t>
            </a:r>
            <a:r>
              <a:rPr lang="fr-FR" sz="3200" b="1" dirty="0" err="1" smtClean="0">
                <a:solidFill>
                  <a:srgbClr val="312973"/>
                </a:solidFill>
                <a:latin typeface="+mj-lt"/>
                <a:cs typeface="Microsoft Sans Serif"/>
              </a:rPr>
              <a:t>TàP</a:t>
            </a:r>
            <a:r>
              <a:rPr lang="fr-FR" sz="3200" b="1" dirty="0" smtClean="0">
                <a:solidFill>
                  <a:srgbClr val="312973"/>
                </a:solidFill>
                <a:latin typeface="+mj-lt"/>
                <a:cs typeface="Microsoft Sans Serif"/>
              </a:rPr>
              <a:t>)</a:t>
            </a:r>
            <a:endParaRPr lang="fr-FR" sz="3200" b="1" dirty="0">
              <a:solidFill>
                <a:srgbClr val="312973"/>
              </a:solidFill>
              <a:latin typeface="+mj-lt"/>
              <a:cs typeface="Microsoft Sans Serif"/>
            </a:endParaRPr>
          </a:p>
          <a:p>
            <a:pPr marL="540385" marR="75565" indent="-457200" algn="l">
              <a:spcAft>
                <a:spcPts val="3600"/>
              </a:spcAft>
              <a:buClr>
                <a:srgbClr val="F5684A"/>
              </a:buClr>
              <a:buFont typeface="Wingdings" panose="05000000000000000000" pitchFamily="2" charset="2"/>
              <a:buChar char="q"/>
            </a:pPr>
            <a:r>
              <a:rPr lang="fr-FR" sz="3200" b="1" dirty="0">
                <a:solidFill>
                  <a:srgbClr val="312973"/>
                </a:solidFill>
                <a:latin typeface="+mj-lt"/>
                <a:cs typeface="Microsoft Sans Serif"/>
              </a:rPr>
              <a:t>Faire vivre un animation des parents autour d’une thématique sur le </a:t>
            </a:r>
            <a:r>
              <a:rPr lang="fr-FR" sz="3200" b="1" dirty="0" smtClean="0">
                <a:solidFill>
                  <a:srgbClr val="312973"/>
                </a:solidFill>
                <a:latin typeface="+mj-lt"/>
                <a:cs typeface="Microsoft Sans Serif"/>
              </a:rPr>
              <a:t>numérique</a:t>
            </a:r>
            <a:endParaRPr lang="fr-FR" sz="3200" b="1" dirty="0">
              <a:solidFill>
                <a:srgbClr val="312973"/>
              </a:solidFill>
              <a:latin typeface="+mj-lt"/>
              <a:cs typeface="Microsoft Sans Serif"/>
            </a:endParaRPr>
          </a:p>
        </p:txBody>
      </p:sp>
    </p:spTree>
    <p:extLst>
      <p:ext uri="{BB962C8B-B14F-4D97-AF65-F5344CB8AC3E}">
        <p14:creationId xmlns:p14="http://schemas.microsoft.com/office/powerpoint/2010/main" val="24275891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2"/>
          <a:srcRect b="9823"/>
          <a:stretch/>
        </p:blipFill>
        <p:spPr>
          <a:xfrm>
            <a:off x="2393207" y="1366249"/>
            <a:ext cx="14558966" cy="6676853"/>
          </a:xfrm>
          <a:prstGeom prst="rect">
            <a:avLst/>
          </a:prstGeom>
        </p:spPr>
      </p:pic>
      <p:grpSp>
        <p:nvGrpSpPr>
          <p:cNvPr id="2" name="object 2"/>
          <p:cNvGrpSpPr/>
          <p:nvPr/>
        </p:nvGrpSpPr>
        <p:grpSpPr>
          <a:xfrm>
            <a:off x="0" y="8774999"/>
            <a:ext cx="18288000" cy="1514475"/>
            <a:chOff x="0" y="8774998"/>
            <a:chExt cx="18288000" cy="1514475"/>
          </a:xfrm>
          <a:solidFill>
            <a:srgbClr val="F5684A"/>
          </a:solidFill>
        </p:grpSpPr>
        <p:sp>
          <p:nvSpPr>
            <p:cNvPr id="3" name="object 3"/>
            <p:cNvSpPr/>
            <p:nvPr/>
          </p:nvSpPr>
          <p:spPr>
            <a:xfrm>
              <a:off x="0" y="8774998"/>
              <a:ext cx="18288000" cy="1514475"/>
            </a:xfrm>
            <a:custGeom>
              <a:avLst/>
              <a:gdLst/>
              <a:ahLst/>
              <a:cxnLst/>
              <a:rect l="l" t="t" r="r" b="b"/>
              <a:pathLst>
                <a:path w="18288000" h="1514475">
                  <a:moveTo>
                    <a:pt x="18287998" y="1514474"/>
                  </a:moveTo>
                  <a:lnTo>
                    <a:pt x="0" y="1514474"/>
                  </a:lnTo>
                  <a:lnTo>
                    <a:pt x="0" y="0"/>
                  </a:lnTo>
                  <a:lnTo>
                    <a:pt x="18287998" y="0"/>
                  </a:lnTo>
                  <a:lnTo>
                    <a:pt x="18287998" y="1514474"/>
                  </a:lnTo>
                  <a:close/>
                </a:path>
              </a:pathLst>
            </a:custGeom>
            <a:grpFill/>
          </p:spPr>
          <p:txBody>
            <a:bodyPr wrap="square" lIns="0" tIns="0" rIns="0" bIns="0" rtlCol="0"/>
            <a:lstStyle/>
            <a:p>
              <a:endParaRPr/>
            </a:p>
          </p:txBody>
        </p:sp>
        <p:pic>
          <p:nvPicPr>
            <p:cNvPr id="4" name="object 4"/>
            <p:cNvPicPr/>
            <p:nvPr/>
          </p:nvPicPr>
          <p:blipFill>
            <a:blip r:embed="rId3" cstate="print"/>
            <a:stretch>
              <a:fillRect/>
            </a:stretch>
          </p:blipFill>
          <p:spPr>
            <a:xfrm>
              <a:off x="8718256" y="9453172"/>
              <a:ext cx="153283" cy="153283"/>
            </a:xfrm>
            <a:prstGeom prst="rect">
              <a:avLst/>
            </a:prstGeom>
            <a:grpFill/>
          </p:spPr>
        </p:pic>
        <p:pic>
          <p:nvPicPr>
            <p:cNvPr id="5" name="object 5"/>
            <p:cNvPicPr/>
            <p:nvPr/>
          </p:nvPicPr>
          <p:blipFill>
            <a:blip r:embed="rId4" cstate="print"/>
            <a:stretch>
              <a:fillRect/>
            </a:stretch>
          </p:blipFill>
          <p:spPr>
            <a:xfrm>
              <a:off x="9066171" y="9453172"/>
              <a:ext cx="153283" cy="153283"/>
            </a:xfrm>
            <a:prstGeom prst="rect">
              <a:avLst/>
            </a:prstGeom>
            <a:grpFill/>
          </p:spPr>
        </p:pic>
        <p:pic>
          <p:nvPicPr>
            <p:cNvPr id="6" name="object 6"/>
            <p:cNvPicPr/>
            <p:nvPr/>
          </p:nvPicPr>
          <p:blipFill>
            <a:blip r:embed="rId4" cstate="print"/>
            <a:stretch>
              <a:fillRect/>
            </a:stretch>
          </p:blipFill>
          <p:spPr>
            <a:xfrm>
              <a:off x="9414086" y="9453172"/>
              <a:ext cx="153283" cy="153283"/>
            </a:xfrm>
            <a:prstGeom prst="rect">
              <a:avLst/>
            </a:prstGeom>
            <a:grpFill/>
          </p:spPr>
        </p:pic>
      </p:grpSp>
      <p:sp>
        <p:nvSpPr>
          <p:cNvPr id="8" name="object 8"/>
          <p:cNvSpPr txBox="1"/>
          <p:nvPr/>
        </p:nvSpPr>
        <p:spPr>
          <a:xfrm>
            <a:off x="11730381"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1</a:t>
            </a:r>
            <a:endParaRPr sz="1601">
              <a:latin typeface="Arial"/>
              <a:cs typeface="Arial"/>
            </a:endParaRPr>
          </a:p>
        </p:txBody>
      </p:sp>
      <p:sp>
        <p:nvSpPr>
          <p:cNvPr id="9" name="object 9"/>
          <p:cNvSpPr txBox="1"/>
          <p:nvPr/>
        </p:nvSpPr>
        <p:spPr>
          <a:xfrm>
            <a:off x="12827762"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2</a:t>
            </a:r>
            <a:endParaRPr sz="1601">
              <a:latin typeface="Arial"/>
              <a:cs typeface="Arial"/>
            </a:endParaRPr>
          </a:p>
        </p:txBody>
      </p:sp>
      <p:sp>
        <p:nvSpPr>
          <p:cNvPr id="10" name="object 10"/>
          <p:cNvSpPr txBox="1"/>
          <p:nvPr/>
        </p:nvSpPr>
        <p:spPr>
          <a:xfrm>
            <a:off x="13925142"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3</a:t>
            </a:r>
            <a:endParaRPr sz="1601">
              <a:latin typeface="Arial"/>
              <a:cs typeface="Arial"/>
            </a:endParaRPr>
          </a:p>
        </p:txBody>
      </p:sp>
      <p:sp>
        <p:nvSpPr>
          <p:cNvPr id="11" name="object 11"/>
          <p:cNvSpPr txBox="1"/>
          <p:nvPr/>
        </p:nvSpPr>
        <p:spPr>
          <a:xfrm>
            <a:off x="15022521"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4</a:t>
            </a:r>
            <a:endParaRPr sz="1601">
              <a:latin typeface="Arial"/>
              <a:cs typeface="Arial"/>
            </a:endParaRPr>
          </a:p>
        </p:txBody>
      </p:sp>
      <p:sp>
        <p:nvSpPr>
          <p:cNvPr id="12" name="object 12"/>
          <p:cNvSpPr txBox="1"/>
          <p:nvPr/>
        </p:nvSpPr>
        <p:spPr>
          <a:xfrm>
            <a:off x="16119903"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5</a:t>
            </a:r>
            <a:endParaRPr sz="1601">
              <a:latin typeface="Arial"/>
              <a:cs typeface="Arial"/>
            </a:endParaRPr>
          </a:p>
        </p:txBody>
      </p:sp>
      <p:grpSp>
        <p:nvGrpSpPr>
          <p:cNvPr id="13" name="object 13"/>
          <p:cNvGrpSpPr/>
          <p:nvPr/>
        </p:nvGrpSpPr>
        <p:grpSpPr>
          <a:xfrm>
            <a:off x="1820507" y="4547903"/>
            <a:ext cx="10338696" cy="5453910"/>
            <a:chOff x="2446807" y="1532584"/>
            <a:chExt cx="14437033" cy="7591471"/>
          </a:xfrm>
        </p:grpSpPr>
        <p:sp>
          <p:nvSpPr>
            <p:cNvPr id="14" name="object 14"/>
            <p:cNvSpPr/>
            <p:nvPr/>
          </p:nvSpPr>
          <p:spPr>
            <a:xfrm>
              <a:off x="11530787" y="1532584"/>
              <a:ext cx="5353050" cy="2529840"/>
            </a:xfrm>
            <a:custGeom>
              <a:avLst/>
              <a:gdLst/>
              <a:ahLst/>
              <a:cxnLst/>
              <a:rect l="l" t="t" r="r" b="b"/>
              <a:pathLst>
                <a:path w="5353050" h="2529840">
                  <a:moveTo>
                    <a:pt x="5352821" y="2525750"/>
                  </a:moveTo>
                  <a:lnTo>
                    <a:pt x="0" y="2525750"/>
                  </a:lnTo>
                  <a:lnTo>
                    <a:pt x="0" y="2529624"/>
                  </a:lnTo>
                  <a:lnTo>
                    <a:pt x="5352821" y="2529624"/>
                  </a:lnTo>
                  <a:lnTo>
                    <a:pt x="5352821" y="2525750"/>
                  </a:lnTo>
                  <a:close/>
                </a:path>
                <a:path w="5353050" h="2529840">
                  <a:moveTo>
                    <a:pt x="5352821" y="1683829"/>
                  </a:moveTo>
                  <a:lnTo>
                    <a:pt x="0" y="1683829"/>
                  </a:lnTo>
                  <a:lnTo>
                    <a:pt x="0" y="1687703"/>
                  </a:lnTo>
                  <a:lnTo>
                    <a:pt x="5352821" y="1687703"/>
                  </a:lnTo>
                  <a:lnTo>
                    <a:pt x="5352821" y="1683829"/>
                  </a:lnTo>
                  <a:close/>
                </a:path>
                <a:path w="5353050" h="2529840">
                  <a:moveTo>
                    <a:pt x="5352821" y="841921"/>
                  </a:moveTo>
                  <a:lnTo>
                    <a:pt x="0" y="841921"/>
                  </a:lnTo>
                  <a:lnTo>
                    <a:pt x="0" y="845781"/>
                  </a:lnTo>
                  <a:lnTo>
                    <a:pt x="5352821" y="845781"/>
                  </a:lnTo>
                  <a:lnTo>
                    <a:pt x="5352821" y="841921"/>
                  </a:lnTo>
                  <a:close/>
                </a:path>
                <a:path w="5353050" h="2529840">
                  <a:moveTo>
                    <a:pt x="5352821" y="0"/>
                  </a:moveTo>
                  <a:lnTo>
                    <a:pt x="0" y="0"/>
                  </a:lnTo>
                  <a:lnTo>
                    <a:pt x="0" y="3860"/>
                  </a:lnTo>
                  <a:lnTo>
                    <a:pt x="5352821" y="3860"/>
                  </a:lnTo>
                  <a:lnTo>
                    <a:pt x="5352821" y="0"/>
                  </a:lnTo>
                  <a:close/>
                </a:path>
              </a:pathLst>
            </a:custGeom>
            <a:solidFill>
              <a:srgbClr val="F0F1F5">
                <a:alpha val="24708"/>
              </a:srgbClr>
            </a:solidFill>
          </p:spPr>
          <p:txBody>
            <a:bodyPr wrap="square" lIns="0" tIns="0" rIns="0" bIns="0" rtlCol="0"/>
            <a:lstStyle/>
            <a:p>
              <a:endParaRPr/>
            </a:p>
          </p:txBody>
        </p:sp>
        <p:sp>
          <p:nvSpPr>
            <p:cNvPr id="15" name="object 15"/>
            <p:cNvSpPr/>
            <p:nvPr/>
          </p:nvSpPr>
          <p:spPr>
            <a:xfrm>
              <a:off x="11530790" y="4900248"/>
              <a:ext cx="5353050" cy="4445"/>
            </a:xfrm>
            <a:custGeom>
              <a:avLst/>
              <a:gdLst/>
              <a:ahLst/>
              <a:cxnLst/>
              <a:rect l="l" t="t" r="r" b="b"/>
              <a:pathLst>
                <a:path w="5353050" h="4445">
                  <a:moveTo>
                    <a:pt x="0" y="0"/>
                  </a:moveTo>
                  <a:lnTo>
                    <a:pt x="5352827" y="0"/>
                  </a:lnTo>
                  <a:lnTo>
                    <a:pt x="5352827" y="3867"/>
                  </a:lnTo>
                  <a:lnTo>
                    <a:pt x="0" y="3867"/>
                  </a:lnTo>
                  <a:lnTo>
                    <a:pt x="0" y="0"/>
                  </a:lnTo>
                  <a:close/>
                </a:path>
              </a:pathLst>
            </a:custGeom>
            <a:solidFill>
              <a:srgbClr val="F0F1F5">
                <a:alpha val="59999"/>
              </a:srgbClr>
            </a:solidFill>
          </p:spPr>
          <p:txBody>
            <a:bodyPr wrap="square" lIns="0" tIns="0" rIns="0" bIns="0" rtlCol="0"/>
            <a:lstStyle/>
            <a:p>
              <a:endParaRPr/>
            </a:p>
          </p:txBody>
        </p:sp>
        <p:pic>
          <p:nvPicPr>
            <p:cNvPr id="18" name="object 18"/>
            <p:cNvPicPr/>
            <p:nvPr/>
          </p:nvPicPr>
          <p:blipFill>
            <a:blip r:embed="rId5" cstate="print"/>
            <a:stretch>
              <a:fillRect/>
            </a:stretch>
          </p:blipFill>
          <p:spPr>
            <a:xfrm>
              <a:off x="2446807" y="5914131"/>
              <a:ext cx="4943474" cy="3209924"/>
            </a:xfrm>
            <a:prstGeom prst="rect">
              <a:avLst/>
            </a:prstGeom>
          </p:spPr>
        </p:pic>
      </p:grpSp>
      <p:sp>
        <p:nvSpPr>
          <p:cNvPr id="19" name="object 19"/>
          <p:cNvSpPr txBox="1"/>
          <p:nvPr/>
        </p:nvSpPr>
        <p:spPr>
          <a:xfrm>
            <a:off x="11033966" y="1386329"/>
            <a:ext cx="351791" cy="259175"/>
          </a:xfrm>
          <a:prstGeom prst="rect">
            <a:avLst/>
          </a:prstGeom>
        </p:spPr>
        <p:txBody>
          <a:bodyPr vert="horz" wrap="square" lIns="0" tIns="12701" rIns="0" bIns="0" rtlCol="0">
            <a:spAutoFit/>
          </a:bodyPr>
          <a:lstStyle/>
          <a:p>
            <a:pPr>
              <a:spcBef>
                <a:spcPts val="100"/>
              </a:spcBef>
            </a:pPr>
            <a:r>
              <a:rPr sz="1601" spc="-26" dirty="0">
                <a:solidFill>
                  <a:srgbClr val="F0F1F5"/>
                </a:solidFill>
                <a:latin typeface="Arial"/>
                <a:cs typeface="Arial"/>
              </a:rPr>
              <a:t>100</a:t>
            </a:r>
            <a:endParaRPr sz="1601">
              <a:latin typeface="Arial"/>
              <a:cs typeface="Arial"/>
            </a:endParaRPr>
          </a:p>
        </p:txBody>
      </p:sp>
      <p:sp>
        <p:nvSpPr>
          <p:cNvPr id="20" name="object 20"/>
          <p:cNvSpPr txBox="1"/>
          <p:nvPr/>
        </p:nvSpPr>
        <p:spPr>
          <a:xfrm>
            <a:off x="11146915" y="2228246"/>
            <a:ext cx="238760" cy="259175"/>
          </a:xfrm>
          <a:prstGeom prst="rect">
            <a:avLst/>
          </a:prstGeom>
        </p:spPr>
        <p:txBody>
          <a:bodyPr vert="horz" wrap="square" lIns="0" tIns="12701" rIns="0" bIns="0" rtlCol="0">
            <a:spAutoFit/>
          </a:bodyPr>
          <a:lstStyle/>
          <a:p>
            <a:pPr>
              <a:spcBef>
                <a:spcPts val="100"/>
              </a:spcBef>
            </a:pPr>
            <a:r>
              <a:rPr sz="1601" spc="-26" dirty="0">
                <a:solidFill>
                  <a:srgbClr val="F0F1F5"/>
                </a:solidFill>
                <a:latin typeface="Arial"/>
                <a:cs typeface="Arial"/>
              </a:rPr>
              <a:t>75</a:t>
            </a:r>
            <a:endParaRPr sz="1601">
              <a:latin typeface="Arial"/>
              <a:cs typeface="Arial"/>
            </a:endParaRPr>
          </a:p>
        </p:txBody>
      </p:sp>
      <p:sp>
        <p:nvSpPr>
          <p:cNvPr id="21" name="object 21"/>
          <p:cNvSpPr txBox="1"/>
          <p:nvPr/>
        </p:nvSpPr>
        <p:spPr>
          <a:xfrm>
            <a:off x="11146915" y="3070163"/>
            <a:ext cx="238760" cy="2024017"/>
          </a:xfrm>
          <a:prstGeom prst="rect">
            <a:avLst/>
          </a:prstGeom>
        </p:spPr>
        <p:txBody>
          <a:bodyPr vert="horz" wrap="square" lIns="0" tIns="12701" rIns="0" bIns="0" rtlCol="0">
            <a:spAutoFit/>
          </a:bodyPr>
          <a:lstStyle/>
          <a:p>
            <a:pPr>
              <a:spcBef>
                <a:spcPts val="100"/>
              </a:spcBef>
            </a:pPr>
            <a:r>
              <a:rPr sz="1601" spc="-26" dirty="0">
                <a:solidFill>
                  <a:srgbClr val="F0F1F5"/>
                </a:solidFill>
                <a:latin typeface="Arial"/>
                <a:cs typeface="Arial"/>
              </a:rPr>
              <a:t>50</a:t>
            </a:r>
            <a:endParaRPr sz="1601">
              <a:latin typeface="Arial"/>
              <a:cs typeface="Arial"/>
            </a:endParaRPr>
          </a:p>
          <a:p>
            <a:pPr>
              <a:lnSpc>
                <a:spcPct val="100000"/>
              </a:lnSpc>
            </a:pPr>
            <a:endParaRPr>
              <a:latin typeface="Arial"/>
              <a:cs typeface="Arial"/>
            </a:endParaRPr>
          </a:p>
          <a:p>
            <a:pPr>
              <a:spcBef>
                <a:spcPts val="50"/>
              </a:spcBef>
            </a:pPr>
            <a:endParaRPr sz="2250">
              <a:latin typeface="Arial"/>
              <a:cs typeface="Arial"/>
            </a:endParaRPr>
          </a:p>
          <a:p>
            <a:pPr>
              <a:lnSpc>
                <a:spcPct val="100000"/>
              </a:lnSpc>
            </a:pPr>
            <a:r>
              <a:rPr sz="1601" spc="-26" dirty="0">
                <a:solidFill>
                  <a:srgbClr val="F0F1F5"/>
                </a:solidFill>
                <a:latin typeface="Arial"/>
                <a:cs typeface="Arial"/>
              </a:rPr>
              <a:t>25</a:t>
            </a:r>
            <a:endParaRPr sz="1601">
              <a:latin typeface="Arial"/>
              <a:cs typeface="Arial"/>
            </a:endParaRPr>
          </a:p>
          <a:p>
            <a:pPr>
              <a:lnSpc>
                <a:spcPct val="100000"/>
              </a:lnSpc>
            </a:pPr>
            <a:endParaRPr>
              <a:latin typeface="Arial"/>
              <a:cs typeface="Arial"/>
            </a:endParaRPr>
          </a:p>
          <a:p>
            <a:pPr>
              <a:spcBef>
                <a:spcPts val="50"/>
              </a:spcBef>
            </a:pPr>
            <a:endParaRPr sz="2250">
              <a:latin typeface="Arial"/>
              <a:cs typeface="Arial"/>
            </a:endParaRPr>
          </a:p>
          <a:p>
            <a:pPr marL="112401">
              <a:spcBef>
                <a:spcPts val="5"/>
              </a:spcBef>
            </a:pPr>
            <a:r>
              <a:rPr sz="1601" dirty="0">
                <a:solidFill>
                  <a:srgbClr val="F0F1F5"/>
                </a:solidFill>
                <a:latin typeface="Arial"/>
                <a:cs typeface="Arial"/>
              </a:rPr>
              <a:t>0</a:t>
            </a:r>
            <a:endParaRPr sz="1601">
              <a:latin typeface="Arial"/>
              <a:cs typeface="Arial"/>
            </a:endParaRPr>
          </a:p>
        </p:txBody>
      </p:sp>
      <p:sp>
        <p:nvSpPr>
          <p:cNvPr id="22" name="object 22"/>
          <p:cNvSpPr txBox="1">
            <a:spLocks noGrp="1"/>
          </p:cNvSpPr>
          <p:nvPr>
            <p:ph type="title"/>
          </p:nvPr>
        </p:nvSpPr>
        <p:spPr>
          <a:xfrm>
            <a:off x="2040672" y="28437"/>
            <a:ext cx="14050998" cy="936155"/>
          </a:xfrm>
          <a:prstGeom prst="rect">
            <a:avLst/>
          </a:prstGeom>
        </p:spPr>
        <p:txBody>
          <a:bodyPr vert="horz" wrap="square" lIns="0" tIns="12701" rIns="0" bIns="0" rtlCol="0" anchor="ctr">
            <a:spAutoFit/>
          </a:bodyPr>
          <a:lstStyle/>
          <a:p>
            <a:pPr marL="19050">
              <a:spcBef>
                <a:spcPts val="150"/>
              </a:spcBef>
            </a:pPr>
            <a:r>
              <a:rPr lang="fr-FR" spc="-518" dirty="0">
                <a:latin typeface="Marianne" panose="02000000000000000000" pitchFamily="2" charset="0"/>
              </a:rPr>
              <a:t>Mallettes coéducation au et par le numérique </a:t>
            </a:r>
            <a:endParaRPr spc="-518" dirty="0">
              <a:latin typeface="Marianne" panose="02000000000000000000" pitchFamily="2" charset="0"/>
            </a:endParaRPr>
          </a:p>
        </p:txBody>
      </p:sp>
      <p:sp>
        <p:nvSpPr>
          <p:cNvPr id="16" name="Rectangle 15"/>
          <p:cNvSpPr/>
          <p:nvPr/>
        </p:nvSpPr>
        <p:spPr>
          <a:xfrm>
            <a:off x="426001" y="4173761"/>
            <a:ext cx="1870705" cy="1015663"/>
          </a:xfrm>
          <a:prstGeom prst="rect">
            <a:avLst/>
          </a:prstGeom>
        </p:spPr>
        <p:txBody>
          <a:bodyPr wrap="none">
            <a:spAutoFit/>
          </a:bodyPr>
          <a:lstStyle/>
          <a:p>
            <a:r>
              <a:rPr lang="fr-FR" sz="6000" b="1" spc="-518" dirty="0">
                <a:solidFill>
                  <a:srgbClr val="312973"/>
                </a:solidFill>
                <a:latin typeface="Marianne" panose="02000000000000000000" pitchFamily="2" charset="0"/>
                <a:cs typeface="Arial"/>
              </a:rPr>
              <a:t>Ecole</a:t>
            </a:r>
            <a:endParaRPr lang="fr-FR" sz="6000" dirty="0"/>
          </a:p>
        </p:txBody>
      </p:sp>
      <p:sp>
        <p:nvSpPr>
          <p:cNvPr id="25" name="Rectangle 24"/>
          <p:cNvSpPr/>
          <p:nvPr/>
        </p:nvSpPr>
        <p:spPr>
          <a:xfrm>
            <a:off x="13258800" y="9015955"/>
            <a:ext cx="4317207" cy="861774"/>
          </a:xfrm>
          <a:prstGeom prst="rect">
            <a:avLst/>
          </a:prstGeom>
        </p:spPr>
        <p:txBody>
          <a:bodyPr wrap="none">
            <a:spAutoFit/>
          </a:bodyPr>
          <a:lstStyle/>
          <a:p>
            <a:r>
              <a:rPr lang="fr-FR" sz="5000" spc="-335" dirty="0">
                <a:solidFill>
                  <a:srgbClr val="F0F1F5"/>
                </a:solidFill>
                <a:latin typeface="Marianne" panose="02000000000000000000" pitchFamily="2" charset="0"/>
              </a:rPr>
              <a:t>Des ressources </a:t>
            </a:r>
            <a:endParaRPr lang="fr-FR" sz="5000" dirty="0"/>
          </a:p>
        </p:txBody>
      </p:sp>
    </p:spTree>
    <p:extLst>
      <p:ext uri="{BB962C8B-B14F-4D97-AF65-F5344CB8AC3E}">
        <p14:creationId xmlns:p14="http://schemas.microsoft.com/office/powerpoint/2010/main" val="13248118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8774999"/>
            <a:ext cx="18288000" cy="1514475"/>
            <a:chOff x="0" y="8774998"/>
            <a:chExt cx="18288000" cy="1514475"/>
          </a:xfrm>
          <a:solidFill>
            <a:srgbClr val="F5684A"/>
          </a:solidFill>
        </p:grpSpPr>
        <p:sp>
          <p:nvSpPr>
            <p:cNvPr id="3" name="object 3"/>
            <p:cNvSpPr/>
            <p:nvPr/>
          </p:nvSpPr>
          <p:spPr>
            <a:xfrm>
              <a:off x="0" y="8774998"/>
              <a:ext cx="18288000" cy="1514475"/>
            </a:xfrm>
            <a:custGeom>
              <a:avLst/>
              <a:gdLst/>
              <a:ahLst/>
              <a:cxnLst/>
              <a:rect l="l" t="t" r="r" b="b"/>
              <a:pathLst>
                <a:path w="18288000" h="1514475">
                  <a:moveTo>
                    <a:pt x="18287998" y="1514474"/>
                  </a:moveTo>
                  <a:lnTo>
                    <a:pt x="0" y="1514474"/>
                  </a:lnTo>
                  <a:lnTo>
                    <a:pt x="0" y="0"/>
                  </a:lnTo>
                  <a:lnTo>
                    <a:pt x="18287998" y="0"/>
                  </a:lnTo>
                  <a:lnTo>
                    <a:pt x="18287998" y="1514474"/>
                  </a:lnTo>
                  <a:close/>
                </a:path>
              </a:pathLst>
            </a:custGeom>
            <a:grpFill/>
          </p:spPr>
          <p:txBody>
            <a:bodyPr wrap="square" lIns="0" tIns="0" rIns="0" bIns="0" rtlCol="0"/>
            <a:lstStyle/>
            <a:p>
              <a:endParaRPr/>
            </a:p>
          </p:txBody>
        </p:sp>
        <p:pic>
          <p:nvPicPr>
            <p:cNvPr id="4" name="object 4"/>
            <p:cNvPicPr/>
            <p:nvPr/>
          </p:nvPicPr>
          <p:blipFill>
            <a:blip r:embed="rId2" cstate="print"/>
            <a:stretch>
              <a:fillRect/>
            </a:stretch>
          </p:blipFill>
          <p:spPr>
            <a:xfrm>
              <a:off x="8718256" y="9453172"/>
              <a:ext cx="153283" cy="153283"/>
            </a:xfrm>
            <a:prstGeom prst="rect">
              <a:avLst/>
            </a:prstGeom>
            <a:grpFill/>
          </p:spPr>
        </p:pic>
        <p:pic>
          <p:nvPicPr>
            <p:cNvPr id="5" name="object 5"/>
            <p:cNvPicPr/>
            <p:nvPr/>
          </p:nvPicPr>
          <p:blipFill>
            <a:blip r:embed="rId3" cstate="print"/>
            <a:stretch>
              <a:fillRect/>
            </a:stretch>
          </p:blipFill>
          <p:spPr>
            <a:xfrm>
              <a:off x="9066171" y="9453172"/>
              <a:ext cx="153283" cy="153283"/>
            </a:xfrm>
            <a:prstGeom prst="rect">
              <a:avLst/>
            </a:prstGeom>
            <a:grpFill/>
          </p:spPr>
        </p:pic>
        <p:pic>
          <p:nvPicPr>
            <p:cNvPr id="6" name="object 6"/>
            <p:cNvPicPr/>
            <p:nvPr/>
          </p:nvPicPr>
          <p:blipFill>
            <a:blip r:embed="rId3" cstate="print"/>
            <a:stretch>
              <a:fillRect/>
            </a:stretch>
          </p:blipFill>
          <p:spPr>
            <a:xfrm>
              <a:off x="9414086" y="9453172"/>
              <a:ext cx="153283" cy="153283"/>
            </a:xfrm>
            <a:prstGeom prst="rect">
              <a:avLst/>
            </a:prstGeom>
            <a:grpFill/>
          </p:spPr>
        </p:pic>
      </p:grpSp>
      <p:sp>
        <p:nvSpPr>
          <p:cNvPr id="8" name="object 8"/>
          <p:cNvSpPr txBox="1"/>
          <p:nvPr/>
        </p:nvSpPr>
        <p:spPr>
          <a:xfrm>
            <a:off x="11730381"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1</a:t>
            </a:r>
            <a:endParaRPr sz="1601">
              <a:latin typeface="Arial"/>
              <a:cs typeface="Arial"/>
            </a:endParaRPr>
          </a:p>
        </p:txBody>
      </p:sp>
      <p:sp>
        <p:nvSpPr>
          <p:cNvPr id="9" name="object 9"/>
          <p:cNvSpPr txBox="1"/>
          <p:nvPr/>
        </p:nvSpPr>
        <p:spPr>
          <a:xfrm>
            <a:off x="12827762"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2</a:t>
            </a:r>
            <a:endParaRPr sz="1601">
              <a:latin typeface="Arial"/>
              <a:cs typeface="Arial"/>
            </a:endParaRPr>
          </a:p>
        </p:txBody>
      </p:sp>
      <p:sp>
        <p:nvSpPr>
          <p:cNvPr id="10" name="object 10"/>
          <p:cNvSpPr txBox="1"/>
          <p:nvPr/>
        </p:nvSpPr>
        <p:spPr>
          <a:xfrm>
            <a:off x="13925142"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3</a:t>
            </a:r>
            <a:endParaRPr sz="1601">
              <a:latin typeface="Arial"/>
              <a:cs typeface="Arial"/>
            </a:endParaRPr>
          </a:p>
        </p:txBody>
      </p:sp>
      <p:sp>
        <p:nvSpPr>
          <p:cNvPr id="11" name="object 11"/>
          <p:cNvSpPr txBox="1"/>
          <p:nvPr/>
        </p:nvSpPr>
        <p:spPr>
          <a:xfrm>
            <a:off x="15022521"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4</a:t>
            </a:r>
            <a:endParaRPr sz="1601">
              <a:latin typeface="Arial"/>
              <a:cs typeface="Arial"/>
            </a:endParaRPr>
          </a:p>
        </p:txBody>
      </p:sp>
      <p:sp>
        <p:nvSpPr>
          <p:cNvPr id="12" name="object 12"/>
          <p:cNvSpPr txBox="1"/>
          <p:nvPr/>
        </p:nvSpPr>
        <p:spPr>
          <a:xfrm>
            <a:off x="16119903" y="4976447"/>
            <a:ext cx="577215" cy="259175"/>
          </a:xfrm>
          <a:prstGeom prst="rect">
            <a:avLst/>
          </a:prstGeom>
        </p:spPr>
        <p:txBody>
          <a:bodyPr vert="horz" wrap="square" lIns="0" tIns="12701" rIns="0" bIns="0" rtlCol="0">
            <a:spAutoFit/>
          </a:bodyPr>
          <a:lstStyle/>
          <a:p>
            <a:pPr>
              <a:spcBef>
                <a:spcPts val="100"/>
              </a:spcBef>
            </a:pPr>
            <a:r>
              <a:rPr sz="1601" dirty="0">
                <a:solidFill>
                  <a:srgbClr val="F0F1F5"/>
                </a:solidFill>
                <a:latin typeface="Arial"/>
                <a:cs typeface="Arial"/>
              </a:rPr>
              <a:t>Item</a:t>
            </a:r>
            <a:r>
              <a:rPr sz="1601" spc="-20" dirty="0">
                <a:solidFill>
                  <a:srgbClr val="F0F1F5"/>
                </a:solidFill>
                <a:latin typeface="Arial"/>
                <a:cs typeface="Arial"/>
              </a:rPr>
              <a:t> </a:t>
            </a:r>
            <a:r>
              <a:rPr sz="1601" spc="-50" dirty="0">
                <a:solidFill>
                  <a:srgbClr val="F0F1F5"/>
                </a:solidFill>
                <a:latin typeface="Arial"/>
                <a:cs typeface="Arial"/>
              </a:rPr>
              <a:t>5</a:t>
            </a:r>
            <a:endParaRPr sz="1601">
              <a:latin typeface="Arial"/>
              <a:cs typeface="Arial"/>
            </a:endParaRPr>
          </a:p>
        </p:txBody>
      </p:sp>
      <p:grpSp>
        <p:nvGrpSpPr>
          <p:cNvPr id="13" name="object 13"/>
          <p:cNvGrpSpPr/>
          <p:nvPr/>
        </p:nvGrpSpPr>
        <p:grpSpPr>
          <a:xfrm>
            <a:off x="250260" y="3999263"/>
            <a:ext cx="10338696" cy="5453910"/>
            <a:chOff x="2446807" y="1532584"/>
            <a:chExt cx="14437033" cy="7591471"/>
          </a:xfrm>
        </p:grpSpPr>
        <p:sp>
          <p:nvSpPr>
            <p:cNvPr id="14" name="object 14"/>
            <p:cNvSpPr/>
            <p:nvPr/>
          </p:nvSpPr>
          <p:spPr>
            <a:xfrm>
              <a:off x="11530787" y="1532584"/>
              <a:ext cx="5353050" cy="2529840"/>
            </a:xfrm>
            <a:custGeom>
              <a:avLst/>
              <a:gdLst/>
              <a:ahLst/>
              <a:cxnLst/>
              <a:rect l="l" t="t" r="r" b="b"/>
              <a:pathLst>
                <a:path w="5353050" h="2529840">
                  <a:moveTo>
                    <a:pt x="5352821" y="2525750"/>
                  </a:moveTo>
                  <a:lnTo>
                    <a:pt x="0" y="2525750"/>
                  </a:lnTo>
                  <a:lnTo>
                    <a:pt x="0" y="2529624"/>
                  </a:lnTo>
                  <a:lnTo>
                    <a:pt x="5352821" y="2529624"/>
                  </a:lnTo>
                  <a:lnTo>
                    <a:pt x="5352821" y="2525750"/>
                  </a:lnTo>
                  <a:close/>
                </a:path>
                <a:path w="5353050" h="2529840">
                  <a:moveTo>
                    <a:pt x="5352821" y="1683829"/>
                  </a:moveTo>
                  <a:lnTo>
                    <a:pt x="0" y="1683829"/>
                  </a:lnTo>
                  <a:lnTo>
                    <a:pt x="0" y="1687703"/>
                  </a:lnTo>
                  <a:lnTo>
                    <a:pt x="5352821" y="1687703"/>
                  </a:lnTo>
                  <a:lnTo>
                    <a:pt x="5352821" y="1683829"/>
                  </a:lnTo>
                  <a:close/>
                </a:path>
                <a:path w="5353050" h="2529840">
                  <a:moveTo>
                    <a:pt x="5352821" y="841921"/>
                  </a:moveTo>
                  <a:lnTo>
                    <a:pt x="0" y="841921"/>
                  </a:lnTo>
                  <a:lnTo>
                    <a:pt x="0" y="845781"/>
                  </a:lnTo>
                  <a:lnTo>
                    <a:pt x="5352821" y="845781"/>
                  </a:lnTo>
                  <a:lnTo>
                    <a:pt x="5352821" y="841921"/>
                  </a:lnTo>
                  <a:close/>
                </a:path>
                <a:path w="5353050" h="2529840">
                  <a:moveTo>
                    <a:pt x="5352821" y="0"/>
                  </a:moveTo>
                  <a:lnTo>
                    <a:pt x="0" y="0"/>
                  </a:lnTo>
                  <a:lnTo>
                    <a:pt x="0" y="3860"/>
                  </a:lnTo>
                  <a:lnTo>
                    <a:pt x="5352821" y="3860"/>
                  </a:lnTo>
                  <a:lnTo>
                    <a:pt x="5352821" y="0"/>
                  </a:lnTo>
                  <a:close/>
                </a:path>
              </a:pathLst>
            </a:custGeom>
            <a:solidFill>
              <a:srgbClr val="F0F1F5">
                <a:alpha val="24708"/>
              </a:srgbClr>
            </a:solidFill>
          </p:spPr>
          <p:txBody>
            <a:bodyPr wrap="square" lIns="0" tIns="0" rIns="0" bIns="0" rtlCol="0"/>
            <a:lstStyle/>
            <a:p>
              <a:endParaRPr/>
            </a:p>
          </p:txBody>
        </p:sp>
        <p:sp>
          <p:nvSpPr>
            <p:cNvPr id="15" name="object 15"/>
            <p:cNvSpPr/>
            <p:nvPr/>
          </p:nvSpPr>
          <p:spPr>
            <a:xfrm>
              <a:off x="11530790" y="4900248"/>
              <a:ext cx="5353050" cy="4445"/>
            </a:xfrm>
            <a:custGeom>
              <a:avLst/>
              <a:gdLst/>
              <a:ahLst/>
              <a:cxnLst/>
              <a:rect l="l" t="t" r="r" b="b"/>
              <a:pathLst>
                <a:path w="5353050" h="4445">
                  <a:moveTo>
                    <a:pt x="0" y="0"/>
                  </a:moveTo>
                  <a:lnTo>
                    <a:pt x="5352827" y="0"/>
                  </a:lnTo>
                  <a:lnTo>
                    <a:pt x="5352827" y="3867"/>
                  </a:lnTo>
                  <a:lnTo>
                    <a:pt x="0" y="3867"/>
                  </a:lnTo>
                  <a:lnTo>
                    <a:pt x="0" y="0"/>
                  </a:lnTo>
                  <a:close/>
                </a:path>
              </a:pathLst>
            </a:custGeom>
            <a:solidFill>
              <a:srgbClr val="F0F1F5">
                <a:alpha val="59999"/>
              </a:srgbClr>
            </a:solidFill>
          </p:spPr>
          <p:txBody>
            <a:bodyPr wrap="square" lIns="0" tIns="0" rIns="0" bIns="0" rtlCol="0"/>
            <a:lstStyle/>
            <a:p>
              <a:endParaRPr/>
            </a:p>
          </p:txBody>
        </p:sp>
        <p:pic>
          <p:nvPicPr>
            <p:cNvPr id="18" name="object 18"/>
            <p:cNvPicPr/>
            <p:nvPr/>
          </p:nvPicPr>
          <p:blipFill>
            <a:blip r:embed="rId4" cstate="print"/>
            <a:stretch>
              <a:fillRect/>
            </a:stretch>
          </p:blipFill>
          <p:spPr>
            <a:xfrm>
              <a:off x="2446807" y="5914131"/>
              <a:ext cx="4943474" cy="3209924"/>
            </a:xfrm>
            <a:prstGeom prst="rect">
              <a:avLst/>
            </a:prstGeom>
          </p:spPr>
        </p:pic>
      </p:grpSp>
      <p:sp>
        <p:nvSpPr>
          <p:cNvPr id="19" name="object 19"/>
          <p:cNvSpPr txBox="1"/>
          <p:nvPr/>
        </p:nvSpPr>
        <p:spPr>
          <a:xfrm>
            <a:off x="11033966" y="1386329"/>
            <a:ext cx="351791" cy="259175"/>
          </a:xfrm>
          <a:prstGeom prst="rect">
            <a:avLst/>
          </a:prstGeom>
        </p:spPr>
        <p:txBody>
          <a:bodyPr vert="horz" wrap="square" lIns="0" tIns="12701" rIns="0" bIns="0" rtlCol="0">
            <a:spAutoFit/>
          </a:bodyPr>
          <a:lstStyle/>
          <a:p>
            <a:pPr>
              <a:spcBef>
                <a:spcPts val="100"/>
              </a:spcBef>
            </a:pPr>
            <a:r>
              <a:rPr sz="1601" spc="-26" dirty="0">
                <a:solidFill>
                  <a:srgbClr val="F0F1F5"/>
                </a:solidFill>
                <a:latin typeface="Arial"/>
                <a:cs typeface="Arial"/>
              </a:rPr>
              <a:t>100</a:t>
            </a:r>
            <a:endParaRPr sz="1601">
              <a:latin typeface="Arial"/>
              <a:cs typeface="Arial"/>
            </a:endParaRPr>
          </a:p>
        </p:txBody>
      </p:sp>
      <p:sp>
        <p:nvSpPr>
          <p:cNvPr id="20" name="object 20"/>
          <p:cNvSpPr txBox="1"/>
          <p:nvPr/>
        </p:nvSpPr>
        <p:spPr>
          <a:xfrm>
            <a:off x="11146915" y="2228246"/>
            <a:ext cx="238760" cy="259175"/>
          </a:xfrm>
          <a:prstGeom prst="rect">
            <a:avLst/>
          </a:prstGeom>
        </p:spPr>
        <p:txBody>
          <a:bodyPr vert="horz" wrap="square" lIns="0" tIns="12701" rIns="0" bIns="0" rtlCol="0">
            <a:spAutoFit/>
          </a:bodyPr>
          <a:lstStyle/>
          <a:p>
            <a:pPr>
              <a:spcBef>
                <a:spcPts val="100"/>
              </a:spcBef>
            </a:pPr>
            <a:r>
              <a:rPr sz="1601" spc="-26" dirty="0">
                <a:solidFill>
                  <a:srgbClr val="F0F1F5"/>
                </a:solidFill>
                <a:latin typeface="Arial"/>
                <a:cs typeface="Arial"/>
              </a:rPr>
              <a:t>75</a:t>
            </a:r>
            <a:endParaRPr sz="1601">
              <a:latin typeface="Arial"/>
              <a:cs typeface="Arial"/>
            </a:endParaRPr>
          </a:p>
        </p:txBody>
      </p:sp>
      <p:sp>
        <p:nvSpPr>
          <p:cNvPr id="21" name="object 21"/>
          <p:cNvSpPr txBox="1"/>
          <p:nvPr/>
        </p:nvSpPr>
        <p:spPr>
          <a:xfrm>
            <a:off x="11146915" y="3070163"/>
            <a:ext cx="238760" cy="2024017"/>
          </a:xfrm>
          <a:prstGeom prst="rect">
            <a:avLst/>
          </a:prstGeom>
        </p:spPr>
        <p:txBody>
          <a:bodyPr vert="horz" wrap="square" lIns="0" tIns="12701" rIns="0" bIns="0" rtlCol="0">
            <a:spAutoFit/>
          </a:bodyPr>
          <a:lstStyle/>
          <a:p>
            <a:pPr>
              <a:spcBef>
                <a:spcPts val="100"/>
              </a:spcBef>
            </a:pPr>
            <a:r>
              <a:rPr sz="1601" spc="-26" dirty="0">
                <a:solidFill>
                  <a:srgbClr val="F0F1F5"/>
                </a:solidFill>
                <a:latin typeface="Arial"/>
                <a:cs typeface="Arial"/>
              </a:rPr>
              <a:t>50</a:t>
            </a:r>
            <a:endParaRPr sz="1601">
              <a:latin typeface="Arial"/>
              <a:cs typeface="Arial"/>
            </a:endParaRPr>
          </a:p>
          <a:p>
            <a:pPr>
              <a:lnSpc>
                <a:spcPct val="100000"/>
              </a:lnSpc>
            </a:pPr>
            <a:endParaRPr>
              <a:latin typeface="Arial"/>
              <a:cs typeface="Arial"/>
            </a:endParaRPr>
          </a:p>
          <a:p>
            <a:pPr>
              <a:spcBef>
                <a:spcPts val="50"/>
              </a:spcBef>
            </a:pPr>
            <a:endParaRPr sz="2250">
              <a:latin typeface="Arial"/>
              <a:cs typeface="Arial"/>
            </a:endParaRPr>
          </a:p>
          <a:p>
            <a:pPr>
              <a:lnSpc>
                <a:spcPct val="100000"/>
              </a:lnSpc>
            </a:pPr>
            <a:r>
              <a:rPr sz="1601" spc="-26" dirty="0">
                <a:solidFill>
                  <a:srgbClr val="F0F1F5"/>
                </a:solidFill>
                <a:latin typeface="Arial"/>
                <a:cs typeface="Arial"/>
              </a:rPr>
              <a:t>25</a:t>
            </a:r>
            <a:endParaRPr sz="1601">
              <a:latin typeface="Arial"/>
              <a:cs typeface="Arial"/>
            </a:endParaRPr>
          </a:p>
          <a:p>
            <a:pPr>
              <a:lnSpc>
                <a:spcPct val="100000"/>
              </a:lnSpc>
            </a:pPr>
            <a:endParaRPr>
              <a:latin typeface="Arial"/>
              <a:cs typeface="Arial"/>
            </a:endParaRPr>
          </a:p>
          <a:p>
            <a:pPr>
              <a:spcBef>
                <a:spcPts val="50"/>
              </a:spcBef>
            </a:pPr>
            <a:endParaRPr sz="2250">
              <a:latin typeface="Arial"/>
              <a:cs typeface="Arial"/>
            </a:endParaRPr>
          </a:p>
          <a:p>
            <a:pPr marL="112401">
              <a:spcBef>
                <a:spcPts val="5"/>
              </a:spcBef>
            </a:pPr>
            <a:r>
              <a:rPr sz="1601" dirty="0">
                <a:solidFill>
                  <a:srgbClr val="F0F1F5"/>
                </a:solidFill>
                <a:latin typeface="Arial"/>
                <a:cs typeface="Arial"/>
              </a:rPr>
              <a:t>0</a:t>
            </a:r>
            <a:endParaRPr sz="1601">
              <a:latin typeface="Arial"/>
              <a:cs typeface="Arial"/>
            </a:endParaRPr>
          </a:p>
        </p:txBody>
      </p:sp>
      <p:sp>
        <p:nvSpPr>
          <p:cNvPr id="22" name="object 22"/>
          <p:cNvSpPr txBox="1">
            <a:spLocks noGrp="1"/>
          </p:cNvSpPr>
          <p:nvPr>
            <p:ph type="title"/>
          </p:nvPr>
        </p:nvSpPr>
        <p:spPr>
          <a:xfrm>
            <a:off x="2020328" y="176212"/>
            <a:ext cx="13909151" cy="936155"/>
          </a:xfrm>
          <a:prstGeom prst="rect">
            <a:avLst/>
          </a:prstGeom>
        </p:spPr>
        <p:txBody>
          <a:bodyPr vert="horz" wrap="square" lIns="0" tIns="12701" rIns="0" bIns="0" rtlCol="0" anchor="ctr">
            <a:spAutoFit/>
          </a:bodyPr>
          <a:lstStyle/>
          <a:p>
            <a:pPr marL="19050">
              <a:spcBef>
                <a:spcPts val="150"/>
              </a:spcBef>
            </a:pPr>
            <a:r>
              <a:rPr lang="fr-FR" spc="-518" dirty="0">
                <a:latin typeface="Marianne" panose="02000000000000000000" pitchFamily="2" charset="0"/>
              </a:rPr>
              <a:t>Mallette coéducation au et par le numérique</a:t>
            </a:r>
            <a:endParaRPr spc="-518" dirty="0">
              <a:latin typeface="Marianne" panose="02000000000000000000" pitchFamily="2" charset="0"/>
            </a:endParaRPr>
          </a:p>
        </p:txBody>
      </p:sp>
      <p:pic>
        <p:nvPicPr>
          <p:cNvPr id="16" name="Image 15"/>
          <p:cNvPicPr>
            <a:picLocks noChangeAspect="1"/>
          </p:cNvPicPr>
          <p:nvPr/>
        </p:nvPicPr>
        <p:blipFill rotWithShape="1">
          <a:blip r:embed="rId5"/>
          <a:srcRect b="7643"/>
          <a:stretch/>
        </p:blipFill>
        <p:spPr>
          <a:xfrm>
            <a:off x="3575620" y="1763945"/>
            <a:ext cx="14047079" cy="6304848"/>
          </a:xfrm>
          <a:prstGeom prst="rect">
            <a:avLst/>
          </a:prstGeom>
        </p:spPr>
      </p:pic>
      <p:sp>
        <p:nvSpPr>
          <p:cNvPr id="24" name="Rectangle 23"/>
          <p:cNvSpPr/>
          <p:nvPr/>
        </p:nvSpPr>
        <p:spPr>
          <a:xfrm>
            <a:off x="426000" y="4173761"/>
            <a:ext cx="2524922" cy="1015663"/>
          </a:xfrm>
          <a:prstGeom prst="rect">
            <a:avLst/>
          </a:prstGeom>
        </p:spPr>
        <p:txBody>
          <a:bodyPr wrap="none">
            <a:spAutoFit/>
          </a:bodyPr>
          <a:lstStyle/>
          <a:p>
            <a:r>
              <a:rPr lang="fr-FR" sz="6000" b="1" spc="-518" dirty="0">
                <a:solidFill>
                  <a:srgbClr val="312973"/>
                </a:solidFill>
                <a:latin typeface="Marianne" panose="02000000000000000000" pitchFamily="2" charset="0"/>
                <a:cs typeface="Arial"/>
              </a:rPr>
              <a:t>Collège</a:t>
            </a:r>
            <a:endParaRPr lang="fr-FR" sz="6000" dirty="0"/>
          </a:p>
        </p:txBody>
      </p:sp>
      <p:sp>
        <p:nvSpPr>
          <p:cNvPr id="17" name="Rectangle 16"/>
          <p:cNvSpPr/>
          <p:nvPr/>
        </p:nvSpPr>
        <p:spPr>
          <a:xfrm>
            <a:off x="7482316" y="7832309"/>
            <a:ext cx="9856601" cy="444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6" name="Rectangle 25"/>
          <p:cNvSpPr/>
          <p:nvPr/>
        </p:nvSpPr>
        <p:spPr>
          <a:xfrm>
            <a:off x="13258800" y="9015955"/>
            <a:ext cx="4317207" cy="861774"/>
          </a:xfrm>
          <a:prstGeom prst="rect">
            <a:avLst/>
          </a:prstGeom>
        </p:spPr>
        <p:txBody>
          <a:bodyPr wrap="none">
            <a:spAutoFit/>
          </a:bodyPr>
          <a:lstStyle/>
          <a:p>
            <a:r>
              <a:rPr lang="fr-FR" sz="5000" spc="-335" dirty="0">
                <a:solidFill>
                  <a:srgbClr val="F0F1F5"/>
                </a:solidFill>
                <a:latin typeface="Marianne" panose="02000000000000000000" pitchFamily="2" charset="0"/>
              </a:rPr>
              <a:t>Des ressources </a:t>
            </a:r>
            <a:endParaRPr lang="fr-FR" sz="5000" dirty="0"/>
          </a:p>
        </p:txBody>
      </p:sp>
    </p:spTree>
    <p:extLst>
      <p:ext uri="{BB962C8B-B14F-4D97-AF65-F5344CB8AC3E}">
        <p14:creationId xmlns:p14="http://schemas.microsoft.com/office/powerpoint/2010/main" val="36316058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5684A"/>
          </a:solidFill>
        </p:spPr>
        <p:txBody>
          <a:bodyPr wrap="square" lIns="0" tIns="0" rIns="0" bIns="0" rtlCol="0"/>
          <a:lstStyle/>
          <a:p>
            <a:endParaRPr/>
          </a:p>
        </p:txBody>
      </p:sp>
      <p:sp>
        <p:nvSpPr>
          <p:cNvPr id="3" name="object 3"/>
          <p:cNvSpPr/>
          <p:nvPr/>
        </p:nvSpPr>
        <p:spPr>
          <a:xfrm>
            <a:off x="0" y="3436669"/>
            <a:ext cx="18288000" cy="6851653"/>
          </a:xfrm>
          <a:custGeom>
            <a:avLst/>
            <a:gdLst/>
            <a:ahLst/>
            <a:cxnLst/>
            <a:rect l="l" t="t" r="r" b="b"/>
            <a:pathLst>
              <a:path w="18288000" h="6391275">
                <a:moveTo>
                  <a:pt x="18287998" y="6391274"/>
                </a:moveTo>
                <a:lnTo>
                  <a:pt x="0" y="6391274"/>
                </a:lnTo>
                <a:lnTo>
                  <a:pt x="0" y="0"/>
                </a:lnTo>
                <a:lnTo>
                  <a:pt x="18287998" y="0"/>
                </a:lnTo>
                <a:lnTo>
                  <a:pt x="18287998" y="6391274"/>
                </a:lnTo>
                <a:close/>
              </a:path>
            </a:pathLst>
          </a:custGeom>
          <a:solidFill>
            <a:srgbClr val="F0F1F5"/>
          </a:solidFill>
        </p:spPr>
        <p:txBody>
          <a:bodyPr wrap="square" lIns="0" tIns="0" rIns="0" bIns="0" rtlCol="0"/>
          <a:lstStyle/>
          <a:p>
            <a:endParaRPr/>
          </a:p>
        </p:txBody>
      </p:sp>
      <p:pic>
        <p:nvPicPr>
          <p:cNvPr id="4" name="object 4"/>
          <p:cNvPicPr/>
          <p:nvPr/>
        </p:nvPicPr>
        <p:blipFill>
          <a:blip r:embed="rId2" cstate="print"/>
          <a:stretch>
            <a:fillRect/>
          </a:stretch>
        </p:blipFill>
        <p:spPr>
          <a:xfrm>
            <a:off x="1028700" y="723900"/>
            <a:ext cx="187650" cy="187650"/>
          </a:xfrm>
          <a:prstGeom prst="rect">
            <a:avLst/>
          </a:prstGeom>
        </p:spPr>
      </p:pic>
      <p:pic>
        <p:nvPicPr>
          <p:cNvPr id="5" name="object 5"/>
          <p:cNvPicPr/>
          <p:nvPr/>
        </p:nvPicPr>
        <p:blipFill>
          <a:blip r:embed="rId3" cstate="print"/>
          <a:stretch>
            <a:fillRect/>
          </a:stretch>
        </p:blipFill>
        <p:spPr>
          <a:xfrm>
            <a:off x="1454620" y="723900"/>
            <a:ext cx="187650" cy="187650"/>
          </a:xfrm>
          <a:prstGeom prst="rect">
            <a:avLst/>
          </a:prstGeom>
        </p:spPr>
      </p:pic>
      <p:pic>
        <p:nvPicPr>
          <p:cNvPr id="6" name="object 6"/>
          <p:cNvPicPr/>
          <p:nvPr/>
        </p:nvPicPr>
        <p:blipFill>
          <a:blip r:embed="rId4" cstate="print"/>
          <a:stretch>
            <a:fillRect/>
          </a:stretch>
        </p:blipFill>
        <p:spPr>
          <a:xfrm>
            <a:off x="1880541" y="723900"/>
            <a:ext cx="187650" cy="187650"/>
          </a:xfrm>
          <a:prstGeom prst="rect">
            <a:avLst/>
          </a:prstGeom>
        </p:spPr>
      </p:pic>
      <p:pic>
        <p:nvPicPr>
          <p:cNvPr id="7" name="object 7"/>
          <p:cNvPicPr/>
          <p:nvPr/>
        </p:nvPicPr>
        <p:blipFill>
          <a:blip r:embed="rId5" cstate="print"/>
          <a:stretch>
            <a:fillRect/>
          </a:stretch>
        </p:blipFill>
        <p:spPr>
          <a:xfrm>
            <a:off x="14249400" y="339993"/>
            <a:ext cx="3282428" cy="3096676"/>
          </a:xfrm>
          <a:prstGeom prst="rect">
            <a:avLst/>
          </a:prstGeom>
        </p:spPr>
      </p:pic>
      <p:sp>
        <p:nvSpPr>
          <p:cNvPr id="8" name="object 8"/>
          <p:cNvSpPr txBox="1">
            <a:spLocks noGrp="1"/>
          </p:cNvSpPr>
          <p:nvPr>
            <p:ph type="title"/>
          </p:nvPr>
        </p:nvSpPr>
        <p:spPr>
          <a:xfrm>
            <a:off x="1016000" y="-266700"/>
            <a:ext cx="12552567" cy="3622507"/>
          </a:xfrm>
          <a:prstGeom prst="rect">
            <a:avLst/>
          </a:prstGeom>
        </p:spPr>
        <p:txBody>
          <a:bodyPr vert="horz" wrap="square" lIns="0" tIns="1453873" rIns="0" bIns="0" rtlCol="0">
            <a:spAutoFit/>
          </a:bodyPr>
          <a:lstStyle/>
          <a:p>
            <a:pPr marL="12700">
              <a:lnSpc>
                <a:spcPct val="100000"/>
              </a:lnSpc>
              <a:spcBef>
                <a:spcPts val="100"/>
              </a:spcBef>
            </a:pPr>
            <a:r>
              <a:rPr lang="fr-FR" sz="7000" spc="-335" dirty="0">
                <a:solidFill>
                  <a:srgbClr val="F0F1F5"/>
                </a:solidFill>
                <a:latin typeface="Marianne" panose="02000000000000000000" pitchFamily="2" charset="0"/>
              </a:rPr>
              <a:t>« Idée reçue » des ateliers ou cafés clés en mains.</a:t>
            </a:r>
            <a:endParaRPr sz="7000" dirty="0">
              <a:latin typeface="Marianne" panose="02000000000000000000" pitchFamily="2" charset="0"/>
            </a:endParaRPr>
          </a:p>
        </p:txBody>
      </p:sp>
      <p:pic>
        <p:nvPicPr>
          <p:cNvPr id="9" name="Image 8">
            <a:hlinkClick r:id="rId6"/>
          </p:cNvPr>
          <p:cNvPicPr>
            <a:picLocks noChangeAspect="1"/>
          </p:cNvPicPr>
          <p:nvPr/>
        </p:nvPicPr>
        <p:blipFill>
          <a:blip r:embed="rId7"/>
          <a:stretch>
            <a:fillRect/>
          </a:stretch>
        </p:blipFill>
        <p:spPr>
          <a:xfrm>
            <a:off x="4348367" y="3800067"/>
            <a:ext cx="9220200" cy="5984818"/>
          </a:xfrm>
          <a:prstGeom prst="rect">
            <a:avLst/>
          </a:prstGeom>
        </p:spPr>
      </p:pic>
      <p:sp>
        <p:nvSpPr>
          <p:cNvPr id="10" name="ZoneTexte 9"/>
          <p:cNvSpPr txBox="1"/>
          <p:nvPr/>
        </p:nvSpPr>
        <p:spPr>
          <a:xfrm flipH="1">
            <a:off x="13944600" y="5905500"/>
            <a:ext cx="3587228" cy="923330"/>
          </a:xfrm>
          <a:prstGeom prst="rect">
            <a:avLst/>
          </a:prstGeom>
          <a:noFill/>
        </p:spPr>
        <p:txBody>
          <a:bodyPr wrap="square" rtlCol="0">
            <a:spAutoFit/>
          </a:bodyPr>
          <a:lstStyle/>
          <a:p>
            <a:r>
              <a:rPr lang="fr-FR" dirty="0" smtClean="0">
                <a:hlinkClick r:id="rId6"/>
              </a:rPr>
              <a:t>https://youtu.be/HY0Lx6eQ37Q?feature=shared</a:t>
            </a:r>
            <a:endParaRPr lang="fr-FR" dirty="0" smtClean="0"/>
          </a:p>
          <a:p>
            <a:endParaRPr lang="fr-FR" dirty="0"/>
          </a:p>
        </p:txBody>
      </p:sp>
    </p:spTree>
    <p:extLst>
      <p:ext uri="{BB962C8B-B14F-4D97-AF65-F5344CB8AC3E}">
        <p14:creationId xmlns:p14="http://schemas.microsoft.com/office/powerpoint/2010/main" val="1486511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3" name="object 3"/>
          <p:cNvGrpSpPr/>
          <p:nvPr/>
        </p:nvGrpSpPr>
        <p:grpSpPr>
          <a:xfrm>
            <a:off x="0" y="1"/>
            <a:ext cx="18288000" cy="6585584"/>
            <a:chOff x="0" y="1"/>
            <a:chExt cx="18288000" cy="6585584"/>
          </a:xfrm>
        </p:grpSpPr>
        <p:sp>
          <p:nvSpPr>
            <p:cNvPr id="4" name="object 4"/>
            <p:cNvSpPr/>
            <p:nvPr/>
          </p:nvSpPr>
          <p:spPr>
            <a:xfrm>
              <a:off x="0" y="1"/>
              <a:ext cx="18288000" cy="6572250"/>
            </a:xfrm>
            <a:custGeom>
              <a:avLst/>
              <a:gdLst/>
              <a:ahLst/>
              <a:cxnLst/>
              <a:rect l="l" t="t" r="r" b="b"/>
              <a:pathLst>
                <a:path w="18288000" h="6572250">
                  <a:moveTo>
                    <a:pt x="18287998" y="6572249"/>
                  </a:moveTo>
                  <a:lnTo>
                    <a:pt x="0" y="6572249"/>
                  </a:lnTo>
                  <a:lnTo>
                    <a:pt x="0" y="0"/>
                  </a:lnTo>
                  <a:lnTo>
                    <a:pt x="18287998" y="0"/>
                  </a:lnTo>
                  <a:lnTo>
                    <a:pt x="18287998" y="6572249"/>
                  </a:lnTo>
                  <a:close/>
                </a:path>
              </a:pathLst>
            </a:custGeom>
            <a:solidFill>
              <a:srgbClr val="F0F1F5"/>
            </a:solidFill>
          </p:spPr>
          <p:txBody>
            <a:bodyPr wrap="square" lIns="0" tIns="0" rIns="0" bIns="0" rtlCol="0"/>
            <a:lstStyle/>
            <a:p>
              <a:endParaRPr/>
            </a:p>
          </p:txBody>
        </p:sp>
        <p:pic>
          <p:nvPicPr>
            <p:cNvPr id="5" name="object 5"/>
            <p:cNvPicPr/>
            <p:nvPr/>
          </p:nvPicPr>
          <p:blipFill>
            <a:blip r:embed="rId3" cstate="print"/>
            <a:stretch>
              <a:fillRect/>
            </a:stretch>
          </p:blipFill>
          <p:spPr>
            <a:xfrm>
              <a:off x="16216903" y="1044523"/>
              <a:ext cx="187650" cy="187650"/>
            </a:xfrm>
            <a:prstGeom prst="rect">
              <a:avLst/>
            </a:prstGeom>
          </p:spPr>
        </p:pic>
        <p:pic>
          <p:nvPicPr>
            <p:cNvPr id="6" name="object 6"/>
            <p:cNvPicPr/>
            <p:nvPr/>
          </p:nvPicPr>
          <p:blipFill>
            <a:blip r:embed="rId4" cstate="print"/>
            <a:stretch>
              <a:fillRect/>
            </a:stretch>
          </p:blipFill>
          <p:spPr>
            <a:xfrm>
              <a:off x="16642822" y="1044523"/>
              <a:ext cx="187650" cy="187650"/>
            </a:xfrm>
            <a:prstGeom prst="rect">
              <a:avLst/>
            </a:prstGeom>
          </p:spPr>
        </p:pic>
        <p:pic>
          <p:nvPicPr>
            <p:cNvPr id="7" name="object 7"/>
            <p:cNvPicPr/>
            <p:nvPr/>
          </p:nvPicPr>
          <p:blipFill>
            <a:blip r:embed="rId5" cstate="print"/>
            <a:stretch>
              <a:fillRect/>
            </a:stretch>
          </p:blipFill>
          <p:spPr>
            <a:xfrm>
              <a:off x="17068742" y="1044523"/>
              <a:ext cx="187650" cy="187650"/>
            </a:xfrm>
            <a:prstGeom prst="rect">
              <a:avLst/>
            </a:prstGeom>
          </p:spPr>
        </p:pic>
        <p:pic>
          <p:nvPicPr>
            <p:cNvPr id="8" name="object 8"/>
            <p:cNvPicPr/>
            <p:nvPr/>
          </p:nvPicPr>
          <p:blipFill>
            <a:blip r:embed="rId6" cstate="print"/>
            <a:stretch>
              <a:fillRect/>
            </a:stretch>
          </p:blipFill>
          <p:spPr>
            <a:xfrm>
              <a:off x="13969012" y="3175054"/>
              <a:ext cx="3286124" cy="3409949"/>
            </a:xfrm>
            <a:prstGeom prst="rect">
              <a:avLst/>
            </a:prstGeom>
          </p:spPr>
        </p:pic>
      </p:grpSp>
      <p:sp>
        <p:nvSpPr>
          <p:cNvPr id="10" name="object 10"/>
          <p:cNvSpPr txBox="1">
            <a:spLocks noGrp="1"/>
          </p:cNvSpPr>
          <p:nvPr>
            <p:ph type="title"/>
          </p:nvPr>
        </p:nvSpPr>
        <p:spPr>
          <a:xfrm>
            <a:off x="1400630" y="7453878"/>
            <a:ext cx="12547600" cy="1951496"/>
          </a:xfrm>
          <a:prstGeom prst="rect">
            <a:avLst/>
          </a:prstGeom>
        </p:spPr>
        <p:txBody>
          <a:bodyPr vert="horz" wrap="square" lIns="0" tIns="373380" rIns="0" bIns="0" rtlCol="0">
            <a:spAutoFit/>
          </a:bodyPr>
          <a:lstStyle/>
          <a:p>
            <a:pPr marL="12700">
              <a:lnSpc>
                <a:spcPct val="100000"/>
              </a:lnSpc>
              <a:spcBef>
                <a:spcPts val="2940"/>
              </a:spcBef>
            </a:pPr>
            <a:r>
              <a:rPr lang="fr-FR" spc="-290" dirty="0">
                <a:latin typeface="Marianne" panose="02000000000000000000" pitchFamily="2" charset="0"/>
              </a:rPr>
              <a:t>Vrai ou faux ?</a:t>
            </a:r>
            <a:endParaRPr spc="-335" dirty="0">
              <a:latin typeface="Marianne" panose="02000000000000000000" pitchFamily="2" charset="0"/>
            </a:endParaRPr>
          </a:p>
          <a:p>
            <a:pPr marL="12700" marR="5080">
              <a:lnSpc>
                <a:spcPct val="114100"/>
              </a:lnSpc>
              <a:spcBef>
                <a:spcPts val="700"/>
              </a:spcBef>
            </a:pPr>
            <a:r>
              <a:rPr lang="fr-FR" sz="3200" b="0" dirty="0">
                <a:latin typeface="Marianne" panose="02000000000000000000" pitchFamily="2" charset="0"/>
                <a:cs typeface="Trebuchet MS"/>
              </a:rPr>
              <a:t>Les jeunes sont tous à l’aise avec les équipements numériques ! </a:t>
            </a:r>
            <a:endParaRPr sz="3200" dirty="0">
              <a:latin typeface="Marianne" panose="02000000000000000000" pitchFamily="2" charset="0"/>
              <a:cs typeface="Trebuchet MS"/>
            </a:endParaRPr>
          </a:p>
        </p:txBody>
      </p:sp>
      <p:pic>
        <p:nvPicPr>
          <p:cNvPr id="2" name="7Lswg-MGmto"/>
          <p:cNvPicPr>
            <a:picLocks noRot="1" noChangeAspect="1"/>
          </p:cNvPicPr>
          <p:nvPr>
            <a:videoFile r:link="rId1"/>
          </p:nvPr>
        </p:nvPicPr>
        <p:blipFill>
          <a:blip r:embed="rId7"/>
          <a:stretch>
            <a:fillRect/>
          </a:stretch>
        </p:blipFill>
        <p:spPr>
          <a:xfrm>
            <a:off x="3429000" y="1097810"/>
            <a:ext cx="8834932" cy="6071867"/>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1016000" y="266700"/>
            <a:ext cx="11645900" cy="1300356"/>
          </a:xfrm>
          <a:prstGeom prst="rect">
            <a:avLst/>
          </a:prstGeom>
        </p:spPr>
        <p:txBody>
          <a:bodyPr vert="horz" wrap="square" lIns="0" tIns="373380" rIns="0" bIns="0" rtlCol="0">
            <a:spAutoFit/>
          </a:bodyPr>
          <a:lstStyle/>
          <a:p>
            <a:pPr marL="12700">
              <a:lnSpc>
                <a:spcPct val="100000"/>
              </a:lnSpc>
              <a:spcBef>
                <a:spcPts val="2940"/>
              </a:spcBef>
            </a:pPr>
            <a:r>
              <a:rPr lang="fr-FR" spc="-290" dirty="0">
                <a:latin typeface="Marianne" panose="02000000000000000000" pitchFamily="2" charset="0"/>
              </a:rPr>
              <a:t>Les idées clés</a:t>
            </a:r>
            <a:endParaRPr spc="-335" dirty="0">
              <a:latin typeface="Marianne" panose="02000000000000000000" pitchFamily="2" charset="0"/>
            </a:endParaRPr>
          </a:p>
        </p:txBody>
      </p:sp>
      <p:pic>
        <p:nvPicPr>
          <p:cNvPr id="8" name="Image 7"/>
          <p:cNvPicPr>
            <a:picLocks noChangeAspect="1"/>
          </p:cNvPicPr>
          <p:nvPr/>
        </p:nvPicPr>
        <p:blipFill>
          <a:blip r:embed="rId2"/>
          <a:stretch>
            <a:fillRect/>
          </a:stretch>
        </p:blipFill>
        <p:spPr>
          <a:xfrm>
            <a:off x="1009073" y="2612233"/>
            <a:ext cx="16662660" cy="5579267"/>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609904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noFill/>
        </p:spPr>
        <p:txBody>
          <a:bodyPr wrap="square" lIns="0" tIns="0" rIns="0" bIns="0" rtlCol="0"/>
          <a:lstStyle/>
          <a:p>
            <a:endParaRPr/>
          </a:p>
        </p:txBody>
      </p:sp>
      <p:pic>
        <p:nvPicPr>
          <p:cNvPr id="7" name="object 7"/>
          <p:cNvPicPr/>
          <p:nvPr/>
        </p:nvPicPr>
        <p:blipFill>
          <a:blip r:embed="rId2" cstate="print"/>
          <a:stretch>
            <a:fillRect/>
          </a:stretch>
        </p:blipFill>
        <p:spPr>
          <a:xfrm>
            <a:off x="14249400" y="339993"/>
            <a:ext cx="3282428" cy="3096676"/>
          </a:xfrm>
          <a:prstGeom prst="rect">
            <a:avLst/>
          </a:prstGeom>
        </p:spPr>
      </p:pic>
      <p:sp>
        <p:nvSpPr>
          <p:cNvPr id="8" name="object 8"/>
          <p:cNvSpPr txBox="1">
            <a:spLocks noGrp="1"/>
          </p:cNvSpPr>
          <p:nvPr>
            <p:ph type="title"/>
          </p:nvPr>
        </p:nvSpPr>
        <p:spPr>
          <a:xfrm>
            <a:off x="997149" y="482868"/>
            <a:ext cx="12492000" cy="2190788"/>
          </a:xfrm>
          <a:prstGeom prst="rect">
            <a:avLst/>
          </a:prstGeom>
        </p:spPr>
        <p:txBody>
          <a:bodyPr vert="horz" wrap="square" lIns="0" tIns="0" rIns="0" bIns="0" rtlCol="0" anchor="ctr" anchorCtr="1">
            <a:spAutoFit/>
          </a:bodyPr>
          <a:lstStyle/>
          <a:p>
            <a:pPr>
              <a:lnSpc>
                <a:spcPct val="100000"/>
              </a:lnSpc>
            </a:pPr>
            <a:r>
              <a:rPr lang="fr-FR" sz="7000" spc="-335" dirty="0">
                <a:latin typeface="Marianne" panose="02000000000000000000" pitchFamily="2" charset="0"/>
              </a:rPr>
              <a:t>L’atelier Idée reçue « clé en mains »</a:t>
            </a:r>
            <a:endParaRPr sz="7000" dirty="0">
              <a:latin typeface="Marianne" panose="02000000000000000000" pitchFamily="2" charset="0"/>
            </a:endParaRPr>
          </a:p>
        </p:txBody>
      </p:sp>
      <p:pic>
        <p:nvPicPr>
          <p:cNvPr id="12" name="Image 11"/>
          <p:cNvPicPr>
            <a:picLocks noChangeAspect="1"/>
          </p:cNvPicPr>
          <p:nvPr/>
        </p:nvPicPr>
        <p:blipFill>
          <a:blip r:embed="rId3"/>
          <a:stretch>
            <a:fillRect/>
          </a:stretch>
        </p:blipFill>
        <p:spPr>
          <a:xfrm>
            <a:off x="1642270" y="3436669"/>
            <a:ext cx="15460382" cy="6700076"/>
          </a:xfrm>
          <a:prstGeom prst="rect">
            <a:avLst/>
          </a:prstGeom>
        </p:spPr>
      </p:pic>
      <p:sp>
        <p:nvSpPr>
          <p:cNvPr id="10" name="Rectangle 9"/>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3581400" y="185738"/>
            <a:ext cx="14549439"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a:p>
        </p:txBody>
      </p:sp>
      <p:pic>
        <p:nvPicPr>
          <p:cNvPr id="15" name="Imag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38237" flipH="1">
            <a:off x="4075239" y="3508585"/>
            <a:ext cx="997091" cy="997091"/>
          </a:xfrm>
          <a:prstGeom prst="rect">
            <a:avLst/>
          </a:prstGeom>
        </p:spPr>
      </p:pic>
      <p:sp>
        <p:nvSpPr>
          <p:cNvPr id="16" name="object 8"/>
          <p:cNvSpPr txBox="1">
            <a:spLocks noGrp="1"/>
          </p:cNvSpPr>
          <p:nvPr>
            <p:ph type="title"/>
          </p:nvPr>
        </p:nvSpPr>
        <p:spPr>
          <a:xfrm>
            <a:off x="4253990" y="5643679"/>
            <a:ext cx="6477001" cy="2868862"/>
          </a:xfrm>
          <a:prstGeom prst="rect">
            <a:avLst/>
          </a:prstGeom>
        </p:spPr>
        <p:txBody>
          <a:bodyPr vert="horz" wrap="square" lIns="0" tIns="12700" rIns="0" bIns="0" rtlCol="0">
            <a:spAutoFit/>
          </a:bodyPr>
          <a:lstStyle/>
          <a:p>
            <a:pPr marL="12700" marR="5080" algn="l">
              <a:lnSpc>
                <a:spcPct val="115500"/>
              </a:lnSpc>
              <a:spcBef>
                <a:spcPts val="1590"/>
              </a:spcBef>
            </a:pPr>
            <a:r>
              <a:rPr lang="fr-FR" sz="3600" dirty="0">
                <a:latin typeface="Marianne" panose="02000000000000000000" pitchFamily="2" charset="0"/>
                <a:cs typeface="Trebuchet MS"/>
              </a:rPr>
              <a:t>Choisissez une vidéo à travailler en groupe</a:t>
            </a:r>
            <a:br>
              <a:rPr lang="fr-FR" sz="3600" dirty="0">
                <a:latin typeface="Marianne" panose="02000000000000000000" pitchFamily="2" charset="0"/>
                <a:cs typeface="Trebuchet MS"/>
              </a:rPr>
            </a:br>
            <a:r>
              <a:rPr lang="fr-FR" sz="3600" dirty="0">
                <a:latin typeface="Marianne" panose="02000000000000000000" pitchFamily="2" charset="0"/>
                <a:cs typeface="Trebuchet MS"/>
              </a:rPr>
              <a:t/>
            </a:r>
            <a:br>
              <a:rPr lang="fr-FR" sz="3600" dirty="0">
                <a:latin typeface="Marianne" panose="02000000000000000000" pitchFamily="2" charset="0"/>
                <a:cs typeface="Trebuchet MS"/>
              </a:rPr>
            </a:br>
            <a:r>
              <a:rPr lang="fr-FR" sz="3600" dirty="0">
                <a:latin typeface="Marianne" panose="02000000000000000000" pitchFamily="2" charset="0"/>
                <a:cs typeface="Trebuchet MS"/>
              </a:rPr>
              <a:t>Remplissez le Pad collectif</a:t>
            </a:r>
            <a:r>
              <a:rPr lang="fr-FR" sz="1600" b="0" dirty="0">
                <a:latin typeface="Marianne" panose="02000000000000000000" pitchFamily="2" charset="0"/>
                <a:cs typeface="Trebuchet MS"/>
              </a:rPr>
              <a:t/>
            </a:r>
            <a:br>
              <a:rPr lang="fr-FR" sz="1600" b="0" dirty="0">
                <a:latin typeface="Marianne" panose="02000000000000000000" pitchFamily="2" charset="0"/>
                <a:cs typeface="Trebuchet MS"/>
              </a:rPr>
            </a:br>
            <a:endParaRPr sz="1600" dirty="0">
              <a:latin typeface="Marianne" panose="02000000000000000000" pitchFamily="2" charset="0"/>
              <a:cs typeface="Trebuchet MS"/>
            </a:endParaRPr>
          </a:p>
        </p:txBody>
      </p:sp>
      <p:sp>
        <p:nvSpPr>
          <p:cNvPr id="17" name="object 8"/>
          <p:cNvSpPr txBox="1">
            <a:spLocks/>
          </p:cNvSpPr>
          <p:nvPr/>
        </p:nvSpPr>
        <p:spPr>
          <a:xfrm>
            <a:off x="-241353" y="260176"/>
            <a:ext cx="4101926" cy="2492990"/>
          </a:xfrm>
          <a:prstGeom prst="rect">
            <a:avLst/>
          </a:prstGeom>
        </p:spPr>
        <p:txBody>
          <a:bodyPr vert="horz" wrap="square" lIns="0" tIns="0" rIns="0" bIns="0" rtlCol="0" anchor="ctr" anchorCtr="1">
            <a:spAutoFit/>
          </a:bodyPr>
          <a:lstStyle>
            <a:lvl1pPr>
              <a:defRPr sz="6000" b="1" i="0">
                <a:solidFill>
                  <a:srgbClr val="312973"/>
                </a:solidFill>
                <a:latin typeface="Arial"/>
                <a:ea typeface="+mj-ea"/>
                <a:cs typeface="Arial"/>
              </a:defRPr>
            </a:lvl1pPr>
          </a:lstStyle>
          <a:p>
            <a:r>
              <a:rPr lang="fr-FR" sz="5400" spc="-335" dirty="0">
                <a:latin typeface="Marianne" panose="02000000000000000000" pitchFamily="2" charset="0"/>
              </a:rPr>
              <a:t>Idée reçue « clé en mains »</a:t>
            </a:r>
            <a:endParaRPr lang="fr-FR" sz="5400" dirty="0">
              <a:latin typeface="Marianne" panose="02000000000000000000" pitchFamily="2" charset="0"/>
            </a:endParaRPr>
          </a:p>
        </p:txBody>
      </p:sp>
      <p:pic>
        <p:nvPicPr>
          <p:cNvPr id="19" name="Image 18">
            <a:hlinkClick r:id="rId4"/>
          </p:cNvPr>
          <p:cNvPicPr>
            <a:picLocks noChangeAspect="1"/>
          </p:cNvPicPr>
          <p:nvPr/>
        </p:nvPicPr>
        <p:blipFill>
          <a:blip r:embed="rId5"/>
          <a:stretch>
            <a:fillRect/>
          </a:stretch>
        </p:blipFill>
        <p:spPr>
          <a:xfrm>
            <a:off x="14173261" y="2053760"/>
            <a:ext cx="3680704" cy="5695047"/>
          </a:xfrm>
          <a:prstGeom prst="rect">
            <a:avLst/>
          </a:prstGeom>
        </p:spPr>
      </p:pic>
      <p:pic>
        <p:nvPicPr>
          <p:cNvPr id="20" name="Image 19">
            <a:hlinkClick r:id="rId6"/>
          </p:cNvPr>
          <p:cNvPicPr>
            <a:picLocks noChangeAspect="1"/>
          </p:cNvPicPr>
          <p:nvPr/>
        </p:nvPicPr>
        <p:blipFill>
          <a:blip r:embed="rId7"/>
          <a:stretch>
            <a:fillRect/>
          </a:stretch>
        </p:blipFill>
        <p:spPr>
          <a:xfrm>
            <a:off x="5033620" y="260176"/>
            <a:ext cx="7991995" cy="4121324"/>
          </a:xfrm>
          <a:prstGeom prst="rect">
            <a:avLst/>
          </a:prstGeom>
        </p:spPr>
      </p:pic>
      <p:pic>
        <p:nvPicPr>
          <p:cNvPr id="21" name="Imag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38237" flipH="1">
            <a:off x="13195343" y="5281484"/>
            <a:ext cx="997091" cy="997091"/>
          </a:xfrm>
          <a:prstGeom prst="rect">
            <a:avLst/>
          </a:prstGeom>
        </p:spPr>
      </p:pic>
      <p:sp>
        <p:nvSpPr>
          <p:cNvPr id="22" name="ZoneTexte 21"/>
          <p:cNvSpPr txBox="1"/>
          <p:nvPr/>
        </p:nvSpPr>
        <p:spPr>
          <a:xfrm>
            <a:off x="16013613" y="9582572"/>
            <a:ext cx="1898277" cy="400110"/>
          </a:xfrm>
          <a:prstGeom prst="rect">
            <a:avLst/>
          </a:prstGeom>
          <a:noFill/>
        </p:spPr>
        <p:txBody>
          <a:bodyPr wrap="none" rtlCol="0">
            <a:spAutoFit/>
          </a:bodyPr>
          <a:lstStyle/>
          <a:p>
            <a:r>
              <a:rPr lang="fr-FR" sz="2000" dirty="0" err="1">
                <a:latin typeface="+mn-lt"/>
              </a:rPr>
              <a:t>Mdp</a:t>
            </a:r>
            <a:r>
              <a:rPr lang="fr-FR" sz="2000" dirty="0">
                <a:latin typeface="+mn-lt"/>
              </a:rPr>
              <a:t> : </a:t>
            </a:r>
            <a:r>
              <a:rPr lang="fr-FR" sz="2000" dirty="0" smtClean="0">
                <a:latin typeface="+mn-lt"/>
              </a:rPr>
              <a:t>TNE971</a:t>
            </a:r>
            <a:endParaRPr lang="fr-FR" sz="2000" dirty="0">
              <a:latin typeface="+mn-lt"/>
            </a:endParaRPr>
          </a:p>
        </p:txBody>
      </p:sp>
      <p:pic>
        <p:nvPicPr>
          <p:cNvPr id="12" name="Image 11"/>
          <p:cNvPicPr>
            <a:picLocks noChangeAspect="1"/>
          </p:cNvPicPr>
          <p:nvPr/>
        </p:nvPicPr>
        <p:blipFill>
          <a:blip r:embed="rId8"/>
          <a:stretch>
            <a:fillRect/>
          </a:stretch>
        </p:blipFill>
        <p:spPr>
          <a:xfrm>
            <a:off x="11878637" y="6651338"/>
            <a:ext cx="3238500" cy="3238500"/>
          </a:xfrm>
          <a:prstGeom prst="rect">
            <a:avLst/>
          </a:prstGeom>
        </p:spPr>
      </p:pic>
      <p:sp>
        <p:nvSpPr>
          <p:cNvPr id="13" name="ZoneTexte 12"/>
          <p:cNvSpPr txBox="1"/>
          <p:nvPr/>
        </p:nvSpPr>
        <p:spPr>
          <a:xfrm>
            <a:off x="4267437" y="8933372"/>
            <a:ext cx="4411169" cy="954107"/>
          </a:xfrm>
          <a:prstGeom prst="rect">
            <a:avLst/>
          </a:prstGeom>
          <a:noFill/>
        </p:spPr>
        <p:txBody>
          <a:bodyPr wrap="square" rtlCol="0">
            <a:spAutoFit/>
          </a:bodyPr>
          <a:lstStyle/>
          <a:p>
            <a:r>
              <a:rPr lang="fr-FR" sz="2800" b="1" dirty="0" smtClean="0">
                <a:hlinkClick r:id="rId9"/>
              </a:rPr>
              <a:t>https://urlr.me/6Xb5ex</a:t>
            </a:r>
            <a:endParaRPr lang="fr-FR" sz="2800" b="1" dirty="0" smtClean="0"/>
          </a:p>
          <a:p>
            <a:endParaRPr lang="fr-FR" sz="2800" b="1" dirty="0"/>
          </a:p>
        </p:txBody>
      </p:sp>
    </p:spTree>
    <p:extLst>
      <p:ext uri="{BB962C8B-B14F-4D97-AF65-F5344CB8AC3E}">
        <p14:creationId xmlns:p14="http://schemas.microsoft.com/office/powerpoint/2010/main" val="203180316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104" y="1"/>
            <a:ext cx="18288000" cy="3162300"/>
          </a:xfrm>
          <a:custGeom>
            <a:avLst/>
            <a:gdLst/>
            <a:ahLst/>
            <a:cxnLst/>
            <a:rect l="l" t="t" r="r" b="b"/>
            <a:pathLst>
              <a:path w="18288000" h="6905625">
                <a:moveTo>
                  <a:pt x="18287998" y="6905624"/>
                </a:moveTo>
                <a:lnTo>
                  <a:pt x="0" y="6905624"/>
                </a:lnTo>
                <a:lnTo>
                  <a:pt x="0" y="0"/>
                </a:lnTo>
                <a:lnTo>
                  <a:pt x="18287998" y="0"/>
                </a:lnTo>
                <a:lnTo>
                  <a:pt x="18287998" y="6905624"/>
                </a:lnTo>
                <a:close/>
              </a:path>
            </a:pathLst>
          </a:custGeom>
          <a:solidFill>
            <a:srgbClr val="F5684A"/>
          </a:solidFill>
        </p:spPr>
        <p:txBody>
          <a:bodyPr wrap="square" lIns="0" tIns="0" rIns="0" bIns="0" rtlCol="0"/>
          <a:lstStyle/>
          <a:p>
            <a:endParaRPr/>
          </a:p>
        </p:txBody>
      </p:sp>
      <p:sp>
        <p:nvSpPr>
          <p:cNvPr id="4" name="object 4"/>
          <p:cNvSpPr txBox="1">
            <a:spLocks noGrp="1"/>
          </p:cNvSpPr>
          <p:nvPr>
            <p:ph type="title"/>
          </p:nvPr>
        </p:nvSpPr>
        <p:spPr>
          <a:xfrm>
            <a:off x="6497755" y="1333500"/>
            <a:ext cx="5257800" cy="993221"/>
          </a:xfrm>
          <a:prstGeom prst="rect">
            <a:avLst/>
          </a:prstGeom>
        </p:spPr>
        <p:txBody>
          <a:bodyPr vert="horz" wrap="square" lIns="0" tIns="15875" rIns="0" bIns="0" rtlCol="0">
            <a:spAutoFit/>
          </a:bodyPr>
          <a:lstStyle/>
          <a:p>
            <a:pPr marL="12700">
              <a:lnSpc>
                <a:spcPct val="100000"/>
              </a:lnSpc>
              <a:spcBef>
                <a:spcPts val="125"/>
              </a:spcBef>
            </a:pPr>
            <a:r>
              <a:rPr lang="fr-FR" sz="6350" spc="-65" dirty="0">
                <a:solidFill>
                  <a:srgbClr val="F0F1F5"/>
                </a:solidFill>
                <a:latin typeface="Marianne" panose="02000000000000000000" pitchFamily="2" charset="0"/>
              </a:rPr>
              <a:t>Bon appétit ! </a:t>
            </a:r>
            <a:endParaRPr sz="6350" dirty="0">
              <a:latin typeface="Marianne" panose="02000000000000000000" pitchFamily="2" charset="0"/>
            </a:endParaRPr>
          </a:p>
        </p:txBody>
      </p:sp>
      <p:sp>
        <p:nvSpPr>
          <p:cNvPr id="11" name="object 11"/>
          <p:cNvSpPr txBox="1"/>
          <p:nvPr/>
        </p:nvSpPr>
        <p:spPr>
          <a:xfrm>
            <a:off x="812879" y="9490863"/>
            <a:ext cx="11400233" cy="551433"/>
          </a:xfrm>
          <a:prstGeom prst="rect">
            <a:avLst/>
          </a:prstGeom>
        </p:spPr>
        <p:txBody>
          <a:bodyPr vert="horz" wrap="square" lIns="0" tIns="12700" rIns="0" bIns="0" rtlCol="0">
            <a:spAutoFit/>
          </a:bodyPr>
          <a:lstStyle/>
          <a:p>
            <a:pPr marR="68580" algn="r">
              <a:lnSpc>
                <a:spcPts val="2130"/>
              </a:lnSpc>
              <a:spcBef>
                <a:spcPts val="100"/>
              </a:spcBef>
            </a:pPr>
            <a:r>
              <a:rPr sz="1800" dirty="0">
                <a:solidFill>
                  <a:srgbClr val="3C328A"/>
                </a:solidFill>
                <a:latin typeface="Marianne" panose="02000000000000000000" pitchFamily="2" charset="0"/>
                <a:cs typeface="Arial"/>
              </a:rPr>
              <a:t>Opération portée par le SGPI et le MENJ, et opérée par la Banque des territoires avec les </a:t>
            </a:r>
            <a:r>
              <a:rPr sz="1800" spc="-10" dirty="0" err="1">
                <a:solidFill>
                  <a:srgbClr val="3C328A"/>
                </a:solidFill>
                <a:latin typeface="Marianne" panose="02000000000000000000" pitchFamily="2" charset="0"/>
                <a:cs typeface="Arial"/>
              </a:rPr>
              <a:t>collectivités</a:t>
            </a:r>
            <a:r>
              <a:rPr lang="fr-FR" sz="1800" spc="-10" dirty="0">
                <a:solidFill>
                  <a:srgbClr val="3C328A"/>
                </a:solidFill>
                <a:latin typeface="Marianne" panose="02000000000000000000" pitchFamily="2" charset="0"/>
                <a:cs typeface="Arial"/>
              </a:rPr>
              <a:t> </a:t>
            </a:r>
            <a:r>
              <a:rPr sz="1800" dirty="0" err="1">
                <a:solidFill>
                  <a:srgbClr val="3C328A"/>
                </a:solidFill>
                <a:latin typeface="Marianne" panose="02000000000000000000" pitchFamily="2" charset="0"/>
                <a:cs typeface="Arial"/>
              </a:rPr>
              <a:t>partenaires</a:t>
            </a:r>
            <a:r>
              <a:rPr sz="1800" dirty="0">
                <a:solidFill>
                  <a:srgbClr val="3C328A"/>
                </a:solidFill>
                <a:latin typeface="Marianne" panose="02000000000000000000" pitchFamily="2" charset="0"/>
                <a:cs typeface="Arial"/>
              </a:rPr>
              <a:t>, la Trousse à projets, les académies et le Réseau </a:t>
            </a:r>
            <a:r>
              <a:rPr sz="1800" spc="-10" dirty="0">
                <a:solidFill>
                  <a:srgbClr val="3C328A"/>
                </a:solidFill>
                <a:latin typeface="Marianne" panose="02000000000000000000" pitchFamily="2" charset="0"/>
                <a:cs typeface="Arial"/>
              </a:rPr>
              <a:t>Canopé</a:t>
            </a:r>
            <a:endParaRPr sz="1800" dirty="0">
              <a:solidFill>
                <a:srgbClr val="3C328A"/>
              </a:solidFill>
              <a:latin typeface="Marianne" panose="02000000000000000000" pitchFamily="2" charset="0"/>
              <a:cs typeface="Arial"/>
            </a:endParaRPr>
          </a:p>
        </p:txBody>
      </p:sp>
      <p:pic>
        <p:nvPicPr>
          <p:cNvPr id="13"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46596" y="2705100"/>
            <a:ext cx="990600" cy="109106"/>
          </a:xfrm>
          <a:prstGeom prst="rect">
            <a:avLst/>
          </a:prstGeom>
        </p:spPr>
      </p:pic>
      <p:pic>
        <p:nvPicPr>
          <p:cNvPr id="14" name="Imag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7800" y="8857688"/>
            <a:ext cx="5271377" cy="1429312"/>
          </a:xfrm>
          <a:prstGeom prst="rect">
            <a:avLst/>
          </a:prstGeom>
          <a:ln>
            <a:noFill/>
          </a:ln>
          <a:effectLst>
            <a:outerShdw blurRad="292100" dist="139700" dir="2700000" algn="tl" rotWithShape="0">
              <a:srgbClr val="333333">
                <a:alpha val="65000"/>
              </a:srgbClr>
            </a:outerShdw>
          </a:effectLst>
        </p:spPr>
      </p:pic>
      <p:pic>
        <p:nvPicPr>
          <p:cNvPr id="15" name="Image 14"/>
          <p:cNvPicPr>
            <a:picLocks noChangeAspect="1"/>
          </p:cNvPicPr>
          <p:nvPr/>
        </p:nvPicPr>
        <p:blipFill>
          <a:blip r:embed="rId4"/>
          <a:stretch>
            <a:fillRect/>
          </a:stretch>
        </p:blipFill>
        <p:spPr>
          <a:xfrm>
            <a:off x="4428655" y="3502580"/>
            <a:ext cx="9396000" cy="4845344"/>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1299549" y="881319"/>
            <a:ext cx="9368451" cy="1090042"/>
          </a:xfrm>
          <a:prstGeom prst="rect">
            <a:avLst/>
          </a:prstGeom>
        </p:spPr>
        <p:txBody>
          <a:bodyPr vert="horz" wrap="square" lIns="0" tIns="12700" rIns="0" bIns="0" rtlCol="0">
            <a:spAutoFit/>
          </a:bodyPr>
          <a:lstStyle/>
          <a:p>
            <a:pPr marL="12700">
              <a:lnSpc>
                <a:spcPct val="100000"/>
              </a:lnSpc>
              <a:spcBef>
                <a:spcPts val="100"/>
              </a:spcBef>
            </a:pPr>
            <a:r>
              <a:rPr lang="fr-FR" sz="7000" spc="-335" dirty="0">
                <a:latin typeface="Marianne" panose="02000000000000000000" pitchFamily="2" charset="0"/>
              </a:rPr>
              <a:t>Au programme (3 x 3h)</a:t>
            </a:r>
            <a:endParaRPr sz="7000" dirty="0">
              <a:latin typeface="Marianne" panose="02000000000000000000" pitchFamily="2" charset="0"/>
            </a:endParaRP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0" y="0"/>
            <a:ext cx="3542116" cy="3672000"/>
          </a:xfrm>
          <a:prstGeom prst="rect">
            <a:avLst/>
          </a:prstGeom>
        </p:spPr>
      </p:pic>
      <p:sp>
        <p:nvSpPr>
          <p:cNvPr id="11" name="Rectangle 10"/>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object 8"/>
          <p:cNvSpPr txBox="1"/>
          <p:nvPr/>
        </p:nvSpPr>
        <p:spPr>
          <a:xfrm>
            <a:off x="945856" y="2324100"/>
            <a:ext cx="13151144" cy="7665560"/>
          </a:xfrm>
          <a:prstGeom prst="rect">
            <a:avLst/>
          </a:prstGeom>
        </p:spPr>
        <p:txBody>
          <a:bodyPr vert="horz" wrap="square" lIns="0" tIns="459105" rIns="0" bIns="0" rtlCol="0">
            <a:spAutoFit/>
          </a:bodyPr>
          <a:lstStyle/>
          <a:p>
            <a:pPr marL="540385" marR="75565"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Contextualiser le dispositif “Territoires Numériques Éducatifs” sur les territoires </a:t>
            </a:r>
          </a:p>
          <a:p>
            <a:pPr marL="540385" marR="75565" indent="-457200" algn="l">
              <a:spcAft>
                <a:spcPts val="3600"/>
              </a:spcAft>
              <a:buClr>
                <a:srgbClr val="F5684A"/>
              </a:buClr>
              <a:buFont typeface="Wingdings" panose="05000000000000000000" pitchFamily="2" charset="2"/>
              <a:buChar char="q"/>
            </a:pPr>
            <a:r>
              <a:rPr lang="fr-FR" sz="3200" b="1" dirty="0">
                <a:solidFill>
                  <a:srgbClr val="B7B5CE"/>
                </a:solidFill>
                <a:latin typeface="+mj-lt"/>
                <a:cs typeface="Microsoft Sans Serif"/>
              </a:rPr>
              <a:t>Etre structure médiatrice / médiateur au sein des TNE</a:t>
            </a:r>
          </a:p>
          <a:p>
            <a:pPr marL="540385" marR="75565" lvl="8" indent="-457200" algn="l">
              <a:spcAft>
                <a:spcPts val="3600"/>
              </a:spcAft>
              <a:buClr>
                <a:srgbClr val="F5684A"/>
              </a:buClr>
              <a:buFont typeface="Wingdings" panose="05000000000000000000" pitchFamily="2" charset="2"/>
              <a:buChar char="q"/>
            </a:pPr>
            <a:r>
              <a:rPr kumimoji="0" lang="fr-FR" sz="3200" b="1" i="0" u="none" strike="noStrike" kern="0" cap="none" spc="0" normalizeH="0" baseline="0" noProof="0" dirty="0">
                <a:ln>
                  <a:noFill/>
                </a:ln>
                <a:solidFill>
                  <a:srgbClr val="B7B5CE"/>
                </a:solidFill>
                <a:effectLst/>
                <a:uLnTx/>
                <a:uFillTx/>
                <a:latin typeface="+mj-lt"/>
              </a:rPr>
              <a:t>Comprendre les enjeux de la parentalité </a:t>
            </a:r>
            <a:r>
              <a:rPr kumimoji="0" lang="fr-FR" sz="3200" b="1" i="0" u="none" strike="noStrike" kern="0" cap="none" spc="0" normalizeH="0" baseline="0" noProof="0" dirty="0" smtClean="0">
                <a:ln>
                  <a:noFill/>
                </a:ln>
                <a:solidFill>
                  <a:srgbClr val="B7B5CE"/>
                </a:solidFill>
                <a:effectLst/>
                <a:uLnTx/>
                <a:uFillTx/>
                <a:latin typeface="+mj-lt"/>
              </a:rPr>
              <a:t>numérique</a:t>
            </a:r>
          </a:p>
          <a:p>
            <a:pPr marL="540385" marR="75565" lvl="0" indent="-457200" algn="l" defTabSz="914400" eaLnBrk="1" fontAlgn="auto" latinLnBrk="0" hangingPunct="1">
              <a:lnSpc>
                <a:spcPct val="100000"/>
              </a:lnSpc>
              <a:spcBef>
                <a:spcPts val="0"/>
              </a:spcBef>
              <a:spcAft>
                <a:spcPts val="3600"/>
              </a:spcAft>
              <a:buClr>
                <a:srgbClr val="F5684A"/>
              </a:buClr>
              <a:buSzTx/>
              <a:buFont typeface="Wingdings" panose="05000000000000000000" pitchFamily="2" charset="2"/>
              <a:buChar char="q"/>
              <a:tabLst/>
              <a:defRPr/>
            </a:pP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Ressources du site </a:t>
            </a:r>
            <a:r>
              <a:rPr kumimoji="0" lang="fr-FR" sz="3200" b="1" i="0" u="none" strike="noStrike" kern="0" cap="none" spc="0" normalizeH="0" baseline="0" noProof="0" dirty="0" err="1" smtClean="0">
                <a:ln>
                  <a:noFill/>
                </a:ln>
                <a:solidFill>
                  <a:srgbClr val="B7B5CE"/>
                </a:solidFill>
                <a:effectLst/>
                <a:uLnTx/>
                <a:uFillTx/>
                <a:latin typeface="Marianne Light"/>
                <a:cs typeface="Microsoft Sans Serif"/>
              </a:rPr>
              <a:t>TàP</a:t>
            </a:r>
            <a:r>
              <a:rPr lang="fr-FR" sz="3200" b="1" dirty="0">
                <a:solidFill>
                  <a:srgbClr val="B7B5CE"/>
                </a:solidFill>
                <a:latin typeface="Marianne Light"/>
                <a:cs typeface="Microsoft Sans Serif"/>
              </a:rPr>
              <a:t>,</a:t>
            </a: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 </a:t>
            </a:r>
            <a:r>
              <a:rPr kumimoji="0" lang="fr-FR" sz="3200" b="1" i="0" u="none" strike="noStrike" kern="0" cap="none" spc="0" normalizeH="0" baseline="0" noProof="0" dirty="0" err="1" smtClean="0">
                <a:ln>
                  <a:noFill/>
                </a:ln>
                <a:solidFill>
                  <a:srgbClr val="B7B5CE"/>
                </a:solidFill>
                <a:effectLst/>
                <a:uLnTx/>
                <a:uFillTx/>
                <a:latin typeface="Marianne Light"/>
                <a:cs typeface="Microsoft Sans Serif"/>
              </a:rPr>
              <a:t>Pix</a:t>
            </a:r>
            <a:r>
              <a:rPr kumimoji="0" lang="fr-FR" sz="3200" b="1" i="0" u="none" strike="noStrike" kern="0" cap="none" spc="0" normalizeH="0" baseline="0" noProof="0" dirty="0" smtClean="0">
                <a:ln>
                  <a:noFill/>
                </a:ln>
                <a:solidFill>
                  <a:srgbClr val="B7B5CE"/>
                </a:solidFill>
                <a:effectLst/>
                <a:uLnTx/>
                <a:uFillTx/>
                <a:latin typeface="Marianne Light"/>
                <a:cs typeface="Microsoft Sans Serif"/>
              </a:rPr>
              <a:t> parents, etc.</a:t>
            </a:r>
            <a:endParaRPr kumimoji="0" lang="fr-FR" sz="3200" b="1" i="0" u="none" strike="noStrike" kern="0" cap="none" spc="0" normalizeH="0" baseline="0" noProof="0" dirty="0" smtClean="0">
              <a:ln>
                <a:noFill/>
              </a:ln>
              <a:solidFill>
                <a:srgbClr val="B7B5CE"/>
              </a:solidFill>
              <a:effectLst/>
              <a:uLnTx/>
              <a:uFillTx/>
              <a:latin typeface="+mj-lt"/>
            </a:endParaRPr>
          </a:p>
          <a:p>
            <a:pPr marL="540385" marR="75565" lvl="8" indent="-457200" algn="l">
              <a:spcAft>
                <a:spcPts val="3600"/>
              </a:spcAft>
              <a:buClr>
                <a:srgbClr val="F5684A"/>
              </a:buClr>
              <a:buFont typeface="Wingdings" panose="05000000000000000000" pitchFamily="2" charset="2"/>
              <a:buChar char="q"/>
            </a:pPr>
            <a:r>
              <a:rPr lang="fr-FR" sz="3200" b="1" dirty="0" smtClean="0">
                <a:solidFill>
                  <a:srgbClr val="B7B5CE"/>
                </a:solidFill>
                <a:latin typeface="+mj-lt"/>
              </a:rPr>
              <a:t>Rôle du médiateur TNE dans le suivi des actions</a:t>
            </a:r>
            <a:endParaRPr kumimoji="0" lang="fr-FR" sz="3200" b="1" i="0" u="none" strike="noStrike" kern="0" cap="none" spc="0" normalizeH="0" baseline="0" noProof="0" dirty="0">
              <a:ln>
                <a:noFill/>
              </a:ln>
              <a:solidFill>
                <a:srgbClr val="B7B5CE"/>
              </a:solidFill>
              <a:effectLst/>
              <a:uLnTx/>
              <a:uFillTx/>
              <a:latin typeface="+mj-lt"/>
            </a:endParaRPr>
          </a:p>
          <a:p>
            <a:pPr marL="540385" marR="75565" indent="-457200" algn="l">
              <a:spcAft>
                <a:spcPts val="3600"/>
              </a:spcAft>
              <a:buClr>
                <a:srgbClr val="F5684A"/>
              </a:buClr>
              <a:buFont typeface="Wingdings" panose="05000000000000000000" pitchFamily="2" charset="2"/>
              <a:buChar char="q"/>
            </a:pPr>
            <a:r>
              <a:rPr lang="fr-FR" sz="3200" b="1" dirty="0" err="1" smtClean="0">
                <a:solidFill>
                  <a:srgbClr val="B7B5CE"/>
                </a:solidFill>
                <a:latin typeface="+mj-lt"/>
                <a:cs typeface="Microsoft Sans Serif"/>
              </a:rPr>
              <a:t>Malettes</a:t>
            </a:r>
            <a:r>
              <a:rPr lang="fr-FR" sz="3200" b="1" dirty="0" smtClean="0">
                <a:solidFill>
                  <a:srgbClr val="B7B5CE"/>
                </a:solidFill>
                <a:latin typeface="+mj-lt"/>
                <a:cs typeface="Microsoft Sans Serif"/>
              </a:rPr>
              <a:t> et idées </a:t>
            </a:r>
            <a:r>
              <a:rPr lang="fr-FR" sz="3200" b="1" dirty="0" err="1" smtClean="0">
                <a:solidFill>
                  <a:srgbClr val="B7B5CE"/>
                </a:solidFill>
                <a:latin typeface="+mj-lt"/>
                <a:cs typeface="Microsoft Sans Serif"/>
              </a:rPr>
              <a:t>recues</a:t>
            </a:r>
            <a:r>
              <a:rPr lang="fr-FR" sz="3200" b="1" dirty="0" smtClean="0">
                <a:solidFill>
                  <a:srgbClr val="B7B5CE"/>
                </a:solidFill>
                <a:latin typeface="+mj-lt"/>
                <a:cs typeface="Microsoft Sans Serif"/>
              </a:rPr>
              <a:t> (ressources du site </a:t>
            </a:r>
            <a:r>
              <a:rPr lang="fr-FR" sz="3200" b="1" dirty="0" err="1" smtClean="0">
                <a:solidFill>
                  <a:srgbClr val="B7B5CE"/>
                </a:solidFill>
                <a:latin typeface="+mj-lt"/>
                <a:cs typeface="Microsoft Sans Serif"/>
              </a:rPr>
              <a:t>TàP</a:t>
            </a:r>
            <a:r>
              <a:rPr lang="fr-FR" sz="3200" b="1" dirty="0" smtClean="0">
                <a:solidFill>
                  <a:srgbClr val="B7B5CE"/>
                </a:solidFill>
                <a:latin typeface="+mj-lt"/>
                <a:cs typeface="Microsoft Sans Serif"/>
              </a:rPr>
              <a:t>)</a:t>
            </a:r>
            <a:endParaRPr lang="fr-FR" sz="3200" b="1" dirty="0">
              <a:solidFill>
                <a:srgbClr val="B7B5CE"/>
              </a:solidFill>
              <a:latin typeface="+mj-lt"/>
              <a:cs typeface="Microsoft Sans Serif"/>
            </a:endParaRPr>
          </a:p>
          <a:p>
            <a:pPr marL="540385" marR="75565" indent="-457200" algn="l">
              <a:spcAft>
                <a:spcPts val="3600"/>
              </a:spcAft>
              <a:buClr>
                <a:srgbClr val="F5684A"/>
              </a:buClr>
              <a:buFont typeface="Wingdings" panose="05000000000000000000" pitchFamily="2" charset="2"/>
              <a:buChar char="q"/>
            </a:pPr>
            <a:r>
              <a:rPr lang="fr-FR" sz="3200" b="1" dirty="0">
                <a:solidFill>
                  <a:srgbClr val="312973"/>
                </a:solidFill>
                <a:latin typeface="+mj-lt"/>
                <a:cs typeface="Microsoft Sans Serif"/>
              </a:rPr>
              <a:t>Faire vivre un animation des parents autour d’une thématique sur le </a:t>
            </a:r>
            <a:r>
              <a:rPr lang="fr-FR" sz="3200" b="1" dirty="0" smtClean="0">
                <a:solidFill>
                  <a:srgbClr val="312973"/>
                </a:solidFill>
                <a:latin typeface="+mj-lt"/>
                <a:cs typeface="Microsoft Sans Serif"/>
              </a:rPr>
              <a:t>numérique</a:t>
            </a:r>
            <a:endParaRPr lang="fr-FR" sz="3200" b="1" dirty="0">
              <a:solidFill>
                <a:srgbClr val="312973"/>
              </a:solidFill>
              <a:latin typeface="+mj-lt"/>
              <a:cs typeface="Microsoft Sans Serif"/>
            </a:endParaRPr>
          </a:p>
        </p:txBody>
      </p:sp>
    </p:spTree>
    <p:extLst>
      <p:ext uri="{BB962C8B-B14F-4D97-AF65-F5344CB8AC3E}">
        <p14:creationId xmlns:p14="http://schemas.microsoft.com/office/powerpoint/2010/main" val="18832765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2438400" y="1028700"/>
            <a:ext cx="13563600" cy="798295"/>
          </a:xfrm>
          <a:prstGeom prst="rect">
            <a:avLst/>
          </a:prstGeom>
        </p:spPr>
        <p:txBody>
          <a:bodyPr vert="horz" wrap="square" lIns="0" tIns="12700" rIns="0" bIns="0" rtlCol="0">
            <a:spAutoFit/>
          </a:bodyPr>
          <a:lstStyle/>
          <a:p>
            <a:pPr marL="12700" marR="5080">
              <a:lnSpc>
                <a:spcPct val="115500"/>
              </a:lnSpc>
              <a:spcBef>
                <a:spcPts val="1590"/>
              </a:spcBef>
            </a:pPr>
            <a:r>
              <a:rPr lang="fr-FR" sz="4400" dirty="0">
                <a:latin typeface="Marianne" panose="02000000000000000000" pitchFamily="2" charset="0"/>
                <a:cs typeface="Trebuchet MS"/>
              </a:rPr>
              <a:t>1 thématique, un type d’animation, 1 ressource !</a:t>
            </a:r>
            <a:endParaRPr sz="2000" dirty="0">
              <a:latin typeface="Marianne" panose="02000000000000000000" pitchFamily="2" charset="0"/>
              <a:cs typeface="Trebuchet MS"/>
            </a:endParaRPr>
          </a:p>
        </p:txBody>
      </p:sp>
      <p:sp>
        <p:nvSpPr>
          <p:cNvPr id="10" name="Rectangle 9"/>
          <p:cNvSpPr/>
          <p:nvPr/>
        </p:nvSpPr>
        <p:spPr>
          <a:xfrm>
            <a:off x="0" y="0"/>
            <a:ext cx="236898" cy="10287000"/>
          </a:xfrm>
          <a:prstGeom prst="rect">
            <a:avLst/>
          </a:prstGeom>
          <a:solidFill>
            <a:srgbClr val="F5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p:cNvSpPr txBox="1"/>
          <p:nvPr/>
        </p:nvSpPr>
        <p:spPr>
          <a:xfrm>
            <a:off x="1474694" y="2925168"/>
            <a:ext cx="14554200" cy="4585871"/>
          </a:xfrm>
          <a:prstGeom prst="rect">
            <a:avLst/>
          </a:prstGeom>
          <a:noFill/>
        </p:spPr>
        <p:txBody>
          <a:bodyPr wrap="square" rtlCol="0">
            <a:spAutoFit/>
          </a:bodyPr>
          <a:lstStyle/>
          <a:p>
            <a:pPr marL="457200" indent="-457200">
              <a:spcBef>
                <a:spcPts val="2400"/>
              </a:spcBef>
              <a:buFont typeface="Arial" panose="020B0604020202020204" pitchFamily="34" charset="0"/>
              <a:buChar char="•"/>
            </a:pPr>
            <a:r>
              <a:rPr lang="fr-FR" sz="3200" dirty="0">
                <a:latin typeface="+mn-lt"/>
              </a:rPr>
              <a:t>Modalités </a:t>
            </a:r>
            <a:r>
              <a:rPr lang="fr-FR" sz="3200" dirty="0" smtClean="0">
                <a:latin typeface="+mn-lt"/>
              </a:rPr>
              <a:t>(atelier ou café, agencement salle, </a:t>
            </a:r>
            <a:r>
              <a:rPr lang="fr-FR" sz="3200" dirty="0">
                <a:latin typeface="+mn-lt"/>
              </a:rPr>
              <a:t>…)</a:t>
            </a:r>
          </a:p>
          <a:p>
            <a:pPr marL="457200" indent="-457200">
              <a:spcBef>
                <a:spcPts val="2400"/>
              </a:spcBef>
              <a:buFont typeface="Arial" panose="020B0604020202020204" pitchFamily="34" charset="0"/>
              <a:buChar char="•"/>
            </a:pPr>
            <a:r>
              <a:rPr lang="fr-FR" sz="3200" dirty="0">
                <a:latin typeface="+mn-lt"/>
              </a:rPr>
              <a:t>Introduction atelier (comme si on y était)</a:t>
            </a:r>
          </a:p>
          <a:p>
            <a:pPr marL="457200" indent="-457200">
              <a:spcBef>
                <a:spcPts val="2400"/>
              </a:spcBef>
              <a:buFont typeface="Arial" panose="020B0604020202020204" pitchFamily="34" charset="0"/>
              <a:buChar char="•"/>
            </a:pPr>
            <a:r>
              <a:rPr lang="fr-FR" sz="3200" dirty="0">
                <a:latin typeface="+mn-lt"/>
              </a:rPr>
              <a:t>Jeu,  quizz ou détente</a:t>
            </a:r>
          </a:p>
          <a:p>
            <a:pPr marL="457200" indent="-457200">
              <a:spcBef>
                <a:spcPts val="2400"/>
              </a:spcBef>
              <a:buFont typeface="Arial" panose="020B0604020202020204" pitchFamily="34" charset="0"/>
              <a:buChar char="•"/>
            </a:pPr>
            <a:r>
              <a:rPr lang="fr-FR" sz="3200" dirty="0">
                <a:latin typeface="+mn-lt"/>
              </a:rPr>
              <a:t>Ressource(s) utilisée(s)</a:t>
            </a:r>
          </a:p>
          <a:p>
            <a:pPr marL="457200" indent="-457200">
              <a:spcBef>
                <a:spcPts val="2400"/>
              </a:spcBef>
              <a:buFont typeface="Arial" panose="020B0604020202020204" pitchFamily="34" charset="0"/>
              <a:buChar char="•"/>
            </a:pPr>
            <a:r>
              <a:rPr lang="fr-FR" sz="3200" dirty="0">
                <a:latin typeface="+mn-lt"/>
              </a:rPr>
              <a:t>Vocabulaire / mots clefs </a:t>
            </a:r>
            <a:r>
              <a:rPr lang="fr-FR" sz="3200" dirty="0" smtClean="0">
                <a:latin typeface="+mn-lt"/>
              </a:rPr>
              <a:t>incontournables</a:t>
            </a:r>
          </a:p>
          <a:p>
            <a:pPr marL="457200" indent="-457200">
              <a:spcBef>
                <a:spcPts val="2400"/>
              </a:spcBef>
              <a:buFont typeface="Arial" panose="020B0604020202020204" pitchFamily="34" charset="0"/>
              <a:buChar char="•"/>
            </a:pPr>
            <a:r>
              <a:rPr lang="fr-FR" sz="3200" dirty="0" smtClean="0">
                <a:latin typeface="+mn-lt"/>
              </a:rPr>
              <a:t>Points de vigilance ? </a:t>
            </a:r>
          </a:p>
        </p:txBody>
      </p:sp>
      <p:pic>
        <p:nvPicPr>
          <p:cNvPr id="2" name="Image 1"/>
          <p:cNvPicPr>
            <a:picLocks noChangeAspect="1"/>
          </p:cNvPicPr>
          <p:nvPr/>
        </p:nvPicPr>
        <p:blipFill>
          <a:blip r:embed="rId3"/>
          <a:stretch>
            <a:fillRect/>
          </a:stretch>
        </p:blipFill>
        <p:spPr>
          <a:xfrm>
            <a:off x="11506200" y="7658100"/>
            <a:ext cx="5636126" cy="121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86263" y="3314700"/>
            <a:ext cx="3276000" cy="3396120"/>
          </a:xfrm>
          <a:prstGeom prst="rect">
            <a:avLst/>
          </a:prstGeom>
        </p:spPr>
      </p:pic>
    </p:spTree>
    <p:extLst>
      <p:ext uri="{BB962C8B-B14F-4D97-AF65-F5344CB8AC3E}">
        <p14:creationId xmlns:p14="http://schemas.microsoft.com/office/powerpoint/2010/main" val="24803647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sp>
        <p:nvSpPr>
          <p:cNvPr id="11" name="ZoneTexte 10"/>
          <p:cNvSpPr txBox="1"/>
          <p:nvPr/>
        </p:nvSpPr>
        <p:spPr>
          <a:xfrm>
            <a:off x="4978400" y="433034"/>
            <a:ext cx="13053024" cy="1569660"/>
          </a:xfrm>
          <a:prstGeom prst="rect">
            <a:avLst/>
          </a:prstGeom>
          <a:noFill/>
        </p:spPr>
        <p:txBody>
          <a:bodyPr wrap="square" rtlCol="0">
            <a:spAutoFit/>
          </a:bodyPr>
          <a:lstStyle/>
          <a:p>
            <a:pPr>
              <a:spcBef>
                <a:spcPts val="4800"/>
              </a:spcBef>
            </a:pPr>
            <a:r>
              <a:rPr lang="fr-FR" sz="3200" dirty="0">
                <a:solidFill>
                  <a:srgbClr val="312973"/>
                </a:solidFill>
              </a:rPr>
              <a:t>Réfléchir aux leviers et ressources mobilisables pour remédier à ces problématiques et les intégrer dans une action de médiation auprès d’un public de parents d’élèves </a:t>
            </a:r>
          </a:p>
        </p:txBody>
      </p:sp>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5404169" y="7209498"/>
            <a:ext cx="997091" cy="997091"/>
          </a:xfrm>
          <a:prstGeom prst="rect">
            <a:avLst/>
          </a:prstGeom>
        </p:spPr>
      </p:pic>
      <p:sp>
        <p:nvSpPr>
          <p:cNvPr id="12" name="ZoneTexte 11"/>
          <p:cNvSpPr txBox="1"/>
          <p:nvPr/>
        </p:nvSpPr>
        <p:spPr>
          <a:xfrm>
            <a:off x="12524276" y="9499177"/>
            <a:ext cx="1898277" cy="400110"/>
          </a:xfrm>
          <a:prstGeom prst="rect">
            <a:avLst/>
          </a:prstGeom>
          <a:noFill/>
        </p:spPr>
        <p:txBody>
          <a:bodyPr wrap="none" rtlCol="0">
            <a:spAutoFit/>
          </a:bodyPr>
          <a:lstStyle/>
          <a:p>
            <a:r>
              <a:rPr lang="fr-FR" sz="2000" dirty="0" err="1">
                <a:latin typeface="+mn-lt"/>
              </a:rPr>
              <a:t>Mdp</a:t>
            </a:r>
            <a:r>
              <a:rPr lang="fr-FR" sz="2000" dirty="0">
                <a:latin typeface="+mn-lt"/>
              </a:rPr>
              <a:t> : </a:t>
            </a:r>
            <a:r>
              <a:rPr lang="fr-FR" sz="2000" dirty="0" smtClean="0">
                <a:latin typeface="+mn-lt"/>
              </a:rPr>
              <a:t>TNE971</a:t>
            </a:r>
            <a:endParaRPr lang="fr-FR" sz="2000" dirty="0">
              <a:latin typeface="+mn-lt"/>
            </a:endParaRPr>
          </a:p>
        </p:txBody>
      </p:sp>
      <p:pic>
        <p:nvPicPr>
          <p:cNvPr id="8" name="Image 7"/>
          <p:cNvPicPr>
            <a:picLocks noChangeAspect="1"/>
          </p:cNvPicPr>
          <p:nvPr/>
        </p:nvPicPr>
        <p:blipFill>
          <a:blip r:embed="rId6"/>
          <a:stretch>
            <a:fillRect/>
          </a:stretch>
        </p:blipFill>
        <p:spPr>
          <a:xfrm>
            <a:off x="4978399" y="2410041"/>
            <a:ext cx="13011821" cy="2967285"/>
          </a:xfrm>
          <a:prstGeom prst="rect">
            <a:avLst/>
          </a:prstGeom>
        </p:spPr>
      </p:pic>
      <p:sp>
        <p:nvSpPr>
          <p:cNvPr id="16" name="object 2"/>
          <p:cNvSpPr txBox="1">
            <a:spLocks/>
          </p:cNvSpPr>
          <p:nvPr/>
        </p:nvSpPr>
        <p:spPr>
          <a:xfrm>
            <a:off x="0" y="1142028"/>
            <a:ext cx="4686300" cy="1539076"/>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lgn="ctr">
              <a:spcBef>
                <a:spcPts val="900"/>
              </a:spcBef>
              <a:buSzPct val="89189"/>
              <a:tabLst>
                <a:tab pos="214313" algn="l"/>
              </a:tabLst>
            </a:pPr>
            <a:r>
              <a:rPr lang="fr-FR" sz="5400" dirty="0">
                <a:latin typeface="Marianne Light" panose="02000000000000000000" pitchFamily="2" charset="0"/>
                <a:cs typeface="Arial MT"/>
              </a:rPr>
              <a:t>Des ressources</a:t>
            </a:r>
          </a:p>
        </p:txBody>
      </p:sp>
      <p:sp>
        <p:nvSpPr>
          <p:cNvPr id="4" name="ZoneTexte 3"/>
          <p:cNvSpPr txBox="1"/>
          <p:nvPr/>
        </p:nvSpPr>
        <p:spPr>
          <a:xfrm>
            <a:off x="4998977" y="6792203"/>
            <a:ext cx="4411169" cy="523220"/>
          </a:xfrm>
          <a:prstGeom prst="rect">
            <a:avLst/>
          </a:prstGeom>
          <a:noFill/>
        </p:spPr>
        <p:txBody>
          <a:bodyPr wrap="square" rtlCol="0">
            <a:spAutoFit/>
          </a:bodyPr>
          <a:lstStyle/>
          <a:p>
            <a:r>
              <a:rPr lang="fr-FR" sz="2800" b="1" dirty="0" smtClean="0"/>
              <a:t>https://urlr.me/8J6pzx</a:t>
            </a:r>
            <a:endParaRPr lang="fr-FR" sz="2800" b="1" dirty="0"/>
          </a:p>
        </p:txBody>
      </p:sp>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13262" y="5497526"/>
            <a:ext cx="3842537" cy="3842537"/>
          </a:xfrm>
          <a:prstGeom prst="rect">
            <a:avLst/>
          </a:prstGeom>
        </p:spPr>
      </p:pic>
    </p:spTree>
    <p:extLst>
      <p:ext uri="{BB962C8B-B14F-4D97-AF65-F5344CB8AC3E}">
        <p14:creationId xmlns:p14="http://schemas.microsoft.com/office/powerpoint/2010/main" val="39235543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639800" y="38100"/>
            <a:ext cx="13572000" cy="10116000"/>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7747201" y="5240133"/>
            <a:ext cx="997091" cy="997091"/>
          </a:xfrm>
          <a:prstGeom prst="rect">
            <a:avLst/>
          </a:prstGeom>
        </p:spPr>
      </p:pic>
      <p:sp>
        <p:nvSpPr>
          <p:cNvPr id="10" name="object 8"/>
          <p:cNvSpPr txBox="1">
            <a:spLocks noGrp="1"/>
          </p:cNvSpPr>
          <p:nvPr>
            <p:ph type="title"/>
          </p:nvPr>
        </p:nvSpPr>
        <p:spPr>
          <a:xfrm>
            <a:off x="5107583" y="3467100"/>
            <a:ext cx="6468963" cy="1583767"/>
          </a:xfrm>
          <a:prstGeom prst="rect">
            <a:avLst/>
          </a:prstGeom>
        </p:spPr>
        <p:txBody>
          <a:bodyPr vert="horz" wrap="square" lIns="0" tIns="12700" rIns="0" bIns="0" rtlCol="0">
            <a:spAutoFit/>
          </a:bodyPr>
          <a:lstStyle/>
          <a:p>
            <a:pPr marL="12700" marR="5080">
              <a:lnSpc>
                <a:spcPct val="115500"/>
              </a:lnSpc>
              <a:spcBef>
                <a:spcPts val="1590"/>
              </a:spcBef>
            </a:pPr>
            <a:r>
              <a:rPr lang="fr-FR" sz="4400" dirty="0">
                <a:latin typeface="Marianne" panose="02000000000000000000" pitchFamily="2" charset="0"/>
                <a:cs typeface="Trebuchet MS"/>
              </a:rPr>
              <a:t>Mémento des médiateurs</a:t>
            </a:r>
            <a:endParaRPr sz="2000" dirty="0">
              <a:latin typeface="Marianne" panose="02000000000000000000" pitchFamily="2" charset="0"/>
              <a:cs typeface="Trebuchet MS"/>
            </a:endParaRPr>
          </a:p>
        </p:txBody>
      </p:sp>
      <p:pic>
        <p:nvPicPr>
          <p:cNvPr id="11" name="Image 10">
            <a:hlinkClick r:id="rId6"/>
          </p:cNvPr>
          <p:cNvPicPr>
            <a:picLocks noChangeAspect="1"/>
          </p:cNvPicPr>
          <p:nvPr/>
        </p:nvPicPr>
        <p:blipFill>
          <a:blip r:embed="rId7"/>
          <a:stretch>
            <a:fillRect/>
          </a:stretch>
        </p:blipFill>
        <p:spPr>
          <a:xfrm>
            <a:off x="9203184" y="758630"/>
            <a:ext cx="5884416" cy="8280351"/>
          </a:xfrm>
          <a:prstGeom prst="rect">
            <a:avLst/>
          </a:prstGeom>
        </p:spPr>
      </p:pic>
      <p:sp>
        <p:nvSpPr>
          <p:cNvPr id="12" name="object 2"/>
          <p:cNvSpPr txBox="1">
            <a:spLocks/>
          </p:cNvSpPr>
          <p:nvPr/>
        </p:nvSpPr>
        <p:spPr>
          <a:xfrm>
            <a:off x="0" y="1142028"/>
            <a:ext cx="4686300" cy="1539076"/>
          </a:xfrm>
          <a:prstGeom prst="rect">
            <a:avLst/>
          </a:prstGeom>
        </p:spPr>
        <p:txBody>
          <a:bodyPr vert="horz" wrap="square" lIns="0" tIns="42863" rIns="0" bIns="0" rtlCol="0" anchor="ctr">
            <a:spAutoFit/>
          </a:bodyPr>
          <a:lstStyle>
            <a:lvl1pPr algn="l" defTabSz="914400" rtl="0" eaLnBrk="1" latinLnBrk="0" hangingPunct="1">
              <a:lnSpc>
                <a:spcPct val="90000"/>
              </a:lnSpc>
              <a:spcBef>
                <a:spcPct val="0"/>
              </a:spcBef>
              <a:buNone/>
              <a:defRPr sz="1800" b="0" i="0" kern="1200">
                <a:solidFill>
                  <a:schemeClr val="bg1"/>
                </a:solidFill>
                <a:latin typeface="Lucida Sans Unicode"/>
                <a:ea typeface="+mj-ea"/>
                <a:cs typeface="Lucida Sans Unicode"/>
              </a:defRPr>
            </a:lvl1pPr>
          </a:lstStyle>
          <a:p>
            <a:pPr marR="252413" algn="ctr">
              <a:spcBef>
                <a:spcPts val="900"/>
              </a:spcBef>
              <a:buSzPct val="89189"/>
              <a:tabLst>
                <a:tab pos="214313" algn="l"/>
              </a:tabLst>
            </a:pPr>
            <a:r>
              <a:rPr lang="fr-FR" sz="5400" dirty="0">
                <a:latin typeface="Marianne Light" panose="02000000000000000000" pitchFamily="2" charset="0"/>
                <a:cs typeface="Arial MT"/>
              </a:rPr>
              <a:t>Pour vous aider</a:t>
            </a:r>
          </a:p>
        </p:txBody>
      </p:sp>
    </p:spTree>
    <p:extLst>
      <p:ext uri="{BB962C8B-B14F-4D97-AF65-F5344CB8AC3E}">
        <p14:creationId xmlns:p14="http://schemas.microsoft.com/office/powerpoint/2010/main" val="180056634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2"/>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5684A"/>
          </a:solidFill>
        </p:spPr>
        <p:txBody>
          <a:bodyPr wrap="square" lIns="0" tIns="0" rIns="0" bIns="0" rtlCol="0"/>
          <a:lstStyle/>
          <a:p>
            <a:endParaRPr/>
          </a:p>
        </p:txBody>
      </p:sp>
      <p:sp>
        <p:nvSpPr>
          <p:cNvPr id="7" name="object 10"/>
          <p:cNvSpPr/>
          <p:nvPr/>
        </p:nvSpPr>
        <p:spPr>
          <a:xfrm>
            <a:off x="4568329" y="185738"/>
            <a:ext cx="13562510" cy="9872663"/>
          </a:xfrm>
          <a:custGeom>
            <a:avLst/>
            <a:gdLst/>
            <a:ahLst/>
            <a:cxnLst/>
            <a:rect l="l" t="t" r="r" b="b"/>
            <a:pathLst>
              <a:path w="8524875" h="6581775">
                <a:moveTo>
                  <a:pt x="8435943" y="6581774"/>
                </a:moveTo>
                <a:lnTo>
                  <a:pt x="88930" y="6581774"/>
                </a:lnTo>
                <a:lnTo>
                  <a:pt x="82740" y="6581164"/>
                </a:lnTo>
                <a:lnTo>
                  <a:pt x="37104" y="6562251"/>
                </a:lnTo>
                <a:lnTo>
                  <a:pt x="9636" y="6528766"/>
                </a:lnTo>
                <a:lnTo>
                  <a:pt x="0" y="6492800"/>
                </a:lnTo>
                <a:lnTo>
                  <a:pt x="0" y="88973"/>
                </a:lnTo>
                <a:lnTo>
                  <a:pt x="12568" y="47520"/>
                </a:lnTo>
                <a:lnTo>
                  <a:pt x="47497" y="12574"/>
                </a:lnTo>
                <a:lnTo>
                  <a:pt x="88930" y="0"/>
                </a:lnTo>
                <a:lnTo>
                  <a:pt x="95180" y="0"/>
                </a:lnTo>
                <a:lnTo>
                  <a:pt x="8435943" y="0"/>
                </a:lnTo>
                <a:lnTo>
                  <a:pt x="8477376" y="12574"/>
                </a:lnTo>
                <a:lnTo>
                  <a:pt x="8512304" y="47520"/>
                </a:lnTo>
                <a:lnTo>
                  <a:pt x="8524874" y="88973"/>
                </a:lnTo>
                <a:lnTo>
                  <a:pt x="8524874" y="6492800"/>
                </a:lnTo>
                <a:lnTo>
                  <a:pt x="8512304" y="6534254"/>
                </a:lnTo>
                <a:lnTo>
                  <a:pt x="8477376" y="6569199"/>
                </a:lnTo>
                <a:lnTo>
                  <a:pt x="8442133" y="6581164"/>
                </a:lnTo>
                <a:lnTo>
                  <a:pt x="8435943" y="6581774"/>
                </a:lnTo>
                <a:close/>
              </a:path>
            </a:pathLst>
          </a:custGeom>
          <a:solidFill>
            <a:srgbClr val="FFFFFF"/>
          </a:solidFill>
        </p:spPr>
        <p:txBody>
          <a:bodyPr wrap="square" lIns="0" tIns="0" rIns="0" bIns="0" rtlCol="0"/>
          <a:lstStyle/>
          <a:p>
            <a:endParaRPr dirty="0"/>
          </a:p>
        </p:txBody>
      </p:sp>
      <p:pic>
        <p:nvPicPr>
          <p:cNvPr id="6" name="object 9"/>
          <p:cNvPicPr/>
          <p:nvPr/>
        </p:nvPicPr>
        <p:blipFill>
          <a:blip r:embed="rId3" cstate="print"/>
          <a:stretch>
            <a:fillRect/>
          </a:stretch>
        </p:blipFill>
        <p:spPr>
          <a:xfrm>
            <a:off x="685801" y="6515101"/>
            <a:ext cx="3343274" cy="3486149"/>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11551" y="8405674"/>
            <a:ext cx="1794473" cy="1186004"/>
          </a:xfrm>
          <a:prstGeom prst="rect">
            <a:avLst/>
          </a:prstGeom>
        </p:spPr>
      </p:pic>
      <p:pic>
        <p:nvPicPr>
          <p:cNvPr id="15" name="Imag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8237" flipH="1">
            <a:off x="15057850" y="8814894"/>
            <a:ext cx="997091" cy="997091"/>
          </a:xfrm>
          <a:prstGeom prst="rect">
            <a:avLst/>
          </a:prstGeom>
        </p:spPr>
      </p:pic>
      <p:sp>
        <p:nvSpPr>
          <p:cNvPr id="12" name="object 8"/>
          <p:cNvSpPr txBox="1">
            <a:spLocks noGrp="1"/>
          </p:cNvSpPr>
          <p:nvPr>
            <p:ph type="title"/>
          </p:nvPr>
        </p:nvSpPr>
        <p:spPr>
          <a:xfrm>
            <a:off x="5410199" y="1830171"/>
            <a:ext cx="12192000" cy="726930"/>
          </a:xfrm>
          <a:prstGeom prst="rect">
            <a:avLst/>
          </a:prstGeom>
        </p:spPr>
        <p:txBody>
          <a:bodyPr vert="horz" wrap="square" lIns="0" tIns="12700" rIns="0" bIns="0" rtlCol="0">
            <a:spAutoFit/>
          </a:bodyPr>
          <a:lstStyle/>
          <a:p>
            <a:pPr marL="12700" marR="5080" algn="ctr">
              <a:lnSpc>
                <a:spcPct val="115500"/>
              </a:lnSpc>
              <a:spcBef>
                <a:spcPts val="1590"/>
              </a:spcBef>
            </a:pPr>
            <a:r>
              <a:rPr lang="fr-FR" sz="4400" dirty="0">
                <a:latin typeface="Marianne" panose="02000000000000000000" pitchFamily="2" charset="0"/>
                <a:cs typeface="Trebuchet MS"/>
              </a:rPr>
              <a:t>Qu'avez-vous pensé de cette formation ?</a:t>
            </a:r>
            <a:endParaRPr sz="2000" dirty="0">
              <a:latin typeface="Marianne" panose="02000000000000000000" pitchFamily="2" charset="0"/>
              <a:cs typeface="Trebuchet MS"/>
            </a:endParaRPr>
          </a:p>
        </p:txBody>
      </p:sp>
      <p:pic>
        <p:nvPicPr>
          <p:cNvPr id="2" name="Image 1"/>
          <p:cNvPicPr>
            <a:picLocks noChangeAspect="1"/>
          </p:cNvPicPr>
          <p:nvPr/>
        </p:nvPicPr>
        <p:blipFill>
          <a:blip r:embed="rId6"/>
          <a:stretch>
            <a:fillRect/>
          </a:stretch>
        </p:blipFill>
        <p:spPr>
          <a:xfrm>
            <a:off x="5735983" y="3732489"/>
            <a:ext cx="11540431" cy="3521544"/>
          </a:xfrm>
          <a:prstGeom prst="rect">
            <a:avLst/>
          </a:prstGeom>
        </p:spPr>
      </p:pic>
    </p:spTree>
    <p:extLst>
      <p:ext uri="{BB962C8B-B14F-4D97-AF65-F5344CB8AC3E}">
        <p14:creationId xmlns:p14="http://schemas.microsoft.com/office/powerpoint/2010/main" val="380783662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104" y="1"/>
            <a:ext cx="18288000" cy="3162300"/>
          </a:xfrm>
          <a:custGeom>
            <a:avLst/>
            <a:gdLst/>
            <a:ahLst/>
            <a:cxnLst/>
            <a:rect l="l" t="t" r="r" b="b"/>
            <a:pathLst>
              <a:path w="18288000" h="6905625">
                <a:moveTo>
                  <a:pt x="18287998" y="6905624"/>
                </a:moveTo>
                <a:lnTo>
                  <a:pt x="0" y="6905624"/>
                </a:lnTo>
                <a:lnTo>
                  <a:pt x="0" y="0"/>
                </a:lnTo>
                <a:lnTo>
                  <a:pt x="18287998" y="0"/>
                </a:lnTo>
                <a:lnTo>
                  <a:pt x="18287998" y="6905624"/>
                </a:lnTo>
                <a:close/>
              </a:path>
            </a:pathLst>
          </a:custGeom>
          <a:solidFill>
            <a:srgbClr val="F5684A"/>
          </a:solidFill>
        </p:spPr>
        <p:txBody>
          <a:bodyPr wrap="square" lIns="0" tIns="0" rIns="0" bIns="0" rtlCol="0"/>
          <a:lstStyle/>
          <a:p>
            <a:endParaRPr/>
          </a:p>
        </p:txBody>
      </p:sp>
      <p:sp>
        <p:nvSpPr>
          <p:cNvPr id="4" name="object 4"/>
          <p:cNvSpPr txBox="1">
            <a:spLocks noGrp="1"/>
          </p:cNvSpPr>
          <p:nvPr>
            <p:ph type="title"/>
          </p:nvPr>
        </p:nvSpPr>
        <p:spPr>
          <a:xfrm>
            <a:off x="3970673" y="1240215"/>
            <a:ext cx="10342445" cy="993221"/>
          </a:xfrm>
          <a:prstGeom prst="rect">
            <a:avLst/>
          </a:prstGeom>
        </p:spPr>
        <p:txBody>
          <a:bodyPr vert="horz" wrap="square" lIns="0" tIns="15875" rIns="0" bIns="0" rtlCol="0">
            <a:spAutoFit/>
          </a:bodyPr>
          <a:lstStyle/>
          <a:p>
            <a:pPr marL="12700">
              <a:lnSpc>
                <a:spcPct val="100000"/>
              </a:lnSpc>
              <a:spcBef>
                <a:spcPts val="125"/>
              </a:spcBef>
            </a:pPr>
            <a:r>
              <a:rPr lang="fr-FR" sz="6350" spc="-65" dirty="0">
                <a:solidFill>
                  <a:srgbClr val="F0F1F5"/>
                </a:solidFill>
                <a:latin typeface="Marianne" panose="02000000000000000000" pitchFamily="2" charset="0"/>
              </a:rPr>
              <a:t>Merci pour votre attention</a:t>
            </a:r>
            <a:endParaRPr sz="6350" dirty="0">
              <a:latin typeface="Marianne" panose="02000000000000000000" pitchFamily="2" charset="0"/>
            </a:endParaRPr>
          </a:p>
        </p:txBody>
      </p:sp>
      <p:sp>
        <p:nvSpPr>
          <p:cNvPr id="11" name="object 11"/>
          <p:cNvSpPr txBox="1"/>
          <p:nvPr/>
        </p:nvSpPr>
        <p:spPr>
          <a:xfrm>
            <a:off x="812879" y="9490863"/>
            <a:ext cx="11400233" cy="551433"/>
          </a:xfrm>
          <a:prstGeom prst="rect">
            <a:avLst/>
          </a:prstGeom>
        </p:spPr>
        <p:txBody>
          <a:bodyPr vert="horz" wrap="square" lIns="0" tIns="12700" rIns="0" bIns="0" rtlCol="0">
            <a:spAutoFit/>
          </a:bodyPr>
          <a:lstStyle/>
          <a:p>
            <a:pPr marR="68580" algn="r">
              <a:lnSpc>
                <a:spcPts val="2130"/>
              </a:lnSpc>
              <a:spcBef>
                <a:spcPts val="100"/>
              </a:spcBef>
            </a:pPr>
            <a:r>
              <a:rPr sz="1800" dirty="0">
                <a:solidFill>
                  <a:srgbClr val="3C328A"/>
                </a:solidFill>
                <a:latin typeface="Marianne" panose="02000000000000000000" pitchFamily="2" charset="0"/>
                <a:cs typeface="Arial"/>
              </a:rPr>
              <a:t>Opération portée par le SGPI et le MENJ, et opérée par la Banque des territoires avec les </a:t>
            </a:r>
            <a:r>
              <a:rPr sz="1800" spc="-10" dirty="0" err="1">
                <a:solidFill>
                  <a:srgbClr val="3C328A"/>
                </a:solidFill>
                <a:latin typeface="Marianne" panose="02000000000000000000" pitchFamily="2" charset="0"/>
                <a:cs typeface="Arial"/>
              </a:rPr>
              <a:t>collectivités</a:t>
            </a:r>
            <a:r>
              <a:rPr lang="fr-FR" sz="1800" spc="-10" dirty="0">
                <a:solidFill>
                  <a:srgbClr val="3C328A"/>
                </a:solidFill>
                <a:latin typeface="Marianne" panose="02000000000000000000" pitchFamily="2" charset="0"/>
                <a:cs typeface="Arial"/>
              </a:rPr>
              <a:t> </a:t>
            </a:r>
            <a:r>
              <a:rPr sz="1800" dirty="0" err="1">
                <a:solidFill>
                  <a:srgbClr val="3C328A"/>
                </a:solidFill>
                <a:latin typeface="Marianne" panose="02000000000000000000" pitchFamily="2" charset="0"/>
                <a:cs typeface="Arial"/>
              </a:rPr>
              <a:t>partenaires</a:t>
            </a:r>
            <a:r>
              <a:rPr sz="1800" dirty="0">
                <a:solidFill>
                  <a:srgbClr val="3C328A"/>
                </a:solidFill>
                <a:latin typeface="Marianne" panose="02000000000000000000" pitchFamily="2" charset="0"/>
                <a:cs typeface="Arial"/>
              </a:rPr>
              <a:t>, la Trousse à projets, les académies et le Réseau </a:t>
            </a:r>
            <a:r>
              <a:rPr sz="1800" spc="-10" dirty="0">
                <a:solidFill>
                  <a:srgbClr val="3C328A"/>
                </a:solidFill>
                <a:latin typeface="Marianne" panose="02000000000000000000" pitchFamily="2" charset="0"/>
                <a:cs typeface="Arial"/>
              </a:rPr>
              <a:t>Canopé</a:t>
            </a:r>
            <a:endParaRPr sz="1800" dirty="0">
              <a:solidFill>
                <a:srgbClr val="3C328A"/>
              </a:solidFill>
              <a:latin typeface="Marianne" panose="02000000000000000000" pitchFamily="2" charset="0"/>
              <a:cs typeface="Arial"/>
            </a:endParaRPr>
          </a:p>
        </p:txBody>
      </p:sp>
      <p:pic>
        <p:nvPicPr>
          <p:cNvPr id="13"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46596" y="2705100"/>
            <a:ext cx="990600" cy="109106"/>
          </a:xfrm>
          <a:prstGeom prst="rect">
            <a:avLst/>
          </a:prstGeom>
        </p:spPr>
      </p:pic>
      <p:pic>
        <p:nvPicPr>
          <p:cNvPr id="14" name="Imag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7800" y="8857688"/>
            <a:ext cx="5271377" cy="1429312"/>
          </a:xfrm>
          <a:prstGeom prst="rect">
            <a:avLst/>
          </a:prstGeom>
          <a:ln>
            <a:noFill/>
          </a:ln>
          <a:effectLst>
            <a:outerShdw blurRad="292100" dist="139700" dir="2700000" algn="tl" rotWithShape="0">
              <a:srgbClr val="333333">
                <a:alpha val="65000"/>
              </a:srgbClr>
            </a:outerShdw>
          </a:effectLst>
        </p:spPr>
      </p:pic>
      <p:pic>
        <p:nvPicPr>
          <p:cNvPr id="15" name="Image 14"/>
          <p:cNvPicPr>
            <a:picLocks noChangeAspect="1"/>
          </p:cNvPicPr>
          <p:nvPr/>
        </p:nvPicPr>
        <p:blipFill>
          <a:blip r:embed="rId4"/>
          <a:stretch>
            <a:fillRect/>
          </a:stretch>
        </p:blipFill>
        <p:spPr>
          <a:xfrm>
            <a:off x="4428655" y="3502580"/>
            <a:ext cx="9396000" cy="4845344"/>
          </a:xfrm>
          <a:prstGeom prst="rect">
            <a:avLst/>
          </a:prstGeom>
        </p:spPr>
      </p:pic>
    </p:spTree>
    <p:extLst>
      <p:ext uri="{BB962C8B-B14F-4D97-AF65-F5344CB8AC3E}">
        <p14:creationId xmlns:p14="http://schemas.microsoft.com/office/powerpoint/2010/main" val="3245626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ersonnalisé 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Police TàP">
      <a:majorFont>
        <a:latin typeface="Marianne Light"/>
        <a:ea typeface=""/>
        <a:cs typeface=""/>
      </a:majorFont>
      <a:minorFont>
        <a:latin typeface="Mariann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olice TàP">
      <a:majorFont>
        <a:latin typeface="Marianne Light"/>
        <a:ea typeface=""/>
        <a:cs typeface=""/>
      </a:majorFont>
      <a:minorFont>
        <a:latin typeface="Mariann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13683</TotalTime>
  <Words>3854</Words>
  <Application>Microsoft Office PowerPoint</Application>
  <PresentationFormat>Personnalisé</PresentationFormat>
  <Paragraphs>378</Paragraphs>
  <Slides>47</Slides>
  <Notes>26</Notes>
  <HiddenSlides>3</HiddenSlides>
  <MMClips>2</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47</vt:i4>
      </vt:variant>
    </vt:vector>
  </HeadingPairs>
  <TitlesOfParts>
    <vt:vector size="61" baseType="lpstr">
      <vt:lpstr>Arial</vt:lpstr>
      <vt:lpstr>Arial MT</vt:lpstr>
      <vt:lpstr>Calibri</vt:lpstr>
      <vt:lpstr>DejaVu Sans</vt:lpstr>
      <vt:lpstr>Lucida Sans Unicode</vt:lpstr>
      <vt:lpstr>Marianne</vt:lpstr>
      <vt:lpstr>Marianne Light</vt:lpstr>
      <vt:lpstr>Marianne Medium</vt:lpstr>
      <vt:lpstr>Microsoft Sans Serif</vt:lpstr>
      <vt:lpstr>Times New Roman</vt:lpstr>
      <vt:lpstr>Trebuchet MS</vt:lpstr>
      <vt:lpstr>Webdings</vt:lpstr>
      <vt:lpstr>Wingdings</vt:lpstr>
      <vt:lpstr>Office Theme</vt:lpstr>
      <vt:lpstr>Présentation PowerPoint</vt:lpstr>
      <vt:lpstr>Au programme (3 x 3h)</vt:lpstr>
      <vt:lpstr>Présentation PowerPoint</vt:lpstr>
      <vt:lpstr>Présentation PowerPoint</vt:lpstr>
      <vt:lpstr>Le volet Parentalité</vt:lpstr>
      <vt:lpstr>Conventions définissant les modalités d'accompagnement</vt:lpstr>
      <vt:lpstr>Etat / Collectivités : qui fait quoi ?</vt:lpstr>
      <vt:lpstr>Présentation PowerPoint</vt:lpstr>
      <vt:lpstr>Présentation PowerPoint</vt:lpstr>
      <vt:lpstr>Présentation PowerPoint</vt:lpstr>
      <vt:lpstr>Au programme (3 x 3h)</vt:lpstr>
      <vt:lpstr>Présentation PowerPoint</vt:lpstr>
      <vt:lpstr>Présentation PowerPoint</vt:lpstr>
      <vt:lpstr>Présentation PowerPoint</vt:lpstr>
      <vt:lpstr>Objectifs généraux      - Renforcer le lien entre l’école et les parents sur les enjeux du numérique éducatif en donnant aux familles les outils pour fluidifier les échanges  - Rapprocher de l’Ecole les parents d’élèves qui en sont éloignés, en les informant, en les rassurant, et en les formant aux usages du numérique éducatif et aux outils mis en place par leur école pour communiquer via le numérique (ENT, …)  -  Développer une culture ludo-éducative du numérique au sein des familles en utilisant les outils fournis aux élèves dans le cadre de l’action territoire numérique éducatif   -  Aider les parents à se sentir légitime pour poser un cadre éducatif dans le domaine du numérique en développant leur culture numérique</vt:lpstr>
      <vt:lpstr>Impact du numérique sur les plus fragiles </vt:lpstr>
      <vt:lpstr>Freins et leviers de l’implication des parents dans la scolarité de leurs enfants</vt:lpstr>
      <vt:lpstr>Au programme (3 x 3h)</vt:lpstr>
      <vt:lpstr>Présentation PowerPoint</vt:lpstr>
      <vt:lpstr>Présentation PowerPoint</vt:lpstr>
      <vt:lpstr>Présentation PowerPoint</vt:lpstr>
      <vt:lpstr>Présentation PowerPoint</vt:lpstr>
      <vt:lpstr>Présentation PowerPoint</vt:lpstr>
      <vt:lpstr>Formation médiateurs TNE Volet parentalité Journée 2 </vt:lpstr>
      <vt:lpstr>En un mot, qu’avez-vous appris hier ?</vt:lpstr>
      <vt:lpstr>Au programme (3 x 3h)</vt:lpstr>
      <vt:lpstr>Rôle du médiateur TNE </vt:lpstr>
      <vt:lpstr>Rôle médiateur TNE</vt:lpstr>
      <vt:lpstr>Rôle du médiateur TNE</vt:lpstr>
      <vt:lpstr>Informations relatives à la passation du questionnaire</vt:lpstr>
      <vt:lpstr>Présentation PowerPoint</vt:lpstr>
      <vt:lpstr>Présentation PowerPoint</vt:lpstr>
      <vt:lpstr>Au programme (3 x 3h)</vt:lpstr>
      <vt:lpstr>Mallettes coéducation au et par le numérique </vt:lpstr>
      <vt:lpstr>Mallette coéducation au et par le numérique</vt:lpstr>
      <vt:lpstr>« Idée reçue » des ateliers ou cafés clés en mains.</vt:lpstr>
      <vt:lpstr>Vrai ou faux ? Les jeunes sont tous à l’aise avec les équipements numériques ! </vt:lpstr>
      <vt:lpstr>Les idées clés</vt:lpstr>
      <vt:lpstr>L’atelier Idée reçue « clé en mains »</vt:lpstr>
      <vt:lpstr>Choisissez une vidéo à travailler en groupe  Remplissez le Pad collectif </vt:lpstr>
      <vt:lpstr>Bon appétit ! </vt:lpstr>
      <vt:lpstr>Au programme (3 x 3h)</vt:lpstr>
      <vt:lpstr>1 thématique, un type d’animation, 1 ressource !</vt:lpstr>
      <vt:lpstr>Présentation PowerPoint</vt:lpstr>
      <vt:lpstr>Mémento des médiateurs</vt:lpstr>
      <vt:lpstr>Qu'avez-vous pensé de cette formation ?</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Problème 1</dc:title>
  <dc:creator>ilann maguet</dc:creator>
  <cp:keywords>DAFbYdeIlwM,BACTUe2Vm4M</cp:keywords>
  <cp:lastModifiedBy>ELSA RIQUIER</cp:lastModifiedBy>
  <cp:revision>155</cp:revision>
  <dcterms:created xsi:type="dcterms:W3CDTF">2023-02-23T09:57:51Z</dcterms:created>
  <dcterms:modified xsi:type="dcterms:W3CDTF">2025-01-16T01:26:53Z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2023-02-23T00:00:00Z</vt:filetime>
  </property>
  <property fmtid="{D5CDD505-2E9C-101B-9397-08002B2CF9AE}" pid="3" name="Creator">
    <vt:lpwstr>Canva</vt:lpwstr>
  </property>
  <property fmtid="{D5CDD505-2E9C-101B-9397-08002B2CF9AE}" pid="4" name="Producer">
    <vt:lpwstr>Canva</vt:lpwstr>
  </property>
  <property fmtid="{D5CDD505-2E9C-101B-9397-08002B2CF9AE}" pid="5" name="LastSaved">
    <vt:filetime>2023-02-23T00:00:00Z</vt:filetime>
  </property>
</Properties>
</file>