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Default Extension="docx" ContentType="application/vnd.openxmlformats-officedocument.wordprocessingml.document"/>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Default Extension="xlsx" ContentType="application/vnd.openxmlformats-officedocument.spreadsheetml.sheet"/>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charts/style1.xml" ContentType="application/vnd.ms-office.chart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charts/colors1.xml" ContentType="application/vnd.ms-office.chartcolorstyle+xml"/>
  <Override PartName="/ppt/slideLayouts/slideLayout10.xml" ContentType="application/vnd.openxmlformats-officedocument.presentationml.slideLayout+xml"/>
  <Default Extension="vml" ContentType="application/vnd.openxmlformats-officedocument.vmlDrawing"/>
  <Override PartName="/ppt/slides/slide8.xml" ContentType="application/vnd.openxmlformats-officedocument.presentationml.slide+xml"/>
  <Override PartName="/ppt/slides/slide49.xml" ContentType="application/vnd.openxmlformats-officedocument.presentationml.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notesMasterIdLst>
    <p:notesMasterId r:id="rId69"/>
  </p:notesMasterIdLst>
  <p:sldIdLst>
    <p:sldId id="256" r:id="rId3"/>
    <p:sldId id="338" r:id="rId4"/>
    <p:sldId id="343" r:id="rId5"/>
    <p:sldId id="284" r:id="rId6"/>
    <p:sldId id="340" r:id="rId7"/>
    <p:sldId id="282" r:id="rId8"/>
    <p:sldId id="283" r:id="rId9"/>
    <p:sldId id="290" r:id="rId10"/>
    <p:sldId id="291" r:id="rId11"/>
    <p:sldId id="292" r:id="rId12"/>
    <p:sldId id="293" r:id="rId13"/>
    <p:sldId id="294" r:id="rId14"/>
    <p:sldId id="295" r:id="rId15"/>
    <p:sldId id="296" r:id="rId16"/>
    <p:sldId id="297" r:id="rId17"/>
    <p:sldId id="299" r:id="rId18"/>
    <p:sldId id="300" r:id="rId19"/>
    <p:sldId id="301" r:id="rId20"/>
    <p:sldId id="302" r:id="rId21"/>
    <p:sldId id="298" r:id="rId22"/>
    <p:sldId id="330" r:id="rId23"/>
    <p:sldId id="312" r:id="rId24"/>
    <p:sldId id="313" r:id="rId25"/>
    <p:sldId id="314" r:id="rId26"/>
    <p:sldId id="315" r:id="rId27"/>
    <p:sldId id="316" r:id="rId28"/>
    <p:sldId id="317" r:id="rId29"/>
    <p:sldId id="318" r:id="rId30"/>
    <p:sldId id="319" r:id="rId31"/>
    <p:sldId id="320" r:id="rId32"/>
    <p:sldId id="321" r:id="rId33"/>
    <p:sldId id="322" r:id="rId34"/>
    <p:sldId id="323" r:id="rId35"/>
    <p:sldId id="324" r:id="rId36"/>
    <p:sldId id="325" r:id="rId37"/>
    <p:sldId id="326" r:id="rId38"/>
    <p:sldId id="328" r:id="rId39"/>
    <p:sldId id="332" r:id="rId40"/>
    <p:sldId id="337" r:id="rId41"/>
    <p:sldId id="278" r:id="rId42"/>
    <p:sldId id="280" r:id="rId43"/>
    <p:sldId id="281" r:id="rId44"/>
    <p:sldId id="304" r:id="rId45"/>
    <p:sldId id="306" r:id="rId46"/>
    <p:sldId id="305" r:id="rId47"/>
    <p:sldId id="307" r:id="rId48"/>
    <p:sldId id="308" r:id="rId49"/>
    <p:sldId id="309" r:id="rId50"/>
    <p:sldId id="310" r:id="rId51"/>
    <p:sldId id="259" r:id="rId52"/>
    <p:sldId id="260" r:id="rId53"/>
    <p:sldId id="261" r:id="rId54"/>
    <p:sldId id="262" r:id="rId55"/>
    <p:sldId id="263" r:id="rId56"/>
    <p:sldId id="268" r:id="rId57"/>
    <p:sldId id="269" r:id="rId58"/>
    <p:sldId id="270" r:id="rId59"/>
    <p:sldId id="272" r:id="rId60"/>
    <p:sldId id="273" r:id="rId61"/>
    <p:sldId id="275" r:id="rId62"/>
    <p:sldId id="276" r:id="rId63"/>
    <p:sldId id="265" r:id="rId64"/>
    <p:sldId id="266" r:id="rId65"/>
    <p:sldId id="267" r:id="rId66"/>
    <p:sldId id="341" r:id="rId67"/>
    <p:sldId id="342" r:id="rId68"/>
  </p:sldIdLst>
  <p:sldSz cx="9144000" cy="6858000" type="screen4x3"/>
  <p:notesSz cx="6797675" cy="992822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CC0099"/>
    <a:srgbClr val="FFCC00"/>
    <a:srgbClr val="FF9900"/>
    <a:srgbClr val="CC00FF"/>
    <a:srgbClr val="FF0066"/>
    <a:srgbClr val="F22227"/>
    <a:srgbClr val="EBEB29"/>
    <a:srgbClr val="EF2533"/>
    <a:srgbClr val="E9E92B"/>
    <a:srgbClr val="F32135"/>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A111915-BE36-4E01-A7E5-04B1672EAD32}" styleName="Style léger 2 - Accentuation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2A488322-F2BA-4B5B-9748-0D474271808F}" styleName="Style moyen 3 - Accentuation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AF606853-7671-496A-8E4F-DF71F8EC918B}" styleName="Style foncé 1 - Accentuation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Style foncé 2 - Accentuation 1/Accentuation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D7AC3CCA-C797-4891-BE02-D94E43425B78}" styleName="Style moyen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16D9F66E-5EB9-4882-86FB-DCBF35E3C3E4}" styleName="Style moyen 4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DCAF9ED-07DC-4A11-8D7F-57B35C25682E}" styleName="Style moyen 1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46F890A9-2807-4EBB-B81D-B2AA78EC7F39}" styleName="Style foncé 2 - Accentuation 5/Accentuation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EB344D84-9AFB-497E-A393-DC336BA19D2E}" styleName="Style moyen 3 - Accentuation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91EBBBCC-DAD2-459C-BE2E-F6DE35CF9A28}" styleName="Style foncé 2 - Accentuation 3/Accentuation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616DA210-FB5B-4158-B5E0-FEB733F419BA}" styleName="Style clair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793D81CF-94F2-401A-BA57-92F5A7B2D0C5}" styleName="Style moyen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4C1A8A3-306A-4EB7-A6B1-4F7E0EB9C5D6}" styleName="Style moyen 3 - Accentuation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0E3FDE45-AF77-4B5C-9715-49D594BDF05E}" styleName="Style léger 1 - Accentuation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D27102A9-8310-4765-A935-A1911B00CA55}" styleName="Style léger 1 - Accentuation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Style léger 1 - Accentuation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10A1B5D5-9B99-4C35-A422-299274C87663}" styleName="Style moyen 1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E8B1032C-EA38-4F05-BA0D-38AFFFC7BED3}" styleName="Style léger 3 - Accentuation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8FD4443E-F989-4FC4-A0C8-D5A2AF1F390B}" styleName="Style foncé 1 - Accentuation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Style foncé 1 - Accentuation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FECB4D8-DB02-4DC6-A0A2-4F2EBAE1DC90}" styleName="Style moyen 1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 Type="http://schemas.openxmlformats.org/officeDocument/2006/relationships/slide" Target="slides/slide5.xml"/><Relationship Id="rId71"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Feuille_Microsoft_Office_Excel2.xlsx"/></Relationships>
</file>

<file path=ppt/charts/_rels/chart2.xml.rels><?xml version="1.0" encoding="UTF-8" standalone="yes"?>
<Relationships xmlns="http://schemas.openxmlformats.org/package/2006/relationships"><Relationship Id="rId1" Type="http://schemas.openxmlformats.org/officeDocument/2006/relationships/package" Target="../embeddings/Feuille_Microsoft_Office_Excel3.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fr-FR"/>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a:solidFill>
                  <a:schemeClr val="accent2">
                    <a:lumMod val="50000"/>
                  </a:schemeClr>
                </a:solidFill>
                <a:latin typeface="Arial" panose="020B0604020202020204" pitchFamily="34" charset="0"/>
                <a:cs typeface="Arial" panose="020B0604020202020204" pitchFamily="34" charset="0"/>
              </a:rPr>
              <a:t>Résultats D.N.B</a:t>
            </a:r>
            <a:r>
              <a:rPr lang="en-US" b="1">
                <a:solidFill>
                  <a:schemeClr val="accent1"/>
                </a:solidFill>
                <a:latin typeface="Arial" panose="020B0604020202020204" pitchFamily="34" charset="0"/>
                <a:cs typeface="Arial" panose="020B0604020202020204" pitchFamily="34" charset="0"/>
              </a:rPr>
              <a:t>.  </a:t>
            </a:r>
          </a:p>
        </c:rich>
      </c:tx>
      <c:spPr>
        <a:noFill/>
        <a:ln>
          <a:noFill/>
        </a:ln>
        <a:effectLst/>
      </c:spPr>
    </c:title>
    <c:plotArea>
      <c:layout/>
      <c:barChart>
        <c:barDir val="col"/>
        <c:grouping val="clustered"/>
        <c:ser>
          <c:idx val="0"/>
          <c:order val="0"/>
          <c:tx>
            <c:v>2015</c:v>
          </c:tx>
          <c:spPr>
            <a:solidFill>
              <a:schemeClr val="accent1"/>
            </a:solidFill>
            <a:ln>
              <a:noFill/>
            </a:ln>
            <a:effectLst/>
          </c:spPr>
          <c:cat>
            <c:strRef>
              <c:f>'Feuil1 (2)'!$A$6</c:f>
              <c:strCache>
                <c:ptCount val="1"/>
                <c:pt idx="0">
                  <c:v>Taux de réussite </c:v>
                </c:pt>
              </c:strCache>
            </c:strRef>
          </c:cat>
          <c:val>
            <c:numRef>
              <c:f>'Feuil1 (2)'!$B$6</c:f>
              <c:numCache>
                <c:formatCode>0.00%</c:formatCode>
                <c:ptCount val="1"/>
                <c:pt idx="0">
                  <c:v>0.95800000000000052</c:v>
                </c:pt>
              </c:numCache>
            </c:numRef>
          </c:val>
        </c:ser>
        <c:ser>
          <c:idx val="1"/>
          <c:order val="1"/>
          <c:tx>
            <c:v>2016</c:v>
          </c:tx>
          <c:spPr>
            <a:solidFill>
              <a:schemeClr val="accent2"/>
            </a:solidFill>
            <a:ln>
              <a:noFill/>
            </a:ln>
            <a:effectLst/>
          </c:spPr>
          <c:cat>
            <c:strRef>
              <c:f>'Feuil1 (2)'!$A$6</c:f>
              <c:strCache>
                <c:ptCount val="1"/>
                <c:pt idx="0">
                  <c:v>Taux de réussite </c:v>
                </c:pt>
              </c:strCache>
            </c:strRef>
          </c:cat>
          <c:val>
            <c:numRef>
              <c:f>'Feuil1 (2)'!$C$6</c:f>
              <c:numCache>
                <c:formatCode>0.00%</c:formatCode>
                <c:ptCount val="1"/>
                <c:pt idx="0">
                  <c:v>0.93500000000000005</c:v>
                </c:pt>
              </c:numCache>
            </c:numRef>
          </c:val>
        </c:ser>
        <c:ser>
          <c:idx val="2"/>
          <c:order val="2"/>
          <c:tx>
            <c:v>2017</c:v>
          </c:tx>
          <c:spPr>
            <a:solidFill>
              <a:schemeClr val="accent3"/>
            </a:solidFill>
            <a:ln>
              <a:noFill/>
            </a:ln>
            <a:effectLst/>
          </c:spPr>
          <c:cat>
            <c:strRef>
              <c:f>'Feuil1 (2)'!$A$6</c:f>
              <c:strCache>
                <c:ptCount val="1"/>
                <c:pt idx="0">
                  <c:v>Taux de réussite </c:v>
                </c:pt>
              </c:strCache>
            </c:strRef>
          </c:cat>
          <c:val>
            <c:numRef>
              <c:f>'Feuil1 (2)'!$D$6</c:f>
              <c:numCache>
                <c:formatCode>0.00%</c:formatCode>
                <c:ptCount val="1"/>
                <c:pt idx="0">
                  <c:v>0.99</c:v>
                </c:pt>
              </c:numCache>
            </c:numRef>
          </c:val>
        </c:ser>
        <c:ser>
          <c:idx val="3"/>
          <c:order val="3"/>
          <c:tx>
            <c:v>2018</c:v>
          </c:tx>
          <c:spPr>
            <a:solidFill>
              <a:schemeClr val="accent4"/>
            </a:solidFill>
            <a:ln>
              <a:noFill/>
            </a:ln>
            <a:effectLst/>
          </c:spPr>
          <c:cat>
            <c:strRef>
              <c:f>'Feuil1 (2)'!$A$6</c:f>
              <c:strCache>
                <c:ptCount val="1"/>
                <c:pt idx="0">
                  <c:v>Taux de réussite </c:v>
                </c:pt>
              </c:strCache>
            </c:strRef>
          </c:cat>
          <c:val>
            <c:numRef>
              <c:f>'Feuil1 (2)'!$E$6</c:f>
              <c:numCache>
                <c:formatCode>0.00%</c:formatCode>
                <c:ptCount val="1"/>
                <c:pt idx="0">
                  <c:v>0.90500000000000003</c:v>
                </c:pt>
              </c:numCache>
            </c:numRef>
          </c:val>
        </c:ser>
        <c:axId val="199637248"/>
        <c:axId val="199659520"/>
      </c:barChart>
      <c:catAx>
        <c:axId val="199637248"/>
        <c:scaling>
          <c:orientation val="minMax"/>
        </c:scaling>
        <c:delete val="1"/>
        <c:axPos val="b"/>
        <c:numFmt formatCode="General" sourceLinked="1"/>
        <c:majorTickMark val="none"/>
        <c:tickLblPos val="none"/>
        <c:crossAx val="199659520"/>
        <c:crosses val="autoZero"/>
        <c:auto val="1"/>
        <c:lblAlgn val="ctr"/>
        <c:lblOffset val="100"/>
      </c:catAx>
      <c:valAx>
        <c:axId val="199659520"/>
        <c:scaling>
          <c:orientation val="minMax"/>
        </c:scaling>
        <c:axPos val="l"/>
        <c:majorGridlines>
          <c:spPr>
            <a:ln w="9525" cap="flat" cmpd="sng" algn="ctr">
              <a:solidFill>
                <a:schemeClr val="tx1">
                  <a:lumMod val="15000"/>
                  <a:lumOff val="85000"/>
                </a:schemeClr>
              </a:solidFill>
              <a:round/>
            </a:ln>
            <a:effectLst/>
          </c:spPr>
        </c:majorGridlines>
        <c:numFmt formatCode="0.00%" sourceLinked="1"/>
        <c:tickLblPos val="nextTo"/>
        <c:spPr>
          <a:noFill/>
          <a:ln w="9525" cap="flat" cmpd="sng" algn="ctr">
            <a:solidFill>
              <a:schemeClr val="dk1">
                <a:shade val="95000"/>
                <a:satMod val="105000"/>
              </a:schemeClr>
            </a:solidFill>
            <a:prstDash val="soli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crossAx val="199637248"/>
        <c:crosses val="autoZero"/>
        <c:crossBetween val="between"/>
      </c:valAx>
      <c:spPr>
        <a:noFill/>
        <a:ln>
          <a:noFill/>
        </a:ln>
        <a:effectLst/>
      </c:spPr>
    </c:plotArea>
    <c:legend>
      <c:legendPos val="r"/>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chart>
  <c:spPr>
    <a:noFill/>
    <a:ln>
      <a:noFill/>
    </a:ln>
    <a:effectLst/>
  </c:spPr>
  <c:txPr>
    <a:bodyPr/>
    <a:lstStyle/>
    <a:p>
      <a:pPr>
        <a:defRPr/>
      </a:pPr>
      <a:endParaRPr lang="fr-FR"/>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fr-FR"/>
  <c:style val="26"/>
  <c:chart>
    <c:title>
      <c:tx>
        <c:rich>
          <a:bodyPr/>
          <a:lstStyle/>
          <a:p>
            <a:pPr>
              <a:defRPr sz="1100">
                <a:solidFill>
                  <a:schemeClr val="accent2">
                    <a:lumMod val="50000"/>
                  </a:schemeClr>
                </a:solidFill>
                <a:latin typeface="Arial" panose="020B0604020202020204" pitchFamily="34" charset="0"/>
                <a:cs typeface="Arial" panose="020B0604020202020204" pitchFamily="34" charset="0"/>
              </a:defRPr>
            </a:pPr>
            <a:r>
              <a:rPr lang="fr-FR" sz="1100">
                <a:solidFill>
                  <a:schemeClr val="accent2">
                    <a:lumMod val="50000"/>
                  </a:schemeClr>
                </a:solidFill>
                <a:latin typeface="Arial" panose="020B0604020202020204" pitchFamily="34" charset="0"/>
                <a:cs typeface="Arial" panose="020B0604020202020204" pitchFamily="34" charset="0"/>
              </a:rPr>
              <a:t>Mentions</a:t>
            </a:r>
          </a:p>
        </c:rich>
      </c:tx>
    </c:title>
    <c:plotArea>
      <c:layout>
        <c:manualLayout>
          <c:layoutTarget val="inner"/>
          <c:xMode val="edge"/>
          <c:yMode val="edge"/>
          <c:x val="0.33783042885405262"/>
          <c:y val="0.18902887139107621"/>
          <c:w val="0.30615561190444601"/>
          <c:h val="0.52509247390587865"/>
        </c:manualLayout>
      </c:layout>
      <c:pieChart>
        <c:varyColors val="1"/>
        <c:ser>
          <c:idx val="0"/>
          <c:order val="0"/>
          <c:explosion val="15"/>
          <c:dLbls>
            <c:spPr>
              <a:noFill/>
              <a:ln>
                <a:noFill/>
              </a:ln>
              <a:effectLst/>
            </c:spPr>
            <c:txPr>
              <a:bodyPr/>
              <a:lstStyle/>
              <a:p>
                <a:pPr>
                  <a:defRPr sz="1800" b="1"/>
                </a:pPr>
                <a:endParaRPr lang="fr-FR"/>
              </a:p>
            </c:txPr>
            <c:showPercent val="1"/>
            <c:showLeaderLines val="1"/>
            <c:extLst xmlns:c16r2="http://schemas.microsoft.com/office/drawing/2015/06/chart">
              <c:ext xmlns:c15="http://schemas.microsoft.com/office/drawing/2012/chart" uri="{CE6537A1-D6FC-4f65-9D91-7224C49458BB}"/>
            </c:extLst>
          </c:dLbls>
          <c:cat>
            <c:strRef>
              <c:f>'Feuil1 (2)'!$A$18:$B$19</c:f>
              <c:strCache>
                <c:ptCount val="2"/>
                <c:pt idx="0">
                  <c:v>Taux admis sans mention </c:v>
                </c:pt>
                <c:pt idx="1">
                  <c:v>Taux admis avec mention </c:v>
                </c:pt>
              </c:strCache>
            </c:strRef>
          </c:cat>
          <c:val>
            <c:numRef>
              <c:f>'Feuil1 (2)'!$C$18:$C$19</c:f>
              <c:numCache>
                <c:formatCode>0.00%</c:formatCode>
                <c:ptCount val="2"/>
                <c:pt idx="0">
                  <c:v>0.22839506172839519</c:v>
                </c:pt>
                <c:pt idx="1">
                  <c:v>0.7716049382716057</c:v>
                </c:pt>
              </c:numCache>
            </c:numRef>
          </c:val>
          <c:extLst xmlns:c16r2="http://schemas.microsoft.com/office/drawing/2015/06/chart">
            <c:ext xmlns:c16="http://schemas.microsoft.com/office/drawing/2014/chart" uri="{C3380CC4-5D6E-409C-BE32-E72D297353CC}">
              <c16:uniqueId val="{00000000-97DB-4163-8A4A-9F782D602C55}"/>
            </c:ext>
          </c:extLst>
        </c:ser>
        <c:dLbls>
          <c:showPercent val="1"/>
        </c:dLbls>
        <c:firstSliceAng val="0"/>
      </c:pieChart>
    </c:plotArea>
    <c:legend>
      <c:legendPos val="t"/>
      <c:layout>
        <c:manualLayout>
          <c:xMode val="edge"/>
          <c:yMode val="edge"/>
          <c:x val="0.25299449608932661"/>
          <c:y val="0.75325757575757579"/>
          <c:w val="0.46725515497853637"/>
          <c:h val="0.24431997136721592"/>
        </c:manualLayout>
      </c:layout>
      <c:txPr>
        <a:bodyPr/>
        <a:lstStyle/>
        <a:p>
          <a:pPr>
            <a:defRPr sz="900"/>
          </a:pPr>
          <a:endParaRPr lang="fr-FR"/>
        </a:p>
      </c:txPr>
    </c:legend>
    <c:plotVisOnly val="1"/>
    <c:dispBlanksAs val="zero"/>
  </c:chart>
  <c:externalData r:id="rId1"/>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FDDE5120-54CA-475A-91F4-7FC874821CE2}" type="datetimeFigureOut">
              <a:rPr lang="fr-FR" smtClean="0"/>
              <a:pPr/>
              <a:t>31/08/2018</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450" y="4716463"/>
            <a:ext cx="5438775" cy="4467225"/>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62DA602D-16F2-4200-AEDE-AD129AB2B04E}"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2DA602D-16F2-4200-AEDE-AD129AB2B04E}" type="slidenum">
              <a:rPr lang="fr-FR" smtClean="0"/>
              <a:pPr/>
              <a:t>11</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98CA79EA-FD55-4366-83D8-A9FD82EBF32A}" type="datetimeFigureOut">
              <a:rPr lang="fr-FR" smtClean="0"/>
              <a:pPr/>
              <a:t>31/08/2018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F1E2848-CD04-409C-B389-105459039745}"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98CA79EA-FD55-4366-83D8-A9FD82EBF32A}" type="datetimeFigureOut">
              <a:rPr lang="fr-FR" smtClean="0"/>
              <a:pPr/>
              <a:t>31/08/2018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F1E2848-CD04-409C-B389-105459039745}"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98CA79EA-FD55-4366-83D8-A9FD82EBF32A}" type="datetimeFigureOut">
              <a:rPr lang="fr-FR" smtClean="0"/>
              <a:pPr/>
              <a:t>31/08/2018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F1E2848-CD04-409C-B389-105459039745}"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98CA79EA-FD55-4366-83D8-A9FD82EBF32A}" type="datetimeFigureOut">
              <a:rPr lang="fr-FR" smtClean="0"/>
              <a:pPr/>
              <a:t>31/08/2018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F1E2848-CD04-409C-B389-105459039745}"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98CA79EA-FD55-4366-83D8-A9FD82EBF32A}" type="datetimeFigureOut">
              <a:rPr lang="fr-FR" smtClean="0"/>
              <a:pPr/>
              <a:t>31/08/2018</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8F1E2848-CD04-409C-B389-105459039745}"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98CA79EA-FD55-4366-83D8-A9FD82EBF32A}" type="datetimeFigureOut">
              <a:rPr lang="fr-FR" smtClean="0"/>
              <a:pPr/>
              <a:t>31/08/2018</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8F1E2848-CD04-409C-B389-105459039745}"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8CA79EA-FD55-4366-83D8-A9FD82EBF32A}" type="datetimeFigureOut">
              <a:rPr lang="fr-FR" smtClean="0"/>
              <a:pPr/>
              <a:t>31/08/2018</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8F1E2848-CD04-409C-B389-105459039745}"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98CA79EA-FD55-4366-83D8-A9FD82EBF32A}" type="datetimeFigureOut">
              <a:rPr lang="fr-FR" smtClean="0"/>
              <a:pPr/>
              <a:t>31/08/2018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F1E2848-CD04-409C-B389-105459039745}"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98CA79EA-FD55-4366-83D8-A9FD82EBF32A}" type="datetimeFigureOut">
              <a:rPr lang="fr-FR" smtClean="0"/>
              <a:pPr/>
              <a:t>31/08/2018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F1E2848-CD04-409C-B389-105459039745}"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98CA79EA-FD55-4366-83D8-A9FD82EBF32A}" type="datetimeFigureOut">
              <a:rPr lang="fr-FR" smtClean="0"/>
              <a:pPr/>
              <a:t>31/08/2018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F1E2848-CD04-409C-B389-105459039745}"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98CA79EA-FD55-4366-83D8-A9FD82EBF32A}" type="datetimeFigureOut">
              <a:rPr lang="fr-FR" smtClean="0"/>
              <a:pPr/>
              <a:t>31/08/2018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F1E2848-CD04-409C-B389-105459039745}" type="slidenum">
              <a:rPr lang="fr-FR" smtClean="0"/>
              <a:pPr/>
              <a:t>‹N°›</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ectangle à coins arrondis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ous-titr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p:txBody>
          <a:bodyPr/>
          <a:lstStyle/>
          <a:p>
            <a:fld id="{98CA79EA-FD55-4366-83D8-A9FD82EBF32A}" type="datetimeFigureOut">
              <a:rPr lang="fr-FR" smtClean="0"/>
              <a:pPr/>
              <a:t>31/08/2018</a:t>
            </a:fld>
            <a:endParaRPr lang="fr-FR"/>
          </a:p>
        </p:txBody>
      </p:sp>
      <p:sp>
        <p:nvSpPr>
          <p:cNvPr id="17" name="Espace réservé du pied de page 16"/>
          <p:cNvSpPr>
            <a:spLocks noGrp="1"/>
          </p:cNvSpPr>
          <p:nvPr>
            <p:ph type="ftr" sz="quarter" idx="11"/>
          </p:nvPr>
        </p:nvSpPr>
        <p:spPr/>
        <p:txBody>
          <a:bodyPr/>
          <a:lstStyle/>
          <a:p>
            <a:endParaRPr lang="fr-FR"/>
          </a:p>
        </p:txBody>
      </p:sp>
      <p:sp>
        <p:nvSpPr>
          <p:cNvPr id="29" name="Espace réservé du numéro de diapositive 28"/>
          <p:cNvSpPr>
            <a:spLocks noGrp="1"/>
          </p:cNvSpPr>
          <p:nvPr>
            <p:ph type="sldNum" sz="quarter" idx="12"/>
          </p:nvPr>
        </p:nvSpPr>
        <p:spPr/>
        <p:txBody>
          <a:bodyPr lIns="0" tIns="0" rIns="0" bIns="0">
            <a:noAutofit/>
          </a:bodyPr>
          <a:lstStyle>
            <a:lvl1pPr>
              <a:defRPr sz="1400">
                <a:solidFill>
                  <a:srgbClr val="FFFFFF"/>
                </a:solidFill>
              </a:defRPr>
            </a:lvl1pPr>
          </a:lstStyle>
          <a:p>
            <a:fld id="{8F1E2848-CD04-409C-B389-105459039745}" type="slidenum">
              <a:rPr lang="fr-FR" smtClean="0"/>
              <a:pPr/>
              <a:t>‹N°›</a:t>
            </a:fld>
            <a:endParaRPr lang="fr-F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r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fr-FR" smtClean="0"/>
              <a:t>Cliquez pour modifier le style du titre</a:t>
            </a:r>
            <a:endParaRPr kumimoji="0"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4" name="Espace réservé de la date 3"/>
          <p:cNvSpPr>
            <a:spLocks noGrp="1"/>
          </p:cNvSpPr>
          <p:nvPr>
            <p:ph type="dt" sz="half" idx="10"/>
          </p:nvPr>
        </p:nvSpPr>
        <p:spPr/>
        <p:txBody>
          <a:bodyPr/>
          <a:lstStyle/>
          <a:p>
            <a:fld id="{98CA79EA-FD55-4366-83D8-A9FD82EBF32A}" type="datetimeFigureOut">
              <a:rPr lang="fr-FR" smtClean="0"/>
              <a:pPr/>
              <a:t>31/08/2018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F1E2848-CD04-409C-B389-105459039745}" type="slidenum">
              <a:rPr lang="fr-FR" smtClean="0"/>
              <a:pPr/>
              <a:t>‹N°›</a:t>
            </a:fld>
            <a:endParaRPr lang="fr-FR"/>
          </a:p>
        </p:txBody>
      </p:sp>
      <p:sp>
        <p:nvSpPr>
          <p:cNvPr id="8" name="Espace réservé du contenu 7"/>
          <p:cNvSpPr>
            <a:spLocks noGrp="1"/>
          </p:cNvSpPr>
          <p:nvPr>
            <p:ph sz="quarter" idx="1"/>
          </p:nvPr>
        </p:nvSpPr>
        <p:spPr>
          <a:xfrm>
            <a:off x="914400" y="1447800"/>
            <a:ext cx="7772400" cy="4572000"/>
          </a:xfrm>
        </p:spPr>
        <p:txBody>
          <a:bodyPr vert="horz"/>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ectangle à coins arrondis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98CA79EA-FD55-4366-83D8-A9FD82EBF32A}" type="datetimeFigureOut">
              <a:rPr lang="fr-FR" smtClean="0"/>
              <a:pPr/>
              <a:t>31/08/2018</a:t>
            </a:fld>
            <a:endParaRPr lang="fr-FR"/>
          </a:p>
        </p:txBody>
      </p:sp>
      <p:sp>
        <p:nvSpPr>
          <p:cNvPr id="5" name="Espace réservé du pied de page 4"/>
          <p:cNvSpPr>
            <a:spLocks noGrp="1"/>
          </p:cNvSpPr>
          <p:nvPr>
            <p:ph type="ftr" sz="quarter" idx="11"/>
          </p:nvPr>
        </p:nvSpPr>
        <p:spPr>
          <a:xfrm>
            <a:off x="800100" y="6172200"/>
            <a:ext cx="4000500" cy="457200"/>
          </a:xfrm>
        </p:spPr>
        <p:txBody>
          <a:bodyPr/>
          <a:lstStyle/>
          <a:p>
            <a:endParaRPr lang="fr-FR"/>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Espace réservé du numéro de diapositive 5"/>
          <p:cNvSpPr>
            <a:spLocks noGrp="1"/>
          </p:cNvSpPr>
          <p:nvPr>
            <p:ph type="sldNum" sz="quarter" idx="12"/>
          </p:nvPr>
        </p:nvSpPr>
        <p:spPr>
          <a:xfrm>
            <a:off x="146304" y="6208776"/>
            <a:ext cx="457200" cy="457200"/>
          </a:xfrm>
        </p:spPr>
        <p:txBody>
          <a:bodyPr/>
          <a:lstStyle/>
          <a:p>
            <a:fld id="{8F1E2848-CD04-409C-B389-105459039745}" type="slidenum">
              <a:rPr lang="fr-FR" smtClean="0"/>
              <a:pPr/>
              <a:t>‹N°›</a:t>
            </a:fld>
            <a:endParaRPr lang="fr-F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p>
            <a:fld id="{98CA79EA-FD55-4366-83D8-A9FD82EBF32A}" type="datetimeFigureOut">
              <a:rPr lang="fr-FR" smtClean="0"/>
              <a:pPr/>
              <a:t>31/08/2018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F1E2848-CD04-409C-B389-105459039745}" type="slidenum">
              <a:rPr lang="fr-FR" smtClean="0"/>
              <a:pPr/>
              <a:t>‹N°›</a:t>
            </a:fld>
            <a:endParaRPr lang="fr-FR"/>
          </a:p>
        </p:txBody>
      </p:sp>
      <p:sp>
        <p:nvSpPr>
          <p:cNvPr id="9" name="Espace réservé du contenu 8"/>
          <p:cNvSpPr>
            <a:spLocks noGrp="1"/>
          </p:cNvSpPr>
          <p:nvPr>
            <p:ph sz="quarter" idx="1"/>
          </p:nvPr>
        </p:nvSpPr>
        <p:spPr>
          <a:xfrm>
            <a:off x="914400" y="1447800"/>
            <a:ext cx="3749040" cy="4572000"/>
          </a:xfrm>
        </p:spPr>
        <p:txBody>
          <a:bodyPr vert="horz"/>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933950" y="1447800"/>
            <a:ext cx="3749040" cy="4572000"/>
          </a:xfrm>
        </p:spPr>
        <p:txBody>
          <a:bodyPr vert="horz"/>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914400" y="273050"/>
            <a:ext cx="7772400" cy="1143000"/>
          </a:xfrm>
        </p:spPr>
        <p:txBody>
          <a:bodyPr anchor="b" anchorCtr="0"/>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7" name="Espace réservé de la date 6"/>
          <p:cNvSpPr>
            <a:spLocks noGrp="1"/>
          </p:cNvSpPr>
          <p:nvPr>
            <p:ph type="dt" sz="half" idx="10"/>
          </p:nvPr>
        </p:nvSpPr>
        <p:spPr/>
        <p:txBody>
          <a:bodyPr/>
          <a:lstStyle/>
          <a:p>
            <a:fld id="{98CA79EA-FD55-4366-83D8-A9FD82EBF32A}" type="datetimeFigureOut">
              <a:rPr lang="fr-FR" smtClean="0"/>
              <a:pPr/>
              <a:t>31/08/2018</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8F1E2848-CD04-409C-B389-105459039745}" type="slidenum">
              <a:rPr lang="fr-FR" smtClean="0"/>
              <a:pPr/>
              <a:t>‹N°›</a:t>
            </a:fld>
            <a:endParaRPr lang="fr-FR"/>
          </a:p>
        </p:txBody>
      </p:sp>
      <p:sp>
        <p:nvSpPr>
          <p:cNvPr id="11" name="Espace réservé du contenu 10"/>
          <p:cNvSpPr>
            <a:spLocks noGrp="1"/>
          </p:cNvSpPr>
          <p:nvPr>
            <p:ph sz="half" idx="2"/>
          </p:nvPr>
        </p:nvSpPr>
        <p:spPr>
          <a:xfrm>
            <a:off x="914400" y="2247900"/>
            <a:ext cx="3733800" cy="3886200"/>
          </a:xfrm>
        </p:spPr>
        <p:txBody>
          <a:bodyPr vert="horz"/>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half" idx="4"/>
          </p:nvPr>
        </p:nvSpPr>
        <p:spPr>
          <a:xfrm>
            <a:off x="4953000" y="2247900"/>
            <a:ext cx="3733800" cy="3886200"/>
          </a:xfrm>
        </p:spPr>
        <p:txBody>
          <a:bodyPr vert="horz"/>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98CA79EA-FD55-4366-83D8-A9FD82EBF32A}" type="datetimeFigureOut">
              <a:rPr lang="fr-FR" smtClean="0"/>
              <a:pPr/>
              <a:t>31/08/2018</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8F1E2848-CD04-409C-B389-105459039745}" type="slidenum">
              <a:rPr lang="fr-FR" smtClean="0"/>
              <a:pPr/>
              <a:t>‹N°›</a:t>
            </a:fld>
            <a:endParaRPr lang="fr-F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8CA79EA-FD55-4366-83D8-A9FD82EBF32A}" type="datetimeFigureOut">
              <a:rPr lang="fr-FR" smtClean="0"/>
              <a:pPr/>
              <a:t>31/08/2018</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8F1E2848-CD04-409C-B389-105459039745}" type="slidenum">
              <a:rPr lang="fr-FR" smtClean="0"/>
              <a:pPr/>
              <a:t>‹N°›</a:t>
            </a:fld>
            <a:endParaRPr lang="fr-F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ectangle à coins arrondis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914400" y="273050"/>
            <a:ext cx="7772400" cy="1143000"/>
          </a:xfrm>
        </p:spPr>
        <p:txBody>
          <a:bodyPr anchor="b" anchorCtr="0"/>
          <a:lstStyle>
            <a:lvl1pPr algn="l">
              <a:buNone/>
              <a:defRPr sz="4000" b="0"/>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98CA79EA-FD55-4366-83D8-A9FD82EBF32A}" type="datetimeFigureOut">
              <a:rPr lang="fr-FR" smtClean="0"/>
              <a:pPr/>
              <a:t>31/08/2018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F1E2848-CD04-409C-B389-105459039745}" type="slidenum">
              <a:rPr lang="fr-FR" smtClean="0"/>
              <a:pPr/>
              <a:t>‹N°›</a:t>
            </a:fld>
            <a:endParaRPr lang="fr-FR"/>
          </a:p>
        </p:txBody>
      </p:sp>
      <p:sp>
        <p:nvSpPr>
          <p:cNvPr id="11" name="Espace réservé du contenu 10"/>
          <p:cNvSpPr>
            <a:spLocks noGrp="1"/>
          </p:cNvSpPr>
          <p:nvPr>
            <p:ph sz="quarter" idx="1"/>
          </p:nvPr>
        </p:nvSpPr>
        <p:spPr>
          <a:xfrm>
            <a:off x="2971800" y="1600200"/>
            <a:ext cx="5715000" cy="4495800"/>
          </a:xfrm>
        </p:spPr>
        <p:txBody>
          <a:bodyPr vert="horz"/>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fr-FR" smtClean="0"/>
              <a:t>Cliquez pour modifier le style du titre</a:t>
            </a:r>
            <a:endParaRPr kumimoji="0" lang="en-US"/>
          </a:p>
        </p:txBody>
      </p:sp>
      <p:sp>
        <p:nvSpPr>
          <p:cNvPr id="4" name="Espace réservé du texte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98CA79EA-FD55-4366-83D8-A9FD82EBF32A}" type="datetimeFigureOut">
              <a:rPr lang="fr-FR" smtClean="0"/>
              <a:pPr/>
              <a:t>31/08/2018</a:t>
            </a:fld>
            <a:endParaRPr lang="fr-FR"/>
          </a:p>
        </p:txBody>
      </p:sp>
      <p:sp>
        <p:nvSpPr>
          <p:cNvPr id="6" name="Espace réservé du pied de page 5"/>
          <p:cNvSpPr>
            <a:spLocks noGrp="1"/>
          </p:cNvSpPr>
          <p:nvPr>
            <p:ph type="ftr" sz="quarter" idx="11"/>
          </p:nvPr>
        </p:nvSpPr>
        <p:spPr>
          <a:xfrm>
            <a:off x="914400" y="6172200"/>
            <a:ext cx="3886200" cy="457200"/>
          </a:xfrm>
        </p:spPr>
        <p:txBody>
          <a:bodyPr/>
          <a:lstStyle/>
          <a:p>
            <a:endParaRPr lang="fr-FR"/>
          </a:p>
        </p:txBody>
      </p:sp>
      <p:sp>
        <p:nvSpPr>
          <p:cNvPr id="7" name="Espace réservé du numéro de diapositive 6"/>
          <p:cNvSpPr>
            <a:spLocks noGrp="1"/>
          </p:cNvSpPr>
          <p:nvPr>
            <p:ph type="sldNum" sz="quarter" idx="12"/>
          </p:nvPr>
        </p:nvSpPr>
        <p:spPr>
          <a:xfrm>
            <a:off x="146304" y="6208776"/>
            <a:ext cx="457200" cy="457200"/>
          </a:xfrm>
        </p:spPr>
        <p:txBody>
          <a:bodyPr/>
          <a:lstStyle/>
          <a:p>
            <a:fld id="{8F1E2848-CD04-409C-B389-105459039745}" type="slidenum">
              <a:rPr lang="fr-FR" smtClean="0"/>
              <a:pPr/>
              <a:t>‹N°›</a:t>
            </a:fld>
            <a:endParaRPr lang="fr-FR"/>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Espace réservé pour une image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fr-FR" smtClean="0"/>
              <a:t>Cliquez sur l'icône pour ajouter une image</a:t>
            </a:r>
            <a:endParaRPr kumimoji="0"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98CA79EA-FD55-4366-83D8-A9FD82EBF32A}" type="datetimeFigureOut">
              <a:rPr lang="fr-FR" smtClean="0"/>
              <a:pPr/>
              <a:t>31/08/2018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F1E2848-CD04-409C-B389-105459039745}" type="slidenum">
              <a:rPr lang="fr-FR" smtClean="0"/>
              <a:pPr/>
              <a:t>‹N°›</a:t>
            </a:fld>
            <a:endParaRPr lang="fr-F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41"/>
            <a:ext cx="201168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914400" y="274640"/>
            <a:ext cx="55626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98CA79EA-FD55-4366-83D8-A9FD82EBF32A}" type="datetimeFigureOut">
              <a:rPr lang="fr-FR" smtClean="0"/>
              <a:pPr/>
              <a:t>31/08/2018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F1E2848-CD04-409C-B389-105459039745}"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CA79EA-FD55-4366-83D8-A9FD82EBF32A}" type="datetimeFigureOut">
              <a:rPr lang="fr-FR" smtClean="0"/>
              <a:pPr/>
              <a:t>31/08/2018</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1E2848-CD04-409C-B389-105459039745}"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ectangle à coins arrondis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Espace réservé du titre 21"/>
          <p:cNvSpPr>
            <a:spLocks noGrp="1"/>
          </p:cNvSpPr>
          <p:nvPr>
            <p:ph type="title"/>
          </p:nvPr>
        </p:nvSpPr>
        <p:spPr>
          <a:xfrm>
            <a:off x="914400" y="274638"/>
            <a:ext cx="7772400" cy="1143000"/>
          </a:xfrm>
          <a:prstGeom prst="rect">
            <a:avLst/>
          </a:prstGeom>
        </p:spPr>
        <p:txBody>
          <a:bodyPr bIns="91440" anchor="b" anchorCtr="0">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98CA79EA-FD55-4366-83D8-A9FD82EBF32A}" type="datetimeFigureOut">
              <a:rPr lang="fr-FR" smtClean="0"/>
              <a:pPr/>
              <a:t>31/08/2018</a:t>
            </a:fld>
            <a:endParaRPr lang="fr-FR"/>
          </a:p>
        </p:txBody>
      </p:sp>
      <p:sp>
        <p:nvSpPr>
          <p:cNvPr id="3" name="Espace réservé du pied de page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fr-FR"/>
          </a:p>
        </p:txBody>
      </p:sp>
      <p:sp>
        <p:nvSpPr>
          <p:cNvPr id="23" name="Espace réservé du numéro de diapositive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8F1E2848-CD04-409C-B389-105459039745}"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package" Target="../embeddings/Document_Microsoft_Office_Word1.docx"/><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3" Type="http://schemas.openxmlformats.org/officeDocument/2006/relationships/oleObject" Target="file:///F:\Ann&#233;e%20scolaire%202018-2019\Rentr&#233;e%202018-2019\img-831102452.pdf" TargetMode="External"/><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3" Type="http://schemas.openxmlformats.org/officeDocument/2006/relationships/oleObject" Target="file:///C:\Users\Christine\Desktop\ORGANIGRAMME%20FONCTIONNEL%20QUI%20FAIT%20QUOI.pdf" TargetMode="External"/><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www.google.fr/url?sa=i&amp;rct=j&amp;q=&amp;esrc=s&amp;source=images&amp;cd=&amp;cad=rja&amp;uact=8&amp;ved=2ahUKEwiZitPhovzbAhUSvlkKHbTQBSwQjRx6BAgBEAU&amp;url=http://www.vimont.fr/index.php/guide-pratique/social&amp;psig=AOvVaw2NX8kqD2geWq11c2X57bHS&amp;ust=1530478472341314" TargetMode="Externa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www.google.fr/url?sa=i&amp;rct=j&amp;q=&amp;esrc=s&amp;source=images&amp;cd=&amp;cad=rja&amp;uact=8&amp;ved=2ahUKEwi2vuTYivzbAhViplkKHTleCLQQjRx6BAgBEAU&amp;url=https://www.clg-simone-veil-pontoise.fr/index.php/le-college/les-services/l-infirmerie&amp;psig=AOvVaw369fadWXh4oPo5Yj6N-XXn&amp;ust=1530471956354891"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www.google.fr/url?sa=i&amp;rct=j&amp;q=&amp;esrc=s&amp;source=images&amp;cd=&amp;cad=rja&amp;uact=8&amp;ved=2ahUKEwiSjt7JjPzbAhVPxVkKHc9tBX8QjRx6BAgBEAU&amp;url=http://www.mairie-bethisy-saint-martin.com/index.php?id=3864&amp;psig=AOvVaw2JGM-l9p2T1P8E3-4AkNIW&amp;ust=1530472508806709"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s://www.google.fr/url?sa=i&amp;rct=j&amp;q=&amp;esrc=s&amp;source=images&amp;cd=&amp;cad=rja&amp;uact=8&amp;ved=2ahUKEwjnm9TfjfzbAhWupFkKHeQmD_IQjRx6BAgBEAU&amp;url=https://www.clg-lavalleeverte-vauvert.ac-montpellier.fr/la-conseillere-d-orientation-psychologue&amp;psig=AOvVaw1v9Eyj-6dsIvsMwj0fLkeF&amp;ust=1530472788030761"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www.google.fr/url?sa=i&amp;rct=j&amp;q=&amp;esrc=s&amp;source=images&amp;cd=&amp;cad=rja&amp;uact=8&amp;ved=2ahUKEwi1i8Owj_zbAhUMnlkKHTZKBS0QjRx6BAgBEAU&amp;url=http://webetab.ac-bordeaux.fr/college-rayet/index.php?id=18111&amp;psig=AOvVaw2FtzQyMwVMLUTtYn9by79n&amp;ust=1530473239684740"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www.google.fr/url?sa=i&amp;rct=j&amp;q=&amp;esrc=s&amp;source=images&amp;cd=&amp;cad=rja&amp;uact=8&amp;ved=2ahUKEwjC__XjmPzbAhXOuVkKHb6MCXgQjRx6BAgBEAU&amp;url=http://jules-ferry-douai.savoirsnumeriques5962.fr/fenetre-sur-cours/cdi/&amp;psig=AOvVaw0E-WxYxxu9gyCWmRdV56tD&amp;ust=1530475764702085"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www.google.fr/url?sa=i&amp;rct=j&amp;q=&amp;esrc=s&amp;source=images&amp;cd=&amp;cad=rja&amp;uact=8&amp;ved=2ahUKEwj9sbz9oPzbAhXss1kKHXeKCF8QjRx6BAgBEAU&amp;url=http://www.onisep.fr/Choisir-mes-etudes/College/Organisation-des-etudes/Au-college-qui-fait-quoi&amp;psig=AOvVaw1unacooIrYNElZmxmqVRrb&amp;ust=1530477978698628"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s://www.google.fr/url?sa=i&amp;rct=j&amp;q=&amp;esrc=s&amp;source=images&amp;cd=&amp;cad=rja&amp;uact=8&amp;ved=2ahUKEwiGk_GMnfzbAhWGzlkKHRhJBuwQjRx6BAgBEAU&amp;url=https://www.clg-lesgarrigues-montpellier.ac-montpellier.fr/postuler-pour-un-poste-d-assistant-d-education&amp;psig=AOvVaw10-87YpmL45BF0wLguLz1C&amp;ust=1530476951935216"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s://www.google.fr/url?sa=i&amp;rct=j&amp;q=&amp;esrc=s&amp;source=images&amp;cd=&amp;cad=rja&amp;uact=8&amp;ved=2ahUKEwi_46XWk_zbAhXJtlkKHYo0ASgQjRx6BAgBEAU&amp;url=https://www.sparadrap.org/Enfants/Le-dico-de-la-sante/Par-ordre-alphabetique/A/Agent-d-accueil&amp;psig=AOvVaw1WlXtjsxcLifOyDFZ4_Muf&amp;ust=1530474375153022" TargetMode="Externa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www.google.fr/url?sa=i&amp;rct=j&amp;q=&amp;esrc=s&amp;source=images&amp;cd=&amp;cad=rja&amp;uact=8&amp;ved=2ahUKEwjWkNjilvzbAhWExVkKHUDiDBQQjRx6BAgBEAU&amp;url=http://laclassedeslugny.eklablog.fr/interview-des-dames-de-service-du-college-a125485742&amp;psig=AOvVaw3YYGdjEQwD3uxiQuHDIzCU&amp;ust=1530475250396853" TargetMode="Externa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www.google.fr/url?sa=i&amp;rct=j&amp;q=&amp;esrc=s&amp;source=images&amp;cd=&amp;cad=rja&amp;uact=8&amp;ved=2ahUKEwiE7uywlfzbAhXNq1kKHVhfAt4QjRx6BAgBEAU&amp;url=http://saint-chamas.com/web/index.php/education/restauration-scolaire&amp;psig=AOvVaw3_6wT9Zz78_OhaSPkMgIJ9&amp;ust=1530474872398123" TargetMode="Externa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61508" y="332656"/>
            <a:ext cx="8568953" cy="830997"/>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fr-FR" sz="48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LIVRET DE RENTREE 2018-2019</a:t>
            </a:r>
            <a:endParaRPr lang="fr-FR" sz="48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graphicFrame>
        <p:nvGraphicFramePr>
          <p:cNvPr id="5" name="Objet 4"/>
          <p:cNvGraphicFramePr>
            <a:graphicFrameLocks noChangeAspect="1"/>
          </p:cNvGraphicFramePr>
          <p:nvPr>
            <p:extLst>
              <p:ext uri="{D42A27DB-BD31-4B8C-83A1-F6EECF244321}">
                <p14:modId xmlns:p14="http://schemas.microsoft.com/office/powerpoint/2010/main" xmlns="" val="4285562571"/>
              </p:ext>
            </p:extLst>
          </p:nvPr>
        </p:nvGraphicFramePr>
        <p:xfrm>
          <a:off x="1907704" y="1555891"/>
          <a:ext cx="6120680" cy="3889333"/>
        </p:xfrm>
        <a:graphic>
          <a:graphicData uri="http://schemas.openxmlformats.org/presentationml/2006/ole">
            <p:oleObj spid="_x0000_s15396" name="Document" r:id="rId3" imgW="5746651" imgH="4246066" progId="Word.Document.12">
              <p:embed/>
            </p:oleObj>
          </a:graphicData>
        </a:graphic>
      </p:graphicFrame>
      <p:sp>
        <p:nvSpPr>
          <p:cNvPr id="7" name="Rectangle 6"/>
          <p:cNvSpPr/>
          <p:nvPr/>
        </p:nvSpPr>
        <p:spPr>
          <a:xfrm>
            <a:off x="683568" y="5445224"/>
            <a:ext cx="7524835" cy="707886"/>
          </a:xfrm>
          <a:prstGeom prst="rect">
            <a:avLst/>
          </a:prstGeom>
          <a:noFill/>
        </p:spPr>
        <p:txBody>
          <a:bodyPr wrap="square" lIns="91440" tIns="45720" rIns="91440" bIns="45720">
            <a:spAutoFit/>
          </a:bodyPr>
          <a:lstStyle/>
          <a:p>
            <a:pPr algn="ctr"/>
            <a:r>
              <a:rPr lang="fr-FR" sz="4000" b="1" cap="none" spc="0" dirty="0" smtClean="0">
                <a:ln w="9525">
                  <a:solidFill>
                    <a:schemeClr val="bg1"/>
                  </a:solidFill>
                  <a:prstDash val="solid"/>
                </a:ln>
                <a:solidFill>
                  <a:srgbClr val="E15B31"/>
                </a:solidFill>
                <a:effectLst>
                  <a:outerShdw blurRad="12700" dist="38100" dir="2700000" algn="tl" rotWithShape="0">
                    <a:schemeClr val="accent5">
                      <a:lumMod val="60000"/>
                      <a:lumOff val="40000"/>
                    </a:schemeClr>
                  </a:outerShdw>
                </a:effectLst>
              </a:rPr>
              <a:t>BONNE ANNEE SCOLAIRE A TOUS !</a:t>
            </a:r>
            <a:endParaRPr lang="fr-FR" sz="4000" b="1" cap="none" spc="0" dirty="0">
              <a:ln w="9525">
                <a:solidFill>
                  <a:schemeClr val="bg1"/>
                </a:solidFill>
                <a:prstDash val="solid"/>
              </a:ln>
              <a:solidFill>
                <a:srgbClr val="E15B31"/>
              </a:solidFill>
              <a:effectLst>
                <a:outerShdw blurRad="12700" dist="38100" dir="2700000" algn="tl" rotWithShape="0">
                  <a:schemeClr val="accent5">
                    <a:lumMod val="60000"/>
                    <a:lumOff val="40000"/>
                  </a:schemeClr>
                </a:outerShdw>
              </a:effectLst>
            </a:endParaRPr>
          </a:p>
        </p:txBody>
      </p:sp>
      <p:sp>
        <p:nvSpPr>
          <p:cNvPr id="2" name="Rectangle 14"/>
          <p:cNvSpPr>
            <a:spLocks noChangeArrowheads="1"/>
          </p:cNvSpPr>
          <p:nvPr/>
        </p:nvSpPr>
        <p:spPr bwMode="auto">
          <a:xfrm>
            <a:off x="194922" y="1732813"/>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3" name="Objet 2"/>
          <p:cNvGraphicFramePr>
            <a:graphicFrameLocks noChangeAspect="1"/>
          </p:cNvGraphicFramePr>
          <p:nvPr>
            <p:extLst>
              <p:ext uri="{D42A27DB-BD31-4B8C-83A1-F6EECF244321}">
                <p14:modId xmlns:p14="http://schemas.microsoft.com/office/powerpoint/2010/main" xmlns="" val="1208894087"/>
              </p:ext>
            </p:extLst>
          </p:nvPr>
        </p:nvGraphicFramePr>
        <p:xfrm>
          <a:off x="202210" y="1732813"/>
          <a:ext cx="1419225" cy="1047750"/>
        </p:xfrm>
        <a:graphic>
          <a:graphicData uri="http://schemas.openxmlformats.org/presentationml/2006/ole">
            <p:oleObj spid="_x0000_s15397" r:id="rId4" imgW="3753374" imgH="2752381" progId="">
              <p:embed/>
            </p:oleObj>
          </a:graphicData>
        </a:graphic>
      </p:graphicFrame>
      <p:sp>
        <p:nvSpPr>
          <p:cNvPr id="4" name="Rectangle 16"/>
          <p:cNvSpPr>
            <a:spLocks noChangeArrowheads="1"/>
          </p:cNvSpPr>
          <p:nvPr/>
        </p:nvSpPr>
        <p:spPr bwMode="auto">
          <a:xfrm>
            <a:off x="7092280" y="1778099"/>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11430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fr-FR" sz="6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SOMMAIRE</a:t>
            </a:r>
            <a:endParaRPr lang="fr-FR" sz="6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Espace réservé du contenu 2"/>
          <p:cNvSpPr>
            <a:spLocks noGrp="1"/>
          </p:cNvSpPr>
          <p:nvPr>
            <p:ph idx="1"/>
          </p:nvPr>
        </p:nvSpPr>
        <p:spPr>
          <a:xfrm>
            <a:off x="457200" y="1143000"/>
            <a:ext cx="8229600" cy="5382344"/>
          </a:xfrm>
        </p:spPr>
        <p:txBody>
          <a:bodyPr>
            <a:normAutofit fontScale="92500"/>
          </a:bodyPr>
          <a:lstStyle/>
          <a:p>
            <a:pPr>
              <a:buNone/>
            </a:pPr>
            <a:r>
              <a:rPr lang="fr-FR" sz="1400" dirty="0" smtClean="0">
                <a:latin typeface="Arial" panose="020B0604020202020204" pitchFamily="34" charset="0"/>
                <a:cs typeface="Arial" panose="020B0604020202020204" pitchFamily="34" charset="0"/>
              </a:rPr>
              <a:t>Mot du </a:t>
            </a:r>
            <a:r>
              <a:rPr lang="fr-FR" sz="1400" smtClean="0">
                <a:latin typeface="Arial" panose="020B0604020202020204" pitchFamily="34" charset="0"/>
                <a:cs typeface="Arial" panose="020B0604020202020204" pitchFamily="34" charset="0"/>
              </a:rPr>
              <a:t>principal………………………………………………………………………………………………….…. </a:t>
            </a:r>
            <a:r>
              <a:rPr lang="fr-FR" sz="1400" dirty="0" smtClean="0">
                <a:latin typeface="Arial" panose="020B0604020202020204" pitchFamily="34" charset="0"/>
                <a:cs typeface="Arial" panose="020B0604020202020204" pitchFamily="34" charset="0"/>
              </a:rPr>
              <a:t>03</a:t>
            </a:r>
          </a:p>
          <a:p>
            <a:pPr>
              <a:buNone/>
            </a:pPr>
            <a:r>
              <a:rPr lang="fr-FR" sz="1400" dirty="0" smtClean="0">
                <a:latin typeface="Arial" panose="020B0604020202020204" pitchFamily="34" charset="0"/>
                <a:cs typeface="Arial" panose="020B0604020202020204" pitchFamily="34" charset="0"/>
              </a:rPr>
              <a:t>Organigramme………………………………………………………………………………………………..…..... 04</a:t>
            </a:r>
          </a:p>
          <a:p>
            <a:pPr>
              <a:buNone/>
            </a:pPr>
            <a:r>
              <a:rPr lang="fr-FR" sz="1400" dirty="0" smtClean="0">
                <a:latin typeface="Arial" panose="020B0604020202020204" pitchFamily="34" charset="0"/>
                <a:cs typeface="Arial" panose="020B0604020202020204" pitchFamily="34" charset="0"/>
              </a:rPr>
              <a:t>Déroulement de la pré-rentrée : professeurs……………………………………………………………………. 05 </a:t>
            </a:r>
          </a:p>
          <a:p>
            <a:pPr>
              <a:buNone/>
            </a:pPr>
            <a:r>
              <a:rPr lang="fr-FR" sz="1400" dirty="0">
                <a:latin typeface="Arial" panose="020B0604020202020204" pitchFamily="34" charset="0"/>
                <a:cs typeface="Arial" panose="020B0604020202020204" pitchFamily="34" charset="0"/>
              </a:rPr>
              <a:t>Déroulement de la pré-rentrée </a:t>
            </a:r>
            <a:r>
              <a:rPr lang="fr-FR" sz="1400" dirty="0" smtClean="0">
                <a:latin typeface="Arial" panose="020B0604020202020204" pitchFamily="34" charset="0"/>
                <a:cs typeface="Arial" panose="020B0604020202020204" pitchFamily="34" charset="0"/>
              </a:rPr>
              <a:t>: élèves………………………………………………………….………….....… 06</a:t>
            </a:r>
          </a:p>
          <a:p>
            <a:pPr>
              <a:buNone/>
            </a:pPr>
            <a:r>
              <a:rPr lang="fr-FR" sz="1400" dirty="0" smtClean="0">
                <a:latin typeface="Arial" panose="020B0604020202020204" pitchFamily="34" charset="0"/>
                <a:cs typeface="Arial" panose="020B0604020202020204" pitchFamily="34" charset="0"/>
              </a:rPr>
              <a:t>Accueil des classes………………………………………………………….……………………........................ 07-10</a:t>
            </a:r>
          </a:p>
          <a:p>
            <a:pPr>
              <a:buNone/>
            </a:pPr>
            <a:r>
              <a:rPr lang="fr-FR" sz="1400" dirty="0" smtClean="0">
                <a:latin typeface="Arial" panose="020B0604020202020204" pitchFamily="34" charset="0"/>
                <a:cs typeface="Arial" panose="020B0604020202020204" pitchFamily="34" charset="0"/>
              </a:rPr>
              <a:t>Equipes pédagogiques………………………………………………………………………………………….…. 11-14</a:t>
            </a:r>
          </a:p>
          <a:p>
            <a:pPr>
              <a:buNone/>
            </a:pPr>
            <a:r>
              <a:rPr lang="fr-FR" sz="1400" dirty="0" smtClean="0">
                <a:latin typeface="Arial" panose="020B0604020202020204" pitchFamily="34" charset="0"/>
                <a:cs typeface="Arial" panose="020B0604020202020204" pitchFamily="34" charset="0"/>
              </a:rPr>
              <a:t>Liste des professeurs principaux……………………………………………………………………………….… 15-18</a:t>
            </a:r>
          </a:p>
          <a:p>
            <a:pPr>
              <a:buNone/>
            </a:pPr>
            <a:r>
              <a:rPr lang="fr-FR" sz="1400" dirty="0" smtClean="0">
                <a:latin typeface="Arial" panose="020B0604020202020204" pitchFamily="34" charset="0"/>
                <a:cs typeface="Arial" panose="020B0604020202020204" pitchFamily="34" charset="0"/>
              </a:rPr>
              <a:t>Liste des coordonnateurs………………………………………..………………………………………….....….. 19</a:t>
            </a:r>
          </a:p>
          <a:p>
            <a:pPr>
              <a:buNone/>
            </a:pPr>
            <a:r>
              <a:rPr lang="fr-FR" sz="1400" dirty="0" smtClean="0">
                <a:latin typeface="Arial" panose="020B0604020202020204" pitchFamily="34" charset="0"/>
                <a:cs typeface="Arial" panose="020B0604020202020204" pitchFamily="34" charset="0"/>
              </a:rPr>
              <a:t>Liste du personnel : administration…………………………………………………………………..……..…….. 20</a:t>
            </a:r>
          </a:p>
          <a:p>
            <a:pPr>
              <a:buNone/>
            </a:pPr>
            <a:r>
              <a:rPr lang="fr-FR" sz="1400" dirty="0" smtClean="0">
                <a:latin typeface="Arial" panose="020B0604020202020204" pitchFamily="34" charset="0"/>
                <a:cs typeface="Arial" panose="020B0604020202020204" pitchFamily="34" charset="0"/>
              </a:rPr>
              <a:t>Liste des professeurs par disciplines…………………………………………………………………………….. 21-35</a:t>
            </a:r>
          </a:p>
          <a:p>
            <a:pPr>
              <a:buNone/>
            </a:pPr>
            <a:r>
              <a:rPr lang="fr-FR" sz="1400" dirty="0" smtClean="0">
                <a:latin typeface="Arial" panose="020B0604020202020204" pitchFamily="34" charset="0"/>
                <a:cs typeface="Arial" panose="020B0604020202020204" pitchFamily="34" charset="0"/>
              </a:rPr>
              <a:t>Liste des agents…………………………………………………………………………………………………….. 36 </a:t>
            </a:r>
          </a:p>
          <a:p>
            <a:pPr>
              <a:buNone/>
            </a:pPr>
            <a:r>
              <a:rPr lang="fr-FR" sz="1400" dirty="0" smtClean="0">
                <a:latin typeface="Arial" panose="020B0604020202020204" pitchFamily="34" charset="0"/>
                <a:cs typeface="Arial" panose="020B0604020202020204" pitchFamily="34" charset="0"/>
              </a:rPr>
              <a:t>Liste des assistants d’éducation…………………………………………………………………………….……. 37</a:t>
            </a:r>
          </a:p>
          <a:p>
            <a:pPr>
              <a:buNone/>
            </a:pPr>
            <a:r>
              <a:rPr lang="fr-FR" sz="1400" dirty="0" smtClean="0">
                <a:latin typeface="Arial" panose="020B0604020202020204" pitchFamily="34" charset="0"/>
                <a:cs typeface="Arial" panose="020B0604020202020204" pitchFamily="34" charset="0"/>
              </a:rPr>
              <a:t>Liste des Accompagnants des Elèves en Situation de Handicap…………………………………………..… 38</a:t>
            </a:r>
          </a:p>
          <a:p>
            <a:pPr>
              <a:buNone/>
            </a:pPr>
            <a:r>
              <a:rPr lang="fr-FR" sz="1400" dirty="0" smtClean="0">
                <a:latin typeface="Arial" panose="020B0604020202020204" pitchFamily="34" charset="0"/>
                <a:cs typeface="Arial" panose="020B0604020202020204" pitchFamily="34" charset="0"/>
              </a:rPr>
              <a:t>Organisation de l’année scolaire 2018-2019…………………………………………………………………..... 39-41</a:t>
            </a:r>
          </a:p>
          <a:p>
            <a:pPr>
              <a:buNone/>
            </a:pPr>
            <a:r>
              <a:rPr lang="fr-FR" sz="1400" dirty="0" smtClean="0">
                <a:latin typeface="Arial" panose="020B0604020202020204" pitchFamily="34" charset="0"/>
                <a:cs typeface="Arial" panose="020B0604020202020204" pitchFamily="34" charset="0"/>
              </a:rPr>
              <a:t>Les résultats……………………………………………………………………………………………………...…. 42-48</a:t>
            </a:r>
          </a:p>
          <a:p>
            <a:pPr>
              <a:buNone/>
            </a:pPr>
            <a:r>
              <a:rPr lang="fr-FR" sz="1400" dirty="0" smtClean="0">
                <a:latin typeface="Arial" panose="020B0604020202020204" pitchFamily="34" charset="0"/>
                <a:cs typeface="Arial" panose="020B0604020202020204" pitchFamily="34" charset="0"/>
              </a:rPr>
              <a:t>Pole médico social……………………………………………………………………………………………......... 49-53</a:t>
            </a:r>
          </a:p>
          <a:p>
            <a:pPr>
              <a:buNone/>
            </a:pPr>
            <a:r>
              <a:rPr lang="fr-FR" sz="1400" dirty="0" smtClean="0">
                <a:latin typeface="Arial" panose="020B0604020202020204" pitchFamily="34" charset="0"/>
                <a:cs typeface="Arial" panose="020B0604020202020204" pitchFamily="34" charset="0"/>
              </a:rPr>
              <a:t>Centre de Documentation et d’Information…………………………………………………………………….... 54-56</a:t>
            </a:r>
          </a:p>
          <a:p>
            <a:pPr>
              <a:buNone/>
            </a:pPr>
            <a:r>
              <a:rPr lang="fr-FR" sz="1400" dirty="0" smtClean="0">
                <a:latin typeface="Arial" panose="020B0604020202020204" pitchFamily="34" charset="0"/>
                <a:cs typeface="Arial" panose="020B0604020202020204" pitchFamily="34" charset="0"/>
              </a:rPr>
              <a:t>Le pole vie scolaire…………………………………………………………………………..………………..…… 57-58</a:t>
            </a:r>
          </a:p>
          <a:p>
            <a:pPr>
              <a:buNone/>
            </a:pPr>
            <a:r>
              <a:rPr lang="fr-FR" sz="1400" dirty="0" smtClean="0">
                <a:latin typeface="Arial" panose="020B0604020202020204" pitchFamily="34" charset="0"/>
                <a:cs typeface="Arial" panose="020B0604020202020204" pitchFamily="34" charset="0"/>
              </a:rPr>
              <a:t>Les associations du collège………………………………………………………………………………..……… 59-60</a:t>
            </a:r>
          </a:p>
          <a:p>
            <a:pPr>
              <a:buNone/>
            </a:pPr>
            <a:r>
              <a:rPr lang="fr-FR" sz="1400" dirty="0" smtClean="0">
                <a:latin typeface="Arial" panose="020B0604020202020204" pitchFamily="34" charset="0"/>
                <a:cs typeface="Arial" panose="020B0604020202020204" pitchFamily="34" charset="0"/>
              </a:rPr>
              <a:t>Personnel de service et d’entretien……………………………………………………………………...……….. 61-63 </a:t>
            </a:r>
          </a:p>
          <a:p>
            <a:pPr>
              <a:buNone/>
            </a:pPr>
            <a:r>
              <a:rPr lang="fr-FR" sz="1400" dirty="0" smtClean="0">
                <a:latin typeface="Arial" panose="020B0604020202020204" pitchFamily="34" charset="0"/>
                <a:cs typeface="Arial" panose="020B0604020202020204" pitchFamily="34" charset="0"/>
              </a:rPr>
              <a:t>Horaires des cours…………………………………………………………………………………………….…… 64-65</a:t>
            </a:r>
          </a:p>
          <a:p>
            <a:pPr>
              <a:buNone/>
            </a:pPr>
            <a:r>
              <a:rPr lang="fr-FR" sz="1400" dirty="0">
                <a:latin typeface="Arial" panose="020B0604020202020204" pitchFamily="34" charset="0"/>
                <a:cs typeface="Arial" panose="020B0604020202020204" pitchFamily="34" charset="0"/>
              </a:rPr>
              <a:t>Horaires des cours…………………………………………………………………………….............................. 66-67</a:t>
            </a:r>
          </a:p>
          <a:p>
            <a:pPr>
              <a:buNone/>
            </a:pPr>
            <a:endParaRPr lang="fr-FR" sz="1400" dirty="0" smtClean="0">
              <a:latin typeface="Arial" panose="020B0604020202020204" pitchFamily="34" charset="0"/>
              <a:cs typeface="Arial" panose="020B0604020202020204" pitchFamily="34" charset="0"/>
            </a:endParaRPr>
          </a:p>
          <a:p>
            <a:pPr>
              <a:buNone/>
            </a:pPr>
            <a:endParaRPr lang="fr-FR" sz="1400" dirty="0" smtClean="0">
              <a:latin typeface="Arial" panose="020B0604020202020204" pitchFamily="34" charset="0"/>
              <a:cs typeface="Arial" panose="020B0604020202020204" pitchFamily="34" charset="0"/>
            </a:endParaRPr>
          </a:p>
          <a:p>
            <a:pPr>
              <a:buNone/>
            </a:pPr>
            <a:endParaRPr lang="fr-FR" sz="1400" dirty="0">
              <a:latin typeface="Arial" panose="020B0604020202020204" pitchFamily="34" charset="0"/>
              <a:cs typeface="Arial" panose="020B0604020202020204" pitchFamily="34" charset="0"/>
            </a:endParaRPr>
          </a:p>
          <a:p>
            <a:pPr>
              <a:buNone/>
            </a:pPr>
            <a:endParaRPr lang="fr-FR" sz="14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Lettre de rentrée du Recteur</a:t>
            </a:r>
            <a:endParaRPr lang="fr-FR" dirty="0"/>
          </a:p>
        </p:txBody>
      </p:sp>
      <p:graphicFrame>
        <p:nvGraphicFramePr>
          <p:cNvPr id="4" name="Espace réservé du contenu 3"/>
          <p:cNvGraphicFramePr>
            <a:graphicFrameLocks noChangeAspect="1"/>
          </p:cNvGraphicFramePr>
          <p:nvPr>
            <p:ph idx="1"/>
          </p:nvPr>
        </p:nvGraphicFramePr>
        <p:xfrm>
          <a:off x="2972862" y="1600200"/>
          <a:ext cx="3198276" cy="4525963"/>
        </p:xfrm>
        <a:graphic>
          <a:graphicData uri="http://schemas.openxmlformats.org/presentationml/2006/ole">
            <p:oleObj spid="_x0000_s44034" name="Acrobat Document" r:id="rId3" imgW="5668166" imgH="8019048" progId="AcroExch.Document.DC">
              <p:embed/>
            </p:oleObj>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scene3d>
              <a:camera prst="orthographicFront"/>
              <a:lightRig rig="glow" dir="tl">
                <a:rot lat="0" lon="0" rev="5400000"/>
              </a:lightRig>
            </a:scene3d>
            <a:sp3d contourW="12700">
              <a:bevelT w="25400" h="25400"/>
              <a:contourClr>
                <a:schemeClr val="accent6">
                  <a:shade val="73000"/>
                </a:schemeClr>
              </a:contourClr>
            </a:sp3d>
          </a:bodyPr>
          <a:lstStyle/>
          <a:p>
            <a:r>
              <a:rPr lang="fr-FR"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MOT DU PRINCIPAL</a:t>
            </a:r>
            <a:endParaRPr lang="fr-FR"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graphicFrame>
        <p:nvGraphicFramePr>
          <p:cNvPr id="4" name="Espace réservé du contenu 3"/>
          <p:cNvGraphicFramePr>
            <a:graphicFrameLocks noChangeAspect="1"/>
          </p:cNvGraphicFramePr>
          <p:nvPr>
            <p:ph idx="1"/>
          </p:nvPr>
        </p:nvGraphicFramePr>
        <p:xfrm>
          <a:off x="2051720" y="1412776"/>
          <a:ext cx="4752528" cy="4824536"/>
        </p:xfrm>
        <a:graphic>
          <a:graphicData uri="http://schemas.openxmlformats.org/presentationml/2006/ole">
            <p:oleObj spid="_x0000_s46082" name="Acrobat Document" r:id="rId3" imgW="5667359" imgH="8020022" progId="AcroExch.Document.DC">
              <p:link updateAutomatic="1"/>
            </p:oleObj>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graphicFrame>
        <p:nvGraphicFramePr>
          <p:cNvPr id="6" name="Espace réservé du contenu 5"/>
          <p:cNvGraphicFramePr>
            <a:graphicFrameLocks noChangeAspect="1"/>
          </p:cNvGraphicFramePr>
          <p:nvPr>
            <p:ph idx="1"/>
          </p:nvPr>
        </p:nvGraphicFramePr>
        <p:xfrm>
          <a:off x="611560" y="548680"/>
          <a:ext cx="7992888" cy="5648181"/>
        </p:xfrm>
        <a:graphic>
          <a:graphicData uri="http://schemas.openxmlformats.org/presentationml/2006/ole">
            <p:oleObj spid="_x0000_s16410" name="Acrobat Document" r:id="rId3" imgW="10684800" imgH="7568280" progId="AcroExch.Document.7">
              <p:link updateAutomatic="1"/>
            </p:oleObj>
          </a:graphicData>
        </a:graphic>
      </p:graphicFrame>
    </p:spTree>
    <p:extLst>
      <p:ext uri="{BB962C8B-B14F-4D97-AF65-F5344CB8AC3E}">
        <p14:creationId xmlns:p14="http://schemas.microsoft.com/office/powerpoint/2010/main" xmlns="" val="39533578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fr-FR" sz="31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r>
            <a:br>
              <a:rPr lang="fr-FR" sz="31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br>
            <a:r>
              <a:rPr lang="fr-FR" sz="31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r>
            <a:br>
              <a:rPr lang="fr-FR" sz="31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br>
            <a:r>
              <a:rPr lang="fr-FR"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DEROULEMENT DE LA PRE- RENTREE : </a:t>
            </a:r>
            <a:br>
              <a:rPr lang="fr-FR"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br>
            <a:r>
              <a:rPr lang="fr-FR"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PROFESSEURS</a:t>
            </a:r>
            <a:r>
              <a:rPr lang="fr-FR"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r>
            <a:br>
              <a:rPr lang="fr-FR"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br>
            <a:endParaRPr lang="fr-FR"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Espace réservé du contenu 2"/>
          <p:cNvSpPr>
            <a:spLocks noGrp="1"/>
          </p:cNvSpPr>
          <p:nvPr>
            <p:ph idx="1"/>
          </p:nvPr>
        </p:nvSpPr>
        <p:spPr>
          <a:xfrm>
            <a:off x="457200" y="1426644"/>
            <a:ext cx="8229600" cy="5242716"/>
          </a:xfrm>
        </p:spPr>
        <p:txBody>
          <a:bodyPr>
            <a:normAutofit fontScale="25000" lnSpcReduction="20000"/>
          </a:bodyPr>
          <a:lstStyle/>
          <a:p>
            <a:pPr marL="0" indent="0">
              <a:buNone/>
            </a:pPr>
            <a:endParaRPr lang="fr-FR" b="1" i="1" dirty="0" smtClean="0">
              <a:sym typeface="Wingdings" panose="05000000000000000000" pitchFamily="2" charset="2"/>
            </a:endParaRPr>
          </a:p>
          <a:p>
            <a:pPr marL="0" indent="0">
              <a:buNone/>
            </a:pPr>
            <a:r>
              <a:rPr lang="fr-FR" sz="6400" b="1" i="1" dirty="0" smtClean="0">
                <a:latin typeface="Arial" panose="020B0604020202020204" pitchFamily="34" charset="0"/>
                <a:cs typeface="Arial" panose="020B0604020202020204" pitchFamily="34" charset="0"/>
                <a:sym typeface="Wingdings" panose="05000000000000000000" pitchFamily="2" charset="2"/>
              </a:rPr>
              <a:t></a:t>
            </a:r>
            <a:r>
              <a:rPr lang="fr-FR" sz="6400" b="1" i="1" dirty="0" smtClean="0">
                <a:latin typeface="Arial" panose="020B0604020202020204" pitchFamily="34" charset="0"/>
                <a:cs typeface="Arial" panose="020B0604020202020204" pitchFamily="34" charset="0"/>
              </a:rPr>
              <a:t> </a:t>
            </a:r>
            <a:r>
              <a:rPr lang="fr-FR" sz="6400" b="1" i="1" dirty="0">
                <a:latin typeface="Arial" panose="020B0604020202020204" pitchFamily="34" charset="0"/>
                <a:cs typeface="Arial" panose="020B0604020202020204" pitchFamily="34" charset="0"/>
              </a:rPr>
              <a:t>Lundi 03 Septembre 2018 </a:t>
            </a:r>
            <a:r>
              <a:rPr lang="fr-FR" dirty="0"/>
              <a:t> </a:t>
            </a:r>
          </a:p>
          <a:p>
            <a:pPr marL="0" indent="0">
              <a:buNone/>
            </a:pPr>
            <a:r>
              <a:rPr lang="fr-FR" sz="5600" b="1" u="dotDashHeavy" cap="small" dirty="0" smtClean="0">
                <a:latin typeface="Arial" panose="020B0604020202020204" pitchFamily="34" charset="0"/>
                <a:cs typeface="Arial" panose="020B0604020202020204" pitchFamily="34" charset="0"/>
              </a:rPr>
              <a:t>Matin</a:t>
            </a:r>
            <a:endParaRPr lang="fr-FR" sz="5600" dirty="0">
              <a:latin typeface="Arial" panose="020B0604020202020204" pitchFamily="34" charset="0"/>
              <a:cs typeface="Arial" panose="020B0604020202020204" pitchFamily="34" charset="0"/>
            </a:endParaRPr>
          </a:p>
          <a:p>
            <a:pPr marL="0" indent="0">
              <a:spcAft>
                <a:spcPts val="600"/>
              </a:spcAft>
              <a:buNone/>
            </a:pPr>
            <a:r>
              <a:rPr lang="fr-FR" dirty="0" smtClean="0">
                <a:sym typeface="Wingdings" panose="05000000000000000000" pitchFamily="2" charset="2"/>
              </a:rPr>
              <a:t>	</a:t>
            </a:r>
            <a:r>
              <a:rPr lang="fr-FR" sz="5200" dirty="0" smtClean="0">
                <a:latin typeface="Arial" panose="020B0604020202020204" pitchFamily="34" charset="0"/>
                <a:cs typeface="Arial" panose="020B0604020202020204" pitchFamily="34" charset="0"/>
                <a:sym typeface="Wingdings" panose="05000000000000000000" pitchFamily="2" charset="2"/>
              </a:rPr>
              <a:t></a:t>
            </a:r>
            <a:r>
              <a:rPr lang="fr-FR" sz="5200" dirty="0" smtClean="0">
                <a:latin typeface="Arial" panose="020B0604020202020204" pitchFamily="34" charset="0"/>
                <a:cs typeface="Arial" panose="020B0604020202020204" pitchFamily="34" charset="0"/>
              </a:rPr>
              <a:t> </a:t>
            </a:r>
            <a:r>
              <a:rPr lang="fr-FR" sz="5200" dirty="0">
                <a:latin typeface="Arial" panose="020B0604020202020204" pitchFamily="34" charset="0"/>
                <a:cs typeface="Arial" panose="020B0604020202020204" pitchFamily="34" charset="0"/>
              </a:rPr>
              <a:t>08h00 – 08h30  Accueil des nouveaux arrivant au collège</a:t>
            </a:r>
          </a:p>
          <a:p>
            <a:pPr marL="0" indent="0">
              <a:spcAft>
                <a:spcPts val="600"/>
              </a:spcAft>
              <a:buNone/>
            </a:pPr>
            <a:r>
              <a:rPr lang="fr-FR" sz="5200" dirty="0" smtClean="0">
                <a:latin typeface="Arial" panose="020B0604020202020204" pitchFamily="34" charset="0"/>
                <a:cs typeface="Arial" panose="020B0604020202020204" pitchFamily="34" charset="0"/>
                <a:sym typeface="Wingdings" panose="05000000000000000000" pitchFamily="2" charset="2"/>
              </a:rPr>
              <a:t>	</a:t>
            </a:r>
            <a:r>
              <a:rPr lang="fr-FR" sz="5200" dirty="0" smtClean="0">
                <a:latin typeface="Arial" panose="020B0604020202020204" pitchFamily="34" charset="0"/>
                <a:cs typeface="Arial" panose="020B0604020202020204" pitchFamily="34" charset="0"/>
              </a:rPr>
              <a:t> </a:t>
            </a:r>
            <a:r>
              <a:rPr lang="fr-FR" sz="5200" dirty="0">
                <a:latin typeface="Arial" panose="020B0604020202020204" pitchFamily="34" charset="0"/>
                <a:cs typeface="Arial" panose="020B0604020202020204" pitchFamily="34" charset="0"/>
              </a:rPr>
              <a:t>08h30 – 09h00  Pot de rentrée</a:t>
            </a:r>
          </a:p>
          <a:p>
            <a:pPr marL="0" indent="0">
              <a:spcAft>
                <a:spcPts val="600"/>
              </a:spcAft>
              <a:buNone/>
            </a:pPr>
            <a:r>
              <a:rPr lang="fr-FR" sz="5200" dirty="0" smtClean="0">
                <a:latin typeface="Arial" panose="020B0604020202020204" pitchFamily="34" charset="0"/>
                <a:cs typeface="Arial" panose="020B0604020202020204" pitchFamily="34" charset="0"/>
                <a:sym typeface="Wingdings" panose="05000000000000000000" pitchFamily="2" charset="2"/>
              </a:rPr>
              <a:t>	</a:t>
            </a:r>
            <a:r>
              <a:rPr lang="fr-FR" sz="5200" dirty="0" smtClean="0">
                <a:latin typeface="Arial" panose="020B0604020202020204" pitchFamily="34" charset="0"/>
                <a:cs typeface="Arial" panose="020B0604020202020204" pitchFamily="34" charset="0"/>
              </a:rPr>
              <a:t> </a:t>
            </a:r>
            <a:r>
              <a:rPr lang="fr-FR" sz="5200" dirty="0">
                <a:latin typeface="Arial" panose="020B0604020202020204" pitchFamily="34" charset="0"/>
                <a:cs typeface="Arial" panose="020B0604020202020204" pitchFamily="34" charset="0"/>
              </a:rPr>
              <a:t>09h00 – 09h30 Accueil de tout le personnel</a:t>
            </a:r>
          </a:p>
          <a:p>
            <a:pPr marL="0" indent="0">
              <a:spcAft>
                <a:spcPts val="600"/>
              </a:spcAft>
              <a:buNone/>
            </a:pPr>
            <a:r>
              <a:rPr lang="fr-FR" sz="5200" dirty="0" smtClean="0">
                <a:latin typeface="Arial" panose="020B0604020202020204" pitchFamily="34" charset="0"/>
                <a:cs typeface="Arial" panose="020B0604020202020204" pitchFamily="34" charset="0"/>
                <a:sym typeface="Wingdings" panose="05000000000000000000" pitchFamily="2" charset="2"/>
              </a:rPr>
              <a:t>	</a:t>
            </a:r>
            <a:r>
              <a:rPr lang="fr-FR" sz="5200" dirty="0" smtClean="0">
                <a:latin typeface="Arial" panose="020B0604020202020204" pitchFamily="34" charset="0"/>
                <a:cs typeface="Arial" panose="020B0604020202020204" pitchFamily="34" charset="0"/>
              </a:rPr>
              <a:t> </a:t>
            </a:r>
            <a:r>
              <a:rPr lang="fr-FR" sz="5200" dirty="0">
                <a:latin typeface="Arial" panose="020B0604020202020204" pitchFamily="34" charset="0"/>
                <a:cs typeface="Arial" panose="020B0604020202020204" pitchFamily="34" charset="0"/>
              </a:rPr>
              <a:t>09h30 – 11h00 Echanges avec les professeurs</a:t>
            </a:r>
          </a:p>
          <a:p>
            <a:pPr marL="0" indent="0">
              <a:spcAft>
                <a:spcPts val="600"/>
              </a:spcAft>
              <a:buNone/>
            </a:pPr>
            <a:r>
              <a:rPr lang="fr-FR" sz="5200" dirty="0">
                <a:latin typeface="Arial" panose="020B0604020202020204" pitchFamily="34" charset="0"/>
                <a:cs typeface="Arial" panose="020B0604020202020204" pitchFamily="34" charset="0"/>
              </a:rPr>
              <a:t>	 </a:t>
            </a:r>
            <a:r>
              <a:rPr lang="fr-FR" sz="5200" dirty="0" smtClean="0">
                <a:latin typeface="Arial" panose="020B0604020202020204" pitchFamily="34" charset="0"/>
                <a:cs typeface="Arial" panose="020B0604020202020204" pitchFamily="34" charset="0"/>
              </a:rPr>
              <a:t>           	          </a:t>
            </a:r>
            <a:r>
              <a:rPr lang="fr-FR" sz="5200" dirty="0" smtClean="0">
                <a:latin typeface="Arial" panose="020B0604020202020204" pitchFamily="34" charset="0"/>
                <a:cs typeface="Arial" panose="020B0604020202020204" pitchFamily="34" charset="0"/>
                <a:sym typeface="Wingdings" panose="05000000000000000000" pitchFamily="2" charset="2"/>
              </a:rPr>
              <a:t></a:t>
            </a:r>
            <a:r>
              <a:rPr lang="fr-FR" sz="5200" dirty="0" smtClean="0">
                <a:latin typeface="Arial" panose="020B0604020202020204" pitchFamily="34" charset="0"/>
                <a:cs typeface="Arial" panose="020B0604020202020204" pitchFamily="34" charset="0"/>
              </a:rPr>
              <a:t> </a:t>
            </a:r>
            <a:r>
              <a:rPr lang="fr-FR" sz="5200" dirty="0">
                <a:latin typeface="Arial" panose="020B0604020202020204" pitchFamily="34" charset="0"/>
                <a:cs typeface="Arial" panose="020B0604020202020204" pitchFamily="34" charset="0"/>
              </a:rPr>
              <a:t>Point sur les effectifs </a:t>
            </a:r>
          </a:p>
          <a:p>
            <a:pPr marL="914400" lvl="2" indent="0">
              <a:spcAft>
                <a:spcPts val="600"/>
              </a:spcAft>
              <a:buNone/>
            </a:pPr>
            <a:r>
              <a:rPr lang="fr-FR" sz="5200" dirty="0" smtClean="0">
                <a:latin typeface="Arial" panose="020B0604020202020204" pitchFamily="34" charset="0"/>
                <a:cs typeface="Arial" panose="020B0604020202020204" pitchFamily="34" charset="0"/>
                <a:sym typeface="Wingdings" panose="05000000000000000000" pitchFamily="2" charset="2"/>
              </a:rPr>
              <a:t>                              </a:t>
            </a:r>
            <a:r>
              <a:rPr lang="fr-FR" sz="5200" dirty="0" smtClean="0">
                <a:latin typeface="Arial" panose="020B0604020202020204" pitchFamily="34" charset="0"/>
                <a:cs typeface="Arial" panose="020B0604020202020204" pitchFamily="34" charset="0"/>
              </a:rPr>
              <a:t> </a:t>
            </a:r>
            <a:r>
              <a:rPr lang="fr-FR" sz="5200" dirty="0">
                <a:latin typeface="Arial" panose="020B0604020202020204" pitchFamily="34" charset="0"/>
                <a:cs typeface="Arial" panose="020B0604020202020204" pitchFamily="34" charset="0"/>
              </a:rPr>
              <a:t>Ajustement du calendrier</a:t>
            </a:r>
          </a:p>
          <a:p>
            <a:pPr marL="0" indent="0">
              <a:spcAft>
                <a:spcPts val="600"/>
              </a:spcAft>
              <a:buNone/>
            </a:pPr>
            <a:r>
              <a:rPr lang="fr-FR" sz="5200" dirty="0">
                <a:latin typeface="Arial" panose="020B0604020202020204" pitchFamily="34" charset="0"/>
                <a:cs typeface="Arial" panose="020B0604020202020204" pitchFamily="34" charset="0"/>
              </a:rPr>
              <a:t>	</a:t>
            </a:r>
            <a:r>
              <a:rPr lang="fr-FR" sz="5200" dirty="0" smtClean="0">
                <a:latin typeface="Arial" panose="020B0604020202020204" pitchFamily="34" charset="0"/>
                <a:cs typeface="Arial" panose="020B0604020202020204" pitchFamily="34" charset="0"/>
              </a:rPr>
              <a:t>                              </a:t>
            </a:r>
            <a:r>
              <a:rPr lang="fr-FR" sz="5200" dirty="0" smtClean="0">
                <a:latin typeface="Arial" panose="020B0604020202020204" pitchFamily="34" charset="0"/>
                <a:cs typeface="Arial" panose="020B0604020202020204" pitchFamily="34" charset="0"/>
                <a:sym typeface="Wingdings" panose="05000000000000000000" pitchFamily="2" charset="2"/>
              </a:rPr>
              <a:t></a:t>
            </a:r>
            <a:r>
              <a:rPr lang="fr-FR" sz="5200" dirty="0" smtClean="0">
                <a:latin typeface="Arial" panose="020B0604020202020204" pitchFamily="34" charset="0"/>
                <a:cs typeface="Arial" panose="020B0604020202020204" pitchFamily="34" charset="0"/>
              </a:rPr>
              <a:t> </a:t>
            </a:r>
            <a:r>
              <a:rPr lang="fr-FR" sz="5200" dirty="0">
                <a:latin typeface="Arial" panose="020B0604020202020204" pitchFamily="34" charset="0"/>
                <a:cs typeface="Arial" panose="020B0604020202020204" pitchFamily="34" charset="0"/>
              </a:rPr>
              <a:t>Etc…</a:t>
            </a:r>
          </a:p>
          <a:p>
            <a:pPr marL="0" indent="0">
              <a:spcAft>
                <a:spcPts val="600"/>
              </a:spcAft>
              <a:buNone/>
            </a:pPr>
            <a:r>
              <a:rPr lang="fr-FR" sz="5200" dirty="0">
                <a:latin typeface="Arial" panose="020B0604020202020204" pitchFamily="34" charset="0"/>
                <a:cs typeface="Arial" panose="020B0604020202020204" pitchFamily="34" charset="0"/>
                <a:sym typeface="Wingdings" panose="05000000000000000000" pitchFamily="2" charset="2"/>
              </a:rPr>
              <a:t>	</a:t>
            </a:r>
            <a:r>
              <a:rPr lang="fr-FR" sz="5200" dirty="0" smtClean="0">
                <a:latin typeface="Arial" panose="020B0604020202020204" pitchFamily="34" charset="0"/>
                <a:cs typeface="Arial" panose="020B0604020202020204" pitchFamily="34" charset="0"/>
                <a:sym typeface="Wingdings" panose="05000000000000000000" pitchFamily="2" charset="2"/>
              </a:rPr>
              <a:t></a:t>
            </a:r>
            <a:r>
              <a:rPr lang="fr-FR" sz="5200" dirty="0" smtClean="0">
                <a:latin typeface="Arial" panose="020B0604020202020204" pitchFamily="34" charset="0"/>
                <a:cs typeface="Arial" panose="020B0604020202020204" pitchFamily="34" charset="0"/>
              </a:rPr>
              <a:t> </a:t>
            </a:r>
            <a:r>
              <a:rPr lang="fr-FR" sz="5200" dirty="0">
                <a:latin typeface="Arial" panose="020B0604020202020204" pitchFamily="34" charset="0"/>
                <a:cs typeface="Arial" panose="020B0604020202020204" pitchFamily="34" charset="0"/>
              </a:rPr>
              <a:t>11h00 – 13h00 Conseil d’enseignement </a:t>
            </a:r>
            <a:endParaRPr lang="fr-FR" dirty="0"/>
          </a:p>
          <a:p>
            <a:pPr marL="0" indent="0">
              <a:buNone/>
            </a:pPr>
            <a:r>
              <a:rPr lang="fr-FR" sz="5600" b="1" u="dotDashHeavy" cap="small" dirty="0">
                <a:latin typeface="Arial" panose="020B0604020202020204" pitchFamily="34" charset="0"/>
                <a:cs typeface="Arial" panose="020B0604020202020204" pitchFamily="34" charset="0"/>
              </a:rPr>
              <a:t>Après-midi</a:t>
            </a:r>
            <a:endParaRPr lang="fr-FR" sz="5600" dirty="0">
              <a:latin typeface="Arial" panose="020B0604020202020204" pitchFamily="34" charset="0"/>
              <a:cs typeface="Arial" panose="020B0604020202020204" pitchFamily="34" charset="0"/>
            </a:endParaRPr>
          </a:p>
          <a:p>
            <a:pPr marL="0" indent="0">
              <a:spcAft>
                <a:spcPts val="600"/>
              </a:spcAft>
              <a:buNone/>
            </a:pPr>
            <a:r>
              <a:rPr lang="fr-FR" dirty="0"/>
              <a:t>	</a:t>
            </a:r>
            <a:r>
              <a:rPr lang="fr-FR" dirty="0">
                <a:latin typeface="Arial" panose="020B0604020202020204" pitchFamily="34" charset="0"/>
                <a:cs typeface="Arial" panose="020B0604020202020204" pitchFamily="34" charset="0"/>
                <a:sym typeface="Wingdings" panose="05000000000000000000" pitchFamily="2" charset="2"/>
              </a:rPr>
              <a:t> </a:t>
            </a:r>
            <a:r>
              <a:rPr lang="fr-FR" sz="5200" dirty="0">
                <a:latin typeface="Arial" panose="020B0604020202020204" pitchFamily="34" charset="0"/>
                <a:cs typeface="Arial" panose="020B0604020202020204" pitchFamily="34" charset="0"/>
                <a:sym typeface="Wingdings" panose="05000000000000000000" pitchFamily="2" charset="2"/>
              </a:rPr>
              <a:t> </a:t>
            </a:r>
            <a:r>
              <a:rPr lang="fr-FR" sz="5200" dirty="0" smtClean="0">
                <a:latin typeface="Arial" panose="020B0604020202020204" pitchFamily="34" charset="0"/>
                <a:cs typeface="Arial" panose="020B0604020202020204" pitchFamily="34" charset="0"/>
              </a:rPr>
              <a:t>14h30 </a:t>
            </a:r>
            <a:r>
              <a:rPr lang="fr-FR" sz="5200" dirty="0">
                <a:latin typeface="Arial" panose="020B0604020202020204" pitchFamily="34" charset="0"/>
                <a:cs typeface="Arial" panose="020B0604020202020204" pitchFamily="34" charset="0"/>
              </a:rPr>
              <a:t>– </a:t>
            </a:r>
            <a:r>
              <a:rPr lang="fr-FR" sz="5200" dirty="0" smtClean="0">
                <a:latin typeface="Arial" panose="020B0604020202020204" pitchFamily="34" charset="0"/>
                <a:cs typeface="Arial" panose="020B0604020202020204" pitchFamily="34" charset="0"/>
              </a:rPr>
              <a:t>15h30 </a:t>
            </a:r>
            <a:r>
              <a:rPr lang="fr-FR" sz="5200" dirty="0">
                <a:latin typeface="Arial" panose="020B0604020202020204" pitchFamily="34" charset="0"/>
                <a:cs typeface="Arial" panose="020B0604020202020204" pitchFamily="34" charset="0"/>
              </a:rPr>
              <a:t>Réunion avec tous les professeurs principaux</a:t>
            </a:r>
          </a:p>
          <a:p>
            <a:pPr marL="0" indent="0">
              <a:spcAft>
                <a:spcPts val="600"/>
              </a:spcAft>
              <a:buNone/>
            </a:pPr>
            <a:r>
              <a:rPr lang="fr-FR" sz="5200" dirty="0">
                <a:latin typeface="Arial" panose="020B0604020202020204" pitchFamily="34" charset="0"/>
                <a:cs typeface="Arial" panose="020B0604020202020204" pitchFamily="34" charset="0"/>
              </a:rPr>
              <a:t>	</a:t>
            </a:r>
            <a:r>
              <a:rPr lang="fr-FR" sz="5200" dirty="0">
                <a:latin typeface="Arial" panose="020B0604020202020204" pitchFamily="34" charset="0"/>
                <a:cs typeface="Arial" panose="020B0604020202020204" pitchFamily="34" charset="0"/>
                <a:sym typeface="Wingdings" panose="05000000000000000000" pitchFamily="2" charset="2"/>
              </a:rPr>
              <a:t>  </a:t>
            </a:r>
            <a:r>
              <a:rPr lang="fr-FR" sz="5200" dirty="0" smtClean="0">
                <a:latin typeface="Arial" panose="020B0604020202020204" pitchFamily="34" charset="0"/>
                <a:cs typeface="Arial" panose="020B0604020202020204" pitchFamily="34" charset="0"/>
              </a:rPr>
              <a:t>15h30 </a:t>
            </a:r>
            <a:r>
              <a:rPr lang="fr-FR" sz="5200" dirty="0">
                <a:latin typeface="Arial" panose="020B0604020202020204" pitchFamily="34" charset="0"/>
                <a:cs typeface="Arial" panose="020B0604020202020204" pitchFamily="34" charset="0"/>
              </a:rPr>
              <a:t>– </a:t>
            </a:r>
            <a:r>
              <a:rPr lang="fr-FR" sz="5200" dirty="0" smtClean="0">
                <a:latin typeface="Arial" panose="020B0604020202020204" pitchFamily="34" charset="0"/>
                <a:cs typeface="Arial" panose="020B0604020202020204" pitchFamily="34" charset="0"/>
              </a:rPr>
              <a:t>16h00 Réunion préparatoire à </a:t>
            </a:r>
            <a:r>
              <a:rPr lang="fr-FR" sz="5200" dirty="0">
                <a:latin typeface="Arial" panose="020B0604020202020204" pitchFamily="34" charset="0"/>
                <a:cs typeface="Arial" panose="020B0604020202020204" pitchFamily="34" charset="0"/>
              </a:rPr>
              <a:t>l’élection du conseil </a:t>
            </a:r>
            <a:r>
              <a:rPr lang="fr-FR" sz="5200" dirty="0" smtClean="0">
                <a:latin typeface="Arial" panose="020B0604020202020204" pitchFamily="34" charset="0"/>
                <a:cs typeface="Arial" panose="020B0604020202020204" pitchFamily="34" charset="0"/>
              </a:rPr>
              <a:t>d’administration avec les représentants du personnels</a:t>
            </a:r>
          </a:p>
          <a:p>
            <a:pPr marL="0" indent="0">
              <a:spcAft>
                <a:spcPts val="600"/>
              </a:spcAft>
              <a:buNone/>
            </a:pPr>
            <a:r>
              <a:rPr lang="fr-FR" sz="5400" b="1" i="1" dirty="0">
                <a:latin typeface="Arial" panose="020B0604020202020204" pitchFamily="34" charset="0"/>
                <a:cs typeface="Arial" panose="020B0604020202020204" pitchFamily="34" charset="0"/>
                <a:sym typeface="Wingdings" panose="05000000000000000000" pitchFamily="2" charset="2"/>
              </a:rPr>
              <a:t> </a:t>
            </a:r>
            <a:r>
              <a:rPr lang="fr-FR" sz="5400" b="1" i="1" dirty="0" smtClean="0">
                <a:latin typeface="Arial" panose="020B0604020202020204" pitchFamily="34" charset="0"/>
                <a:cs typeface="Arial" panose="020B0604020202020204" pitchFamily="34" charset="0"/>
              </a:rPr>
              <a:t>Jeudi 06 Septembre </a:t>
            </a:r>
            <a:r>
              <a:rPr lang="fr-FR" sz="5400" b="1" i="1" dirty="0">
                <a:latin typeface="Arial" panose="020B0604020202020204" pitchFamily="34" charset="0"/>
                <a:cs typeface="Arial" panose="020B0604020202020204" pitchFamily="34" charset="0"/>
              </a:rPr>
              <a:t>2018 </a:t>
            </a:r>
            <a:endParaRPr lang="fr-FR" sz="5400" b="1" i="1" dirty="0" smtClean="0">
              <a:latin typeface="Arial" panose="020B0604020202020204" pitchFamily="34" charset="0"/>
              <a:cs typeface="Arial" panose="020B0604020202020204" pitchFamily="34" charset="0"/>
            </a:endParaRPr>
          </a:p>
          <a:p>
            <a:pPr marL="0" indent="0">
              <a:spcAft>
                <a:spcPts val="600"/>
              </a:spcAft>
              <a:buNone/>
            </a:pPr>
            <a:r>
              <a:rPr lang="fr-FR" sz="5400" b="1" i="1" dirty="0">
                <a:latin typeface="Arial" panose="020B0604020202020204" pitchFamily="34" charset="0"/>
                <a:cs typeface="Arial" panose="020B0604020202020204" pitchFamily="34" charset="0"/>
              </a:rPr>
              <a:t>	</a:t>
            </a:r>
            <a:r>
              <a:rPr lang="fr-FR" sz="5200" dirty="0">
                <a:latin typeface="Arial" panose="020B0604020202020204" pitchFamily="34" charset="0"/>
                <a:cs typeface="Arial" panose="020B0604020202020204" pitchFamily="34" charset="0"/>
                <a:sym typeface="Wingdings" panose="05000000000000000000" pitchFamily="2" charset="2"/>
              </a:rPr>
              <a:t> </a:t>
            </a:r>
            <a:r>
              <a:rPr lang="fr-FR" sz="5200" dirty="0" smtClean="0">
                <a:latin typeface="Arial" panose="020B0604020202020204" pitchFamily="34" charset="0"/>
                <a:cs typeface="Arial" panose="020B0604020202020204" pitchFamily="34" charset="0"/>
                <a:sym typeface="Wingdings" panose="05000000000000000000" pitchFamily="2" charset="2"/>
              </a:rPr>
              <a:t> 14h00 – 16h00 Présentation par Monsieur TOQUIN du « Développement de l’estime de soi » à l’usage des élèves</a:t>
            </a:r>
            <a:endParaRPr lang="fr-FR" sz="3600" dirty="0" smtClean="0">
              <a:latin typeface="Arial" panose="020B0604020202020204" pitchFamily="34" charset="0"/>
              <a:cs typeface="Arial" panose="020B0604020202020204" pitchFamily="34" charset="0"/>
              <a:sym typeface="Wingdings" panose="05000000000000000000" pitchFamily="2" charset="2"/>
            </a:endParaRPr>
          </a:p>
          <a:p>
            <a:pPr marL="0" indent="0">
              <a:spcAft>
                <a:spcPts val="600"/>
              </a:spcAft>
              <a:buNone/>
            </a:pPr>
            <a:r>
              <a:rPr lang="fr-FR" sz="4800" b="1" i="1" dirty="0">
                <a:latin typeface="Arial" panose="020B0604020202020204" pitchFamily="34" charset="0"/>
                <a:cs typeface="Arial" panose="020B0604020202020204" pitchFamily="34" charset="0"/>
                <a:sym typeface="Wingdings" panose="05000000000000000000" pitchFamily="2" charset="2"/>
              </a:rPr>
              <a:t> </a:t>
            </a:r>
            <a:r>
              <a:rPr lang="fr-FR" sz="4800" b="1" i="1" dirty="0" smtClean="0">
                <a:latin typeface="Arial" panose="020B0604020202020204" pitchFamily="34" charset="0"/>
                <a:cs typeface="Arial" panose="020B0604020202020204" pitchFamily="34" charset="0"/>
                <a:sym typeface="Wingdings" panose="05000000000000000000" pitchFamily="2" charset="2"/>
              </a:rPr>
              <a:t> </a:t>
            </a:r>
            <a:r>
              <a:rPr lang="fr-FR" sz="4800" b="1" i="1" dirty="0" smtClean="0">
                <a:latin typeface="Arial" panose="020B0604020202020204" pitchFamily="34" charset="0"/>
                <a:cs typeface="Arial" panose="020B0604020202020204" pitchFamily="34" charset="0"/>
              </a:rPr>
              <a:t>Vendredi 07 Septembre </a:t>
            </a:r>
            <a:r>
              <a:rPr lang="fr-FR" sz="4800" b="1" i="1" dirty="0">
                <a:latin typeface="Arial" panose="020B0604020202020204" pitchFamily="34" charset="0"/>
                <a:cs typeface="Arial" panose="020B0604020202020204" pitchFamily="34" charset="0"/>
              </a:rPr>
              <a:t>2018</a:t>
            </a:r>
            <a:endParaRPr lang="fr-FR" sz="5200" dirty="0" smtClean="0">
              <a:latin typeface="Arial" panose="020B0604020202020204" pitchFamily="34" charset="0"/>
              <a:cs typeface="Arial" panose="020B0604020202020204" pitchFamily="34" charset="0"/>
              <a:sym typeface="Wingdings" panose="05000000000000000000" pitchFamily="2" charset="2"/>
            </a:endParaRPr>
          </a:p>
          <a:p>
            <a:pPr marL="0" indent="0">
              <a:spcAft>
                <a:spcPts val="600"/>
              </a:spcAft>
              <a:buNone/>
            </a:pPr>
            <a:r>
              <a:rPr lang="fr-FR" sz="5200" dirty="0" smtClean="0">
                <a:latin typeface="Arial" panose="020B0604020202020204" pitchFamily="34" charset="0"/>
                <a:cs typeface="Arial" panose="020B0604020202020204" pitchFamily="34" charset="0"/>
                <a:sym typeface="Wingdings" panose="05000000000000000000" pitchFamily="2" charset="2"/>
              </a:rPr>
              <a:t>	 14h00 – 16h00 Les troubles </a:t>
            </a:r>
            <a:r>
              <a:rPr lang="fr-FR" sz="5200" dirty="0" err="1" smtClean="0">
                <a:latin typeface="Arial" panose="020B0604020202020204" pitchFamily="34" charset="0"/>
                <a:cs typeface="Arial" panose="020B0604020202020204" pitchFamily="34" charset="0"/>
                <a:sym typeface="Wingdings" panose="05000000000000000000" pitchFamily="2" charset="2"/>
              </a:rPr>
              <a:t>Dys</a:t>
            </a:r>
            <a:r>
              <a:rPr lang="fr-FR" sz="5200" dirty="0" smtClean="0">
                <a:latin typeface="Arial" panose="020B0604020202020204" pitchFamily="34" charset="0"/>
                <a:cs typeface="Arial" panose="020B0604020202020204" pitchFamily="34" charset="0"/>
                <a:sym typeface="Wingdings" panose="05000000000000000000" pitchFamily="2" charset="2"/>
              </a:rPr>
              <a:t> (détection et accompagnement) par ALLODYS</a:t>
            </a:r>
            <a:endParaRPr lang="fr-FR" sz="5200" dirty="0" smtClean="0">
              <a:latin typeface="Arial" panose="020B0604020202020204" pitchFamily="34" charset="0"/>
              <a:cs typeface="Arial" panose="020B0604020202020204" pitchFamily="34" charset="0"/>
            </a:endParaRPr>
          </a:p>
          <a:p>
            <a:pPr marL="0" indent="0">
              <a:spcAft>
                <a:spcPts val="600"/>
              </a:spcAft>
              <a:buNone/>
            </a:pPr>
            <a:endParaRPr lang="fr-FR" sz="5200" dirty="0">
              <a:latin typeface="Arial" panose="020B0604020202020204" pitchFamily="34" charset="0"/>
              <a:cs typeface="Arial" panose="020B0604020202020204" pitchFamily="34" charset="0"/>
            </a:endParaRPr>
          </a:p>
          <a:p>
            <a:pPr marL="0" indent="0">
              <a:buNone/>
            </a:pPr>
            <a:endParaRPr lang="fr-FR" dirty="0"/>
          </a:p>
          <a:p>
            <a:pPr marL="0" indent="0">
              <a:buNone/>
            </a:pPr>
            <a:r>
              <a:rPr lang="fr-FR" dirty="0"/>
              <a:t>	</a:t>
            </a:r>
            <a:endParaRPr lang="fr-FR" dirty="0" smtClean="0"/>
          </a:p>
          <a:p>
            <a:pPr marL="0" indent="0">
              <a:buNone/>
            </a:pPr>
            <a:endParaRPr lang="fr-FR" dirty="0"/>
          </a:p>
          <a:p>
            <a:pPr marL="0" indent="0">
              <a:buNone/>
            </a:pPr>
            <a:endParaRPr lang="fr-FR" dirty="0" smtClean="0"/>
          </a:p>
          <a:p>
            <a:pPr marL="0" indent="0">
              <a:buNone/>
            </a:pPr>
            <a:r>
              <a:rPr lang="fr-FR" dirty="0" smtClean="0"/>
              <a:t>		</a:t>
            </a:r>
            <a:endParaRPr lang="fr-FR" dirty="0" smtClean="0">
              <a:sym typeface="Wingdings"/>
            </a:endParaRPr>
          </a:p>
          <a:p>
            <a:pPr marL="0" indent="0">
              <a:buNone/>
            </a:pPr>
            <a:endParaRPr lang="fr-FR" dirty="0">
              <a:sym typeface="Wingdings"/>
            </a:endParaRPr>
          </a:p>
          <a:p>
            <a:pPr marL="0" indent="0">
              <a:buNone/>
            </a:pPr>
            <a:endParaRPr lang="fr-FR" dirty="0" smtClean="0">
              <a:sym typeface="Wingdings"/>
            </a:endParaRPr>
          </a:p>
          <a:p>
            <a:pPr marL="0" indent="0">
              <a:buNone/>
            </a:pPr>
            <a:r>
              <a:rPr lang="fr-FR" dirty="0" smtClean="0"/>
              <a:t> </a:t>
            </a:r>
          </a:p>
          <a:p>
            <a:pPr marL="0" indent="0">
              <a:buNone/>
            </a:pPr>
            <a:endParaRPr lang="fr-FR" b="1" u="sng" dirty="0" smtClean="0"/>
          </a:p>
          <a:p>
            <a:pPr marL="0" indent="0">
              <a:buNone/>
            </a:pPr>
            <a:endParaRPr lang="fr-FR" b="1" u="sng" dirty="0"/>
          </a:p>
          <a:p>
            <a:pPr marL="0" indent="0">
              <a:buNone/>
            </a:pPr>
            <a:endParaRPr lang="fr-FR" dirty="0" smtClean="0"/>
          </a:p>
          <a:p>
            <a:pPr marL="0" indent="0">
              <a:buNone/>
            </a:pPr>
            <a:r>
              <a:rPr lang="fr-FR" dirty="0" smtClean="0"/>
              <a:t>	</a:t>
            </a:r>
            <a:endParaRPr lang="fr-FR" dirty="0" smtClean="0">
              <a:sym typeface="Wingdings"/>
            </a:endParaRPr>
          </a:p>
          <a:p>
            <a:pPr>
              <a:buNone/>
            </a:pPr>
            <a:endParaRPr lang="fr-FR" dirty="0">
              <a:sym typeface="Wingdings"/>
            </a:endParaRPr>
          </a:p>
          <a:p>
            <a:pPr>
              <a:buNone/>
            </a:pPr>
            <a:endParaRPr lang="fr-F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419971" y="-243408"/>
            <a:ext cx="8229600" cy="1143000"/>
          </a:xfrm>
        </p:spPr>
        <p:txBody>
          <a:bodyPr>
            <a:normAutofit fontScale="9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fr-FR" sz="31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r>
            <a:br>
              <a:rPr lang="fr-FR" sz="31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br>
            <a:r>
              <a:rPr lang="fr-FR" sz="31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r>
            <a:br>
              <a:rPr lang="fr-FR" sz="31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br>
            <a:r>
              <a:rPr lang="fr-FR"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DEROULEMENT DE LA PRE- RENTREE : </a:t>
            </a:r>
            <a:br>
              <a:rPr lang="fr-FR"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br>
            <a:r>
              <a:rPr lang="fr-FR"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ELEVES</a:t>
            </a:r>
            <a:r>
              <a:rPr lang="fr-FR"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r>
            <a:br>
              <a:rPr lang="fr-FR"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br>
            <a:endParaRPr lang="fr-FR"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4" name="Espace réservé du contenu 3"/>
          <p:cNvSpPr>
            <a:spLocks noGrp="1"/>
          </p:cNvSpPr>
          <p:nvPr>
            <p:ph idx="1"/>
          </p:nvPr>
        </p:nvSpPr>
        <p:spPr>
          <a:xfrm>
            <a:off x="251520" y="1052736"/>
            <a:ext cx="8712968" cy="5688632"/>
          </a:xfrm>
        </p:spPr>
        <p:txBody>
          <a:bodyPr>
            <a:normAutofit fontScale="25000" lnSpcReduction="20000"/>
          </a:bodyPr>
          <a:lstStyle/>
          <a:p>
            <a:pPr marL="0" indent="0">
              <a:buNone/>
            </a:pPr>
            <a:r>
              <a:rPr lang="fr-FR" b="1" cap="small" dirty="0"/>
              <a:t>			</a:t>
            </a:r>
            <a:endParaRPr lang="fr-FR" b="1" cap="small" dirty="0" smtClean="0"/>
          </a:p>
          <a:p>
            <a:pPr>
              <a:buFont typeface="Wingdings" panose="05000000000000000000" pitchFamily="2" charset="2"/>
              <a:buChar char="Ö"/>
            </a:pPr>
            <a:r>
              <a:rPr lang="fr-FR" sz="4900" b="1" i="1" dirty="0" smtClean="0">
                <a:latin typeface="Arial" panose="020B0604020202020204" pitchFamily="34" charset="0"/>
                <a:cs typeface="Arial" panose="020B0604020202020204" pitchFamily="34" charset="0"/>
              </a:rPr>
              <a:t>Mardi </a:t>
            </a:r>
            <a:r>
              <a:rPr lang="fr-FR" sz="4900" b="1" i="1" dirty="0">
                <a:latin typeface="Arial" panose="020B0604020202020204" pitchFamily="34" charset="0"/>
                <a:cs typeface="Arial" panose="020B0604020202020204" pitchFamily="34" charset="0"/>
              </a:rPr>
              <a:t>04 septembre </a:t>
            </a:r>
            <a:r>
              <a:rPr lang="fr-FR" sz="4900" b="1" i="1" dirty="0" smtClean="0">
                <a:latin typeface="Arial" panose="020B0604020202020204" pitchFamily="34" charset="0"/>
                <a:cs typeface="Arial" panose="020B0604020202020204" pitchFamily="34" charset="0"/>
              </a:rPr>
              <a:t>2018</a:t>
            </a:r>
          </a:p>
          <a:p>
            <a:pPr marL="0" indent="0">
              <a:buNone/>
            </a:pPr>
            <a:endParaRPr lang="fr-FR" sz="4900" dirty="0">
              <a:latin typeface="Arial" panose="020B0604020202020204" pitchFamily="34" charset="0"/>
              <a:cs typeface="Arial" panose="020B0604020202020204" pitchFamily="34" charset="0"/>
            </a:endParaRPr>
          </a:p>
          <a:p>
            <a:pPr marL="0" indent="0">
              <a:buNone/>
            </a:pPr>
            <a:r>
              <a:rPr lang="fr-FR" sz="4300" b="1" u="dotDashHeavy" cap="small" dirty="0">
                <a:latin typeface="Arial" panose="020B0604020202020204" pitchFamily="34" charset="0"/>
                <a:cs typeface="Arial" panose="020B0604020202020204" pitchFamily="34" charset="0"/>
              </a:rPr>
              <a:t>Matin</a:t>
            </a:r>
            <a:r>
              <a:rPr lang="fr-FR" b="1" u="dotDashHeavy" cap="small" dirty="0"/>
              <a:t> </a:t>
            </a:r>
            <a:endParaRPr lang="fr-FR" dirty="0"/>
          </a:p>
          <a:p>
            <a:pPr marL="0" indent="0">
              <a:buNone/>
            </a:pPr>
            <a:r>
              <a:rPr lang="fr-FR" dirty="0">
                <a:sym typeface="Wingdings" panose="05000000000000000000" pitchFamily="2" charset="2"/>
              </a:rPr>
              <a:t>	</a:t>
            </a:r>
            <a:r>
              <a:rPr lang="fr-FR" sz="5200" dirty="0" smtClean="0">
                <a:latin typeface="Arial" panose="020B0604020202020204" pitchFamily="34" charset="0"/>
                <a:cs typeface="Arial" panose="020B0604020202020204" pitchFamily="34" charset="0"/>
                <a:sym typeface="Wingdings" panose="05000000000000000000" pitchFamily="2" charset="2"/>
              </a:rPr>
              <a:t></a:t>
            </a:r>
            <a:r>
              <a:rPr lang="fr-FR" sz="5200" dirty="0" smtClean="0">
                <a:latin typeface="Arial" panose="020B0604020202020204" pitchFamily="34" charset="0"/>
                <a:cs typeface="Arial" panose="020B0604020202020204" pitchFamily="34" charset="0"/>
              </a:rPr>
              <a:t> </a:t>
            </a:r>
            <a:r>
              <a:rPr lang="fr-FR" sz="5200" dirty="0">
                <a:latin typeface="Arial" panose="020B0604020202020204" pitchFamily="34" charset="0"/>
                <a:cs typeface="Arial" panose="020B0604020202020204" pitchFamily="34" charset="0"/>
              </a:rPr>
              <a:t>08h00 – 10h00 : </a:t>
            </a:r>
            <a:r>
              <a:rPr lang="fr-FR" sz="5200" b="1" dirty="0">
                <a:latin typeface="Arial" panose="020B0604020202020204" pitchFamily="34" charset="0"/>
                <a:cs typeface="Arial" panose="020B0604020202020204" pitchFamily="34" charset="0"/>
              </a:rPr>
              <a:t>Accueil des élèves de 3</a:t>
            </a:r>
            <a:r>
              <a:rPr lang="fr-FR" sz="5200" b="1" baseline="30000" dirty="0">
                <a:latin typeface="Arial" panose="020B0604020202020204" pitchFamily="34" charset="0"/>
                <a:cs typeface="Arial" panose="020B0604020202020204" pitchFamily="34" charset="0"/>
              </a:rPr>
              <a:t>e </a:t>
            </a:r>
            <a:r>
              <a:rPr lang="fr-FR" sz="5200" b="1" dirty="0">
                <a:latin typeface="Arial" panose="020B0604020202020204" pitchFamily="34" charset="0"/>
                <a:cs typeface="Arial" panose="020B0604020202020204" pitchFamily="34" charset="0"/>
              </a:rPr>
              <a:t>/ </a:t>
            </a:r>
            <a:r>
              <a:rPr lang="fr-FR" sz="5200" dirty="0">
                <a:latin typeface="Arial" panose="020B0604020202020204" pitchFamily="34" charset="0"/>
                <a:cs typeface="Arial" panose="020B0604020202020204" pitchFamily="34" charset="0"/>
              </a:rPr>
              <a:t>remise des manuels scolaires.  </a:t>
            </a:r>
          </a:p>
          <a:p>
            <a:pPr marL="0" indent="0">
              <a:buNone/>
            </a:pPr>
            <a:r>
              <a:rPr lang="fr-FR" sz="5200" dirty="0">
                <a:latin typeface="Arial" panose="020B0604020202020204" pitchFamily="34" charset="0"/>
                <a:cs typeface="Arial" panose="020B0604020202020204" pitchFamily="34" charset="0"/>
                <a:sym typeface="Wingdings" panose="05000000000000000000" pitchFamily="2" charset="2"/>
              </a:rPr>
              <a:t>	</a:t>
            </a:r>
            <a:r>
              <a:rPr lang="fr-FR" sz="5200" dirty="0" smtClean="0">
                <a:latin typeface="Arial" panose="020B0604020202020204" pitchFamily="34" charset="0"/>
                <a:cs typeface="Arial" panose="020B0604020202020204" pitchFamily="34" charset="0"/>
                <a:sym typeface="Wingdings" panose="05000000000000000000" pitchFamily="2" charset="2"/>
              </a:rPr>
              <a:t></a:t>
            </a:r>
            <a:r>
              <a:rPr lang="fr-FR" sz="5200" dirty="0" smtClean="0">
                <a:latin typeface="Arial" panose="020B0604020202020204" pitchFamily="34" charset="0"/>
                <a:cs typeface="Arial" panose="020B0604020202020204" pitchFamily="34" charset="0"/>
              </a:rPr>
              <a:t> </a:t>
            </a:r>
            <a:r>
              <a:rPr lang="fr-FR" sz="5200" dirty="0">
                <a:latin typeface="Arial" panose="020B0604020202020204" pitchFamily="34" charset="0"/>
                <a:cs typeface="Arial" panose="020B0604020202020204" pitchFamily="34" charset="0"/>
              </a:rPr>
              <a:t>10h00 – 12h00 : </a:t>
            </a:r>
            <a:r>
              <a:rPr lang="fr-FR" sz="5200" b="1" dirty="0">
                <a:latin typeface="Arial" panose="020B0604020202020204" pitchFamily="34" charset="0"/>
                <a:cs typeface="Arial" panose="020B0604020202020204" pitchFamily="34" charset="0"/>
              </a:rPr>
              <a:t>Accueil des élèves de 4</a:t>
            </a:r>
            <a:r>
              <a:rPr lang="fr-FR" sz="5200" b="1" baseline="30000" dirty="0">
                <a:latin typeface="Arial" panose="020B0604020202020204" pitchFamily="34" charset="0"/>
                <a:cs typeface="Arial" panose="020B0604020202020204" pitchFamily="34" charset="0"/>
              </a:rPr>
              <a:t>e</a:t>
            </a:r>
            <a:r>
              <a:rPr lang="fr-FR" sz="5200" b="1" dirty="0">
                <a:latin typeface="Arial" panose="020B0604020202020204" pitchFamily="34" charset="0"/>
                <a:cs typeface="Arial" panose="020B0604020202020204" pitchFamily="34" charset="0"/>
              </a:rPr>
              <a:t>/ </a:t>
            </a:r>
            <a:r>
              <a:rPr lang="fr-FR" sz="5200" dirty="0">
                <a:latin typeface="Arial" panose="020B0604020202020204" pitchFamily="34" charset="0"/>
                <a:cs typeface="Arial" panose="020B0604020202020204" pitchFamily="34" charset="0"/>
              </a:rPr>
              <a:t>remise des manuels scolaires</a:t>
            </a:r>
            <a:r>
              <a:rPr lang="fr-FR" dirty="0"/>
              <a:t>. </a:t>
            </a:r>
          </a:p>
          <a:p>
            <a:pPr marL="0" indent="0">
              <a:buNone/>
            </a:pPr>
            <a:r>
              <a:rPr lang="fr-FR" b="1" cap="small" dirty="0"/>
              <a:t> </a:t>
            </a:r>
            <a:endParaRPr lang="fr-FR" dirty="0"/>
          </a:p>
          <a:p>
            <a:pPr marL="0" indent="0">
              <a:buNone/>
            </a:pPr>
            <a:r>
              <a:rPr lang="fr-FR" sz="4300" b="1" u="dotDashHeavy" cap="small" dirty="0">
                <a:latin typeface="Arial" panose="020B0604020202020204" pitchFamily="34" charset="0"/>
                <a:cs typeface="Arial" panose="020B0604020202020204" pitchFamily="34" charset="0"/>
              </a:rPr>
              <a:t>Après-mid</a:t>
            </a:r>
            <a:r>
              <a:rPr lang="fr-FR" b="1" u="dotDashHeavy" cap="small" dirty="0"/>
              <a:t>i</a:t>
            </a:r>
            <a:endParaRPr lang="fr-FR" dirty="0"/>
          </a:p>
          <a:p>
            <a:pPr marL="0" indent="0">
              <a:buNone/>
            </a:pPr>
            <a:r>
              <a:rPr lang="fr-FR" b="1" cap="small" dirty="0">
                <a:sym typeface="Wingdings" panose="05000000000000000000" pitchFamily="2" charset="2"/>
              </a:rPr>
              <a:t>	</a:t>
            </a:r>
            <a:r>
              <a:rPr lang="fr-FR" sz="5200" dirty="0" smtClean="0">
                <a:latin typeface="Arial" panose="020B0604020202020204" pitchFamily="34" charset="0"/>
                <a:cs typeface="Arial" panose="020B0604020202020204" pitchFamily="34" charset="0"/>
                <a:sym typeface="Wingdings" panose="05000000000000000000" pitchFamily="2" charset="2"/>
              </a:rPr>
              <a:t></a:t>
            </a:r>
            <a:r>
              <a:rPr lang="fr-FR" sz="5200" dirty="0" smtClean="0">
                <a:latin typeface="Arial" panose="020B0604020202020204" pitchFamily="34" charset="0"/>
                <a:cs typeface="Arial" panose="020B0604020202020204" pitchFamily="34" charset="0"/>
              </a:rPr>
              <a:t> </a:t>
            </a:r>
            <a:r>
              <a:rPr lang="fr-FR" sz="5200" dirty="0">
                <a:latin typeface="Arial" panose="020B0604020202020204" pitchFamily="34" charset="0"/>
                <a:cs typeface="Arial" panose="020B0604020202020204" pitchFamily="34" charset="0"/>
              </a:rPr>
              <a:t>14h00 – 16h00 : </a:t>
            </a:r>
            <a:r>
              <a:rPr lang="fr-FR" sz="5200" b="1" dirty="0">
                <a:latin typeface="Arial" panose="020B0604020202020204" pitchFamily="34" charset="0"/>
                <a:cs typeface="Arial" panose="020B0604020202020204" pitchFamily="34" charset="0"/>
              </a:rPr>
              <a:t>Accueil des élèves de 5</a:t>
            </a:r>
            <a:r>
              <a:rPr lang="fr-FR" sz="5200" b="1" baseline="30000" dirty="0">
                <a:latin typeface="Arial" panose="020B0604020202020204" pitchFamily="34" charset="0"/>
                <a:cs typeface="Arial" panose="020B0604020202020204" pitchFamily="34" charset="0"/>
              </a:rPr>
              <a:t>e</a:t>
            </a:r>
            <a:r>
              <a:rPr lang="fr-FR" sz="5200" b="1" dirty="0">
                <a:latin typeface="Arial" panose="020B0604020202020204" pitchFamily="34" charset="0"/>
                <a:cs typeface="Arial" panose="020B0604020202020204" pitchFamily="34" charset="0"/>
              </a:rPr>
              <a:t> / </a:t>
            </a:r>
            <a:r>
              <a:rPr lang="fr-FR" sz="5200" dirty="0">
                <a:latin typeface="Arial" panose="020B0604020202020204" pitchFamily="34" charset="0"/>
                <a:cs typeface="Arial" panose="020B0604020202020204" pitchFamily="34" charset="0"/>
              </a:rPr>
              <a:t>remise des manuels scolaires. </a:t>
            </a:r>
            <a:endParaRPr lang="fr-FR" sz="5200" dirty="0" smtClean="0">
              <a:latin typeface="Arial" panose="020B0604020202020204" pitchFamily="34" charset="0"/>
              <a:cs typeface="Arial" panose="020B0604020202020204" pitchFamily="34" charset="0"/>
            </a:endParaRPr>
          </a:p>
          <a:p>
            <a:pPr marL="0" indent="0">
              <a:buNone/>
            </a:pPr>
            <a:endParaRPr lang="fr-FR" dirty="0"/>
          </a:p>
          <a:p>
            <a:pPr>
              <a:buFont typeface="Wingdings" panose="05000000000000000000" pitchFamily="2" charset="2"/>
              <a:buChar char="Ö"/>
            </a:pPr>
            <a:r>
              <a:rPr lang="fr-FR" sz="4900" b="1" i="1" dirty="0" smtClean="0">
                <a:latin typeface="Arial" panose="020B0604020202020204" pitchFamily="34" charset="0"/>
                <a:cs typeface="Arial" panose="020B0604020202020204" pitchFamily="34" charset="0"/>
              </a:rPr>
              <a:t>Mercredi </a:t>
            </a:r>
            <a:r>
              <a:rPr lang="fr-FR" sz="4900" b="1" i="1" dirty="0">
                <a:latin typeface="Arial" panose="020B0604020202020204" pitchFamily="34" charset="0"/>
                <a:cs typeface="Arial" panose="020B0604020202020204" pitchFamily="34" charset="0"/>
              </a:rPr>
              <a:t>05 septembre </a:t>
            </a:r>
            <a:r>
              <a:rPr lang="fr-FR" sz="4900" b="1" i="1" dirty="0" smtClean="0">
                <a:latin typeface="Arial" panose="020B0604020202020204" pitchFamily="34" charset="0"/>
                <a:cs typeface="Arial" panose="020B0604020202020204" pitchFamily="34" charset="0"/>
              </a:rPr>
              <a:t>2018</a:t>
            </a:r>
          </a:p>
          <a:p>
            <a:pPr marL="0" indent="0">
              <a:buNone/>
            </a:pPr>
            <a:endParaRPr lang="fr-FR" sz="4900" dirty="0">
              <a:latin typeface="Arial" panose="020B0604020202020204" pitchFamily="34" charset="0"/>
              <a:cs typeface="Arial" panose="020B0604020202020204" pitchFamily="34" charset="0"/>
            </a:endParaRPr>
          </a:p>
          <a:p>
            <a:pPr marL="0" indent="0">
              <a:buNone/>
            </a:pPr>
            <a:r>
              <a:rPr lang="fr-FR" sz="4300" b="1" u="dotDashHeavy" cap="small" dirty="0">
                <a:latin typeface="Arial" panose="020B0604020202020204" pitchFamily="34" charset="0"/>
                <a:cs typeface="Arial" panose="020B0604020202020204" pitchFamily="34" charset="0"/>
              </a:rPr>
              <a:t>Matin </a:t>
            </a:r>
            <a:endParaRPr lang="fr-FR" sz="4300" dirty="0">
              <a:latin typeface="Arial" panose="020B0604020202020204" pitchFamily="34" charset="0"/>
              <a:cs typeface="Arial" panose="020B0604020202020204" pitchFamily="34" charset="0"/>
            </a:endParaRPr>
          </a:p>
          <a:p>
            <a:pPr marL="0" indent="0">
              <a:buNone/>
            </a:pPr>
            <a:r>
              <a:rPr lang="fr-FR" dirty="0">
                <a:sym typeface="Wingdings" panose="05000000000000000000" pitchFamily="2" charset="2"/>
              </a:rPr>
              <a:t>	</a:t>
            </a:r>
            <a:r>
              <a:rPr lang="fr-FR" sz="5200" dirty="0" smtClean="0">
                <a:latin typeface="Arial" panose="020B0604020202020204" pitchFamily="34" charset="0"/>
                <a:cs typeface="Arial" panose="020B0604020202020204" pitchFamily="34" charset="0"/>
                <a:sym typeface="Wingdings" panose="05000000000000000000" pitchFamily="2" charset="2"/>
              </a:rPr>
              <a:t></a:t>
            </a:r>
            <a:r>
              <a:rPr lang="fr-FR" sz="5200" dirty="0" smtClean="0">
                <a:latin typeface="Arial" panose="020B0604020202020204" pitchFamily="34" charset="0"/>
                <a:cs typeface="Arial" panose="020B0604020202020204" pitchFamily="34" charset="0"/>
              </a:rPr>
              <a:t> </a:t>
            </a:r>
            <a:r>
              <a:rPr lang="fr-FR" sz="5200" dirty="0">
                <a:latin typeface="Arial" panose="020B0604020202020204" pitchFamily="34" charset="0"/>
                <a:cs typeface="Arial" panose="020B0604020202020204" pitchFamily="34" charset="0"/>
              </a:rPr>
              <a:t>08h00 – 11h00 : </a:t>
            </a:r>
            <a:r>
              <a:rPr lang="fr-FR" sz="5200" b="1" dirty="0">
                <a:latin typeface="Arial" panose="020B0604020202020204" pitchFamily="34" charset="0"/>
                <a:cs typeface="Arial" panose="020B0604020202020204" pitchFamily="34" charset="0"/>
              </a:rPr>
              <a:t>Accueil des élèves de 6</a:t>
            </a:r>
            <a:r>
              <a:rPr lang="fr-FR" sz="5200" b="1" baseline="30000" dirty="0">
                <a:latin typeface="Arial" panose="020B0604020202020204" pitchFamily="34" charset="0"/>
                <a:cs typeface="Arial" panose="020B0604020202020204" pitchFamily="34" charset="0"/>
              </a:rPr>
              <a:t>e </a:t>
            </a:r>
            <a:r>
              <a:rPr lang="fr-FR" sz="5200" b="1" dirty="0">
                <a:latin typeface="Arial" panose="020B0604020202020204" pitchFamily="34" charset="0"/>
                <a:cs typeface="Arial" panose="020B0604020202020204" pitchFamily="34" charset="0"/>
              </a:rPr>
              <a:t>/ </a:t>
            </a:r>
            <a:r>
              <a:rPr lang="fr-FR" sz="5200" dirty="0">
                <a:latin typeface="Arial" panose="020B0604020202020204" pitchFamily="34" charset="0"/>
                <a:cs typeface="Arial" panose="020B0604020202020204" pitchFamily="34" charset="0"/>
              </a:rPr>
              <a:t>remise des manuels scolaires. </a:t>
            </a:r>
            <a:endParaRPr lang="fr-FR" sz="5200" dirty="0" smtClean="0">
              <a:latin typeface="Arial" panose="020B0604020202020204" pitchFamily="34" charset="0"/>
              <a:cs typeface="Arial" panose="020B0604020202020204" pitchFamily="34" charset="0"/>
            </a:endParaRPr>
          </a:p>
          <a:p>
            <a:pPr marL="0" indent="0">
              <a:buNone/>
            </a:pPr>
            <a:r>
              <a:rPr lang="fr-FR" sz="5200" dirty="0" smtClean="0">
                <a:latin typeface="Arial" panose="020B0604020202020204" pitchFamily="34" charset="0"/>
                <a:cs typeface="Arial" panose="020B0604020202020204" pitchFamily="34" charset="0"/>
              </a:rPr>
              <a:t> </a:t>
            </a:r>
            <a:endParaRPr lang="fr-FR" sz="5200" dirty="0">
              <a:latin typeface="Arial" panose="020B0604020202020204" pitchFamily="34" charset="0"/>
              <a:cs typeface="Arial" panose="020B0604020202020204" pitchFamily="34" charset="0"/>
            </a:endParaRPr>
          </a:p>
          <a:p>
            <a:pPr>
              <a:buFont typeface="Wingdings" panose="05000000000000000000" pitchFamily="2" charset="2"/>
              <a:buChar char="Ö"/>
            </a:pPr>
            <a:r>
              <a:rPr lang="fr-FR" sz="4900" b="1" i="1" dirty="0" smtClean="0">
                <a:latin typeface="Arial" panose="020B0604020202020204" pitchFamily="34" charset="0"/>
                <a:cs typeface="Arial" panose="020B0604020202020204" pitchFamily="34" charset="0"/>
              </a:rPr>
              <a:t>Jeudi </a:t>
            </a:r>
            <a:r>
              <a:rPr lang="fr-FR" sz="4900" b="1" i="1" dirty="0">
                <a:latin typeface="Arial" panose="020B0604020202020204" pitchFamily="34" charset="0"/>
                <a:cs typeface="Arial" panose="020B0604020202020204" pitchFamily="34" charset="0"/>
              </a:rPr>
              <a:t>06 &amp; Vendredi 07 septembre 2018 </a:t>
            </a:r>
            <a:endParaRPr lang="fr-FR" sz="4900" b="1" i="1" dirty="0" smtClean="0">
              <a:latin typeface="Arial" panose="020B0604020202020204" pitchFamily="34" charset="0"/>
              <a:cs typeface="Arial" panose="020B0604020202020204" pitchFamily="34" charset="0"/>
            </a:endParaRPr>
          </a:p>
          <a:p>
            <a:pPr marL="0" indent="0">
              <a:buNone/>
            </a:pPr>
            <a:endParaRPr lang="fr-FR" sz="4900" b="1" i="1" u="dotDashHeavy" cap="small" dirty="0" smtClean="0">
              <a:latin typeface="Arial" panose="020B0604020202020204" pitchFamily="34" charset="0"/>
              <a:cs typeface="Arial" panose="020B0604020202020204" pitchFamily="34" charset="0"/>
            </a:endParaRPr>
          </a:p>
          <a:p>
            <a:pPr marL="0" indent="0">
              <a:buNone/>
            </a:pPr>
            <a:r>
              <a:rPr lang="fr-FR" sz="4900" b="1" i="1" cap="small" dirty="0">
                <a:latin typeface="Arial" panose="020B0604020202020204" pitchFamily="34" charset="0"/>
                <a:cs typeface="Arial" panose="020B0604020202020204" pitchFamily="34" charset="0"/>
              </a:rPr>
              <a:t>	</a:t>
            </a:r>
            <a:r>
              <a:rPr lang="fr-FR" sz="4800" dirty="0">
                <a:latin typeface="Arial" panose="020B0604020202020204" pitchFamily="34" charset="0"/>
                <a:cs typeface="Arial" panose="020B0604020202020204" pitchFamily="34" charset="0"/>
                <a:sym typeface="Wingdings" panose="05000000000000000000" pitchFamily="2" charset="2"/>
              </a:rPr>
              <a:t> </a:t>
            </a:r>
            <a:r>
              <a:rPr lang="fr-FR" sz="4800" dirty="0" smtClean="0">
                <a:latin typeface="Arial" panose="020B0604020202020204" pitchFamily="34" charset="0"/>
                <a:cs typeface="Arial" panose="020B0604020202020204" pitchFamily="34" charset="0"/>
                <a:sym typeface="Wingdings" panose="05000000000000000000" pitchFamily="2" charset="2"/>
              </a:rPr>
              <a:t> Journées d’intégration réservées aux élèves de 6</a:t>
            </a:r>
            <a:r>
              <a:rPr lang="fr-FR" sz="4800" baseline="30000" dirty="0" smtClean="0">
                <a:latin typeface="Arial" panose="020B0604020202020204" pitchFamily="34" charset="0"/>
                <a:cs typeface="Arial" panose="020B0604020202020204" pitchFamily="34" charset="0"/>
                <a:sym typeface="Wingdings" panose="05000000000000000000" pitchFamily="2" charset="2"/>
              </a:rPr>
              <a:t>e</a:t>
            </a:r>
            <a:r>
              <a:rPr lang="fr-FR" sz="4800" dirty="0" smtClean="0">
                <a:latin typeface="Arial" panose="020B0604020202020204" pitchFamily="34" charset="0"/>
                <a:cs typeface="Arial" panose="020B0604020202020204" pitchFamily="34" charset="0"/>
                <a:sym typeface="Wingdings" panose="05000000000000000000" pitchFamily="2" charset="2"/>
              </a:rPr>
              <a:t> </a:t>
            </a:r>
            <a:endParaRPr lang="fr-FR" sz="4900" b="1" i="1" cap="small" dirty="0">
              <a:latin typeface="Arial" panose="020B0604020202020204" pitchFamily="34" charset="0"/>
              <a:cs typeface="Arial" panose="020B0604020202020204" pitchFamily="34" charset="0"/>
            </a:endParaRPr>
          </a:p>
          <a:p>
            <a:pPr marL="0" indent="0">
              <a:buNone/>
            </a:pPr>
            <a:r>
              <a:rPr lang="en-US" sz="5600" b="1" u="dotDashHeavy" cap="small" dirty="0" smtClean="0">
                <a:latin typeface="Arial" panose="020B0604020202020204" pitchFamily="34" charset="0"/>
                <a:cs typeface="Arial" panose="020B0604020202020204" pitchFamily="34" charset="0"/>
              </a:rPr>
              <a:t>Matins</a:t>
            </a:r>
            <a:endParaRPr lang="fr-FR" sz="5600" dirty="0">
              <a:latin typeface="Arial" panose="020B0604020202020204" pitchFamily="34" charset="0"/>
              <a:cs typeface="Arial" panose="020B0604020202020204" pitchFamily="34" charset="0"/>
            </a:endParaRPr>
          </a:p>
          <a:p>
            <a:pPr marL="0" indent="0">
              <a:buNone/>
            </a:pPr>
            <a:r>
              <a:rPr lang="en-US" b="1" i="1" dirty="0">
                <a:sym typeface="Wingdings" panose="05000000000000000000" pitchFamily="2" charset="2"/>
              </a:rPr>
              <a:t> </a:t>
            </a:r>
            <a:r>
              <a:rPr lang="en-US" b="1" i="1" dirty="0" smtClean="0">
                <a:sym typeface="Wingdings" panose="05000000000000000000" pitchFamily="2" charset="2"/>
              </a:rPr>
              <a:t>                </a:t>
            </a:r>
            <a:r>
              <a:rPr lang="fr-FR" sz="5200" dirty="0" smtClean="0">
                <a:latin typeface="Arial" panose="020B0604020202020204" pitchFamily="34" charset="0"/>
                <a:cs typeface="Arial" panose="020B0604020202020204" pitchFamily="34" charset="0"/>
                <a:sym typeface="Wingdings" panose="05000000000000000000" pitchFamily="2" charset="2"/>
              </a:rPr>
              <a:t></a:t>
            </a:r>
            <a:r>
              <a:rPr lang="fr-FR" sz="5200" b="1" i="1" dirty="0" smtClean="0">
                <a:latin typeface="Arial" panose="020B0604020202020204" pitchFamily="34" charset="0"/>
                <a:cs typeface="Arial" panose="020B0604020202020204" pitchFamily="34" charset="0"/>
              </a:rPr>
              <a:t> </a:t>
            </a:r>
            <a:r>
              <a:rPr lang="en-US" sz="5200" dirty="0">
                <a:latin typeface="Arial" panose="020B0604020202020204" pitchFamily="34" charset="0"/>
                <a:cs typeface="Arial" panose="020B0604020202020204" pitchFamily="34" charset="0"/>
              </a:rPr>
              <a:t>Test R.O.C</a:t>
            </a:r>
            <a:r>
              <a:rPr lang="en-US" sz="5200" b="1" i="1" dirty="0">
                <a:latin typeface="Arial" panose="020B0604020202020204" pitchFamily="34" charset="0"/>
                <a:cs typeface="Arial" panose="020B0604020202020204" pitchFamily="34" charset="0"/>
              </a:rPr>
              <a:t>. </a:t>
            </a:r>
            <a:r>
              <a:rPr lang="en-US" sz="5200" b="1" i="1" dirty="0">
                <a:latin typeface="Arial" panose="020B0604020202020204" pitchFamily="34" charset="0"/>
                <a:cs typeface="Arial" panose="020B0604020202020204" pitchFamily="34" charset="0"/>
                <a:sym typeface="Wingdings" panose="05000000000000000000" pitchFamily="2" charset="2"/>
              </a:rPr>
              <a:t></a:t>
            </a:r>
            <a:r>
              <a:rPr lang="en-US" sz="5200" dirty="0">
                <a:latin typeface="Arial" panose="020B0604020202020204" pitchFamily="34" charset="0"/>
                <a:cs typeface="Arial" panose="020B0604020202020204" pitchFamily="34" charset="0"/>
              </a:rPr>
              <a:t> </a:t>
            </a:r>
            <a:r>
              <a:rPr lang="fr-FR" sz="5200" b="1" i="1" dirty="0">
                <a:latin typeface="Arial" panose="020B0604020202020204" pitchFamily="34" charset="0"/>
                <a:cs typeface="Arial" panose="020B0604020202020204" pitchFamily="34" charset="0"/>
              </a:rPr>
              <a:t>Durée 2h00</a:t>
            </a:r>
            <a:endParaRPr lang="fr-FR" sz="5200" dirty="0">
              <a:latin typeface="Arial" panose="020B0604020202020204" pitchFamily="34" charset="0"/>
              <a:cs typeface="Arial" panose="020B0604020202020204" pitchFamily="34" charset="0"/>
            </a:endParaRPr>
          </a:p>
          <a:p>
            <a:pPr marL="0" indent="0">
              <a:buNone/>
            </a:pPr>
            <a:r>
              <a:rPr lang="fr-FR" sz="5200" dirty="0">
                <a:latin typeface="Arial" panose="020B0604020202020204" pitchFamily="34" charset="0"/>
                <a:cs typeface="Arial" panose="020B0604020202020204" pitchFamily="34" charset="0"/>
                <a:sym typeface="Wingdings" panose="05000000000000000000" pitchFamily="2" charset="2"/>
              </a:rPr>
              <a:t> </a:t>
            </a:r>
            <a:r>
              <a:rPr lang="fr-FR" sz="5200" dirty="0" smtClean="0">
                <a:latin typeface="Arial" panose="020B0604020202020204" pitchFamily="34" charset="0"/>
                <a:cs typeface="Arial" panose="020B0604020202020204" pitchFamily="34" charset="0"/>
                <a:sym typeface="Wingdings" panose="05000000000000000000" pitchFamily="2" charset="2"/>
              </a:rPr>
              <a:t>       </a:t>
            </a:r>
            <a:r>
              <a:rPr lang="en-US" sz="5200" dirty="0" smtClean="0">
                <a:latin typeface="Arial" panose="020B0604020202020204" pitchFamily="34" charset="0"/>
                <a:cs typeface="Arial" panose="020B0604020202020204" pitchFamily="34" charset="0"/>
                <a:sym typeface="Wingdings" panose="05000000000000000000" pitchFamily="2" charset="2"/>
              </a:rPr>
              <a:t></a:t>
            </a:r>
            <a:r>
              <a:rPr lang="en-US" sz="5200" dirty="0" smtClean="0">
                <a:latin typeface="Arial" panose="020B0604020202020204" pitchFamily="34" charset="0"/>
                <a:cs typeface="Arial" panose="020B0604020202020204" pitchFamily="34" charset="0"/>
              </a:rPr>
              <a:t> </a:t>
            </a:r>
            <a:r>
              <a:rPr lang="fr-FR" sz="5200" dirty="0">
                <a:latin typeface="Arial" panose="020B0604020202020204" pitchFamily="34" charset="0"/>
                <a:cs typeface="Arial" panose="020B0604020202020204" pitchFamily="34" charset="0"/>
              </a:rPr>
              <a:t>Gérer les absences et les retards, expliquer le règlement intérieur, le carnet de correspondance intervenants CPE &amp; PP</a:t>
            </a:r>
            <a:r>
              <a:rPr lang="en-US" sz="5200" b="1" i="1" dirty="0">
                <a:latin typeface="Arial" panose="020B0604020202020204" pitchFamily="34" charset="0"/>
                <a:cs typeface="Arial" panose="020B0604020202020204" pitchFamily="34" charset="0"/>
                <a:sym typeface="Wingdings" panose="05000000000000000000" pitchFamily="2" charset="2"/>
              </a:rPr>
              <a:t></a:t>
            </a:r>
            <a:r>
              <a:rPr lang="fr-FR" sz="5200" b="1" i="1" dirty="0">
                <a:latin typeface="Arial" panose="020B0604020202020204" pitchFamily="34" charset="0"/>
                <a:cs typeface="Arial" panose="020B0604020202020204" pitchFamily="34" charset="0"/>
              </a:rPr>
              <a:t> Durée 1h00</a:t>
            </a:r>
            <a:endParaRPr lang="fr-FR" sz="5200" dirty="0">
              <a:latin typeface="Arial" panose="020B0604020202020204" pitchFamily="34" charset="0"/>
              <a:cs typeface="Arial" panose="020B0604020202020204" pitchFamily="34" charset="0"/>
            </a:endParaRPr>
          </a:p>
          <a:p>
            <a:pPr marL="0" indent="0">
              <a:buNone/>
            </a:pPr>
            <a:r>
              <a:rPr lang="fr-FR" sz="5200" b="1" i="1" dirty="0">
                <a:latin typeface="Arial" panose="020B0604020202020204" pitchFamily="34" charset="0"/>
                <a:cs typeface="Arial" panose="020B0604020202020204" pitchFamily="34" charset="0"/>
                <a:sym typeface="Wingdings" panose="05000000000000000000" pitchFamily="2" charset="2"/>
              </a:rPr>
              <a:t> </a:t>
            </a:r>
            <a:r>
              <a:rPr lang="fr-FR" sz="5200" b="1" i="1" dirty="0" smtClean="0">
                <a:latin typeface="Arial" panose="020B0604020202020204" pitchFamily="34" charset="0"/>
                <a:cs typeface="Arial" panose="020B0604020202020204" pitchFamily="34" charset="0"/>
                <a:sym typeface="Wingdings" panose="05000000000000000000" pitchFamily="2" charset="2"/>
              </a:rPr>
              <a:t>       </a:t>
            </a:r>
            <a:r>
              <a:rPr lang="en-US" sz="5200" dirty="0" smtClean="0">
                <a:latin typeface="Arial" panose="020B0604020202020204" pitchFamily="34" charset="0"/>
                <a:cs typeface="Arial" panose="020B0604020202020204" pitchFamily="34" charset="0"/>
                <a:sym typeface="Wingdings" panose="05000000000000000000" pitchFamily="2" charset="2"/>
              </a:rPr>
              <a:t></a:t>
            </a:r>
            <a:r>
              <a:rPr lang="fr-FR" sz="5200" dirty="0" smtClean="0">
                <a:latin typeface="Arial" panose="020B0604020202020204" pitchFamily="34" charset="0"/>
                <a:cs typeface="Arial" panose="020B0604020202020204" pitchFamily="34" charset="0"/>
              </a:rPr>
              <a:t> </a:t>
            </a:r>
            <a:r>
              <a:rPr lang="fr-FR" sz="5200" dirty="0">
                <a:latin typeface="Arial" panose="020B0604020202020204" pitchFamily="34" charset="0"/>
                <a:cs typeface="Arial" panose="020B0604020202020204" pitchFamily="34" charset="0"/>
              </a:rPr>
              <a:t>Visite de l’établissement + éco-collège. </a:t>
            </a:r>
            <a:r>
              <a:rPr lang="en-US" sz="5200" b="1" i="1" dirty="0">
                <a:latin typeface="Arial" panose="020B0604020202020204" pitchFamily="34" charset="0"/>
                <a:cs typeface="Arial" panose="020B0604020202020204" pitchFamily="34" charset="0"/>
                <a:sym typeface="Wingdings" panose="05000000000000000000" pitchFamily="2" charset="2"/>
              </a:rPr>
              <a:t></a:t>
            </a:r>
            <a:r>
              <a:rPr lang="fr-FR" sz="5200" b="1" i="1" dirty="0">
                <a:latin typeface="Arial" panose="020B0604020202020204" pitchFamily="34" charset="0"/>
                <a:cs typeface="Arial" panose="020B0604020202020204" pitchFamily="34" charset="0"/>
              </a:rPr>
              <a:t> Durée 1h00</a:t>
            </a:r>
            <a:endParaRPr lang="fr-FR" sz="5200" dirty="0">
              <a:latin typeface="Arial" panose="020B0604020202020204" pitchFamily="34" charset="0"/>
              <a:cs typeface="Arial" panose="020B0604020202020204" pitchFamily="34" charset="0"/>
            </a:endParaRPr>
          </a:p>
          <a:p>
            <a:pPr marL="0" indent="0">
              <a:buNone/>
            </a:pPr>
            <a:r>
              <a:rPr lang="fr-FR" sz="5200" dirty="0">
                <a:latin typeface="Arial" panose="020B0604020202020204" pitchFamily="34" charset="0"/>
                <a:cs typeface="Arial" panose="020B0604020202020204" pitchFamily="34" charset="0"/>
                <a:sym typeface="Wingdings" panose="05000000000000000000" pitchFamily="2" charset="2"/>
              </a:rPr>
              <a:t> </a:t>
            </a:r>
            <a:r>
              <a:rPr lang="fr-FR" sz="5200" dirty="0" smtClean="0">
                <a:latin typeface="Arial" panose="020B0604020202020204" pitchFamily="34" charset="0"/>
                <a:cs typeface="Arial" panose="020B0604020202020204" pitchFamily="34" charset="0"/>
                <a:sym typeface="Wingdings" panose="05000000000000000000" pitchFamily="2" charset="2"/>
              </a:rPr>
              <a:t>       </a:t>
            </a:r>
            <a:r>
              <a:rPr lang="fr-FR" sz="5200" dirty="0" smtClean="0">
                <a:latin typeface="Arial" panose="020B0604020202020204" pitchFamily="34" charset="0"/>
                <a:cs typeface="Arial" panose="020B0604020202020204" pitchFamily="34" charset="0"/>
              </a:rPr>
              <a:t> </a:t>
            </a:r>
            <a:r>
              <a:rPr lang="fr-FR" sz="5200" dirty="0">
                <a:latin typeface="Arial" panose="020B0604020202020204" pitchFamily="34" charset="0"/>
                <a:cs typeface="Arial" panose="020B0604020202020204" pitchFamily="34" charset="0"/>
              </a:rPr>
              <a:t>Intervention de la cellule d’écoute (Infirmière, assistante sociale, psychologue de l’éducation nationale). </a:t>
            </a:r>
            <a:r>
              <a:rPr lang="en-US" sz="5200" b="1" i="1" dirty="0">
                <a:latin typeface="Arial" panose="020B0604020202020204" pitchFamily="34" charset="0"/>
                <a:cs typeface="Arial" panose="020B0604020202020204" pitchFamily="34" charset="0"/>
                <a:sym typeface="Wingdings" panose="05000000000000000000" pitchFamily="2" charset="2"/>
              </a:rPr>
              <a:t></a:t>
            </a:r>
            <a:r>
              <a:rPr lang="fr-FR" sz="5200" b="1" i="1" dirty="0">
                <a:latin typeface="Arial" panose="020B0604020202020204" pitchFamily="34" charset="0"/>
                <a:cs typeface="Arial" panose="020B0604020202020204" pitchFamily="34" charset="0"/>
              </a:rPr>
              <a:t> Durée 1h00 </a:t>
            </a:r>
            <a:endParaRPr lang="fr-FR" sz="5200" dirty="0">
              <a:latin typeface="Arial" panose="020B0604020202020204" pitchFamily="34" charset="0"/>
              <a:cs typeface="Arial" panose="020B0604020202020204" pitchFamily="34" charset="0"/>
            </a:endParaRPr>
          </a:p>
          <a:p>
            <a:pPr marL="0" indent="0">
              <a:buNone/>
            </a:pPr>
            <a:r>
              <a:rPr lang="fr-FR" sz="5200" dirty="0">
                <a:latin typeface="Arial" panose="020B0604020202020204" pitchFamily="34" charset="0"/>
                <a:cs typeface="Arial" panose="020B0604020202020204" pitchFamily="34" charset="0"/>
                <a:sym typeface="Wingdings" panose="05000000000000000000" pitchFamily="2" charset="2"/>
              </a:rPr>
              <a:t> </a:t>
            </a:r>
            <a:r>
              <a:rPr lang="fr-FR" sz="5200" dirty="0" smtClean="0">
                <a:latin typeface="Arial" panose="020B0604020202020204" pitchFamily="34" charset="0"/>
                <a:cs typeface="Arial" panose="020B0604020202020204" pitchFamily="34" charset="0"/>
                <a:sym typeface="Wingdings" panose="05000000000000000000" pitchFamily="2" charset="2"/>
              </a:rPr>
              <a:t>      </a:t>
            </a:r>
            <a:r>
              <a:rPr lang="fr-FR" sz="5200" dirty="0" smtClean="0">
                <a:latin typeface="Arial" panose="020B0604020202020204" pitchFamily="34" charset="0"/>
                <a:cs typeface="Arial" panose="020B0604020202020204" pitchFamily="34" charset="0"/>
              </a:rPr>
              <a:t> </a:t>
            </a:r>
            <a:r>
              <a:rPr lang="fr-FR" sz="5200" dirty="0">
                <a:latin typeface="Arial" panose="020B0604020202020204" pitchFamily="34" charset="0"/>
                <a:cs typeface="Arial" panose="020B0604020202020204" pitchFamily="34" charset="0"/>
              </a:rPr>
              <a:t>Heure de vie classe intervenants CPE &amp; PP</a:t>
            </a:r>
            <a:r>
              <a:rPr lang="en-US" sz="5200" b="1" i="1" dirty="0">
                <a:latin typeface="Arial" panose="020B0604020202020204" pitchFamily="34" charset="0"/>
                <a:cs typeface="Arial" panose="020B0604020202020204" pitchFamily="34" charset="0"/>
                <a:sym typeface="Wingdings" panose="05000000000000000000" pitchFamily="2" charset="2"/>
              </a:rPr>
              <a:t></a:t>
            </a:r>
            <a:r>
              <a:rPr lang="fr-FR" sz="5200" b="1" i="1" dirty="0">
                <a:latin typeface="Arial" panose="020B0604020202020204" pitchFamily="34" charset="0"/>
                <a:cs typeface="Arial" panose="020B0604020202020204" pitchFamily="34" charset="0"/>
              </a:rPr>
              <a:t> Durée 1h00</a:t>
            </a:r>
            <a:endParaRPr lang="fr-FR" sz="5200" dirty="0">
              <a:latin typeface="Arial" panose="020B0604020202020204" pitchFamily="34" charset="0"/>
              <a:cs typeface="Arial" panose="020B0604020202020204" pitchFamily="34" charset="0"/>
            </a:endParaRPr>
          </a:p>
          <a:p>
            <a:pPr marL="0" indent="0">
              <a:buNone/>
            </a:pPr>
            <a:r>
              <a:rPr lang="fr-FR" sz="5200" dirty="0">
                <a:latin typeface="Arial" panose="020B0604020202020204" pitchFamily="34" charset="0"/>
                <a:cs typeface="Arial" panose="020B0604020202020204" pitchFamily="34" charset="0"/>
                <a:sym typeface="Wingdings" panose="05000000000000000000" pitchFamily="2" charset="2"/>
              </a:rPr>
              <a:t> </a:t>
            </a:r>
            <a:r>
              <a:rPr lang="fr-FR" sz="5200" dirty="0" smtClean="0">
                <a:latin typeface="Arial" panose="020B0604020202020204" pitchFamily="34" charset="0"/>
                <a:cs typeface="Arial" panose="020B0604020202020204" pitchFamily="34" charset="0"/>
                <a:sym typeface="Wingdings" panose="05000000000000000000" pitchFamily="2" charset="2"/>
              </a:rPr>
              <a:t>      </a:t>
            </a:r>
            <a:r>
              <a:rPr lang="fr-FR" sz="5200" dirty="0" smtClean="0">
                <a:latin typeface="Arial" panose="020B0604020202020204" pitchFamily="34" charset="0"/>
                <a:cs typeface="Arial" panose="020B0604020202020204" pitchFamily="34" charset="0"/>
              </a:rPr>
              <a:t> </a:t>
            </a:r>
            <a:r>
              <a:rPr lang="fr-FR" sz="5200" dirty="0">
                <a:latin typeface="Arial" panose="020B0604020202020204" pitchFamily="34" charset="0"/>
                <a:cs typeface="Arial" panose="020B0604020202020204" pitchFamily="34" charset="0"/>
              </a:rPr>
              <a:t>Accompagnement  méthodologique, organisation du travail personnel, du travail en classe, du cartable, des semaines et la gestion des documents intervenants professeurs de sciences.</a:t>
            </a:r>
            <a:r>
              <a:rPr lang="en-US" sz="5200" b="1" i="1" dirty="0">
                <a:latin typeface="Arial" panose="020B0604020202020204" pitchFamily="34" charset="0"/>
                <a:cs typeface="Arial" panose="020B0604020202020204" pitchFamily="34" charset="0"/>
                <a:sym typeface="Wingdings" panose="05000000000000000000" pitchFamily="2" charset="2"/>
              </a:rPr>
              <a:t></a:t>
            </a:r>
            <a:r>
              <a:rPr lang="fr-FR" sz="5200" b="1" i="1" dirty="0">
                <a:latin typeface="Arial" panose="020B0604020202020204" pitchFamily="34" charset="0"/>
                <a:cs typeface="Arial" panose="020B0604020202020204" pitchFamily="34" charset="0"/>
              </a:rPr>
              <a:t> Durée </a:t>
            </a:r>
            <a:r>
              <a:rPr lang="fr-FR" sz="5200" b="1" i="1" dirty="0" smtClean="0">
                <a:latin typeface="Arial" panose="020B0604020202020204" pitchFamily="34" charset="0"/>
                <a:cs typeface="Arial" panose="020B0604020202020204" pitchFamily="34" charset="0"/>
              </a:rPr>
              <a:t>1h00</a:t>
            </a:r>
            <a:endParaRPr lang="fr-FR" sz="5200" dirty="0">
              <a:latin typeface="Arial" panose="020B0604020202020204" pitchFamily="34" charset="0"/>
              <a:cs typeface="Arial" panose="020B0604020202020204" pitchFamily="34" charset="0"/>
            </a:endParaRPr>
          </a:p>
          <a:p>
            <a:pPr marL="0" indent="0">
              <a:buNone/>
            </a:pPr>
            <a:r>
              <a:rPr lang="fr-FR" sz="5200" dirty="0">
                <a:latin typeface="Arial" panose="020B0604020202020204" pitchFamily="34" charset="0"/>
                <a:cs typeface="Arial" panose="020B0604020202020204" pitchFamily="34" charset="0"/>
                <a:sym typeface="Wingdings" panose="05000000000000000000" pitchFamily="2" charset="2"/>
              </a:rPr>
              <a:t> </a:t>
            </a:r>
            <a:r>
              <a:rPr lang="fr-FR" sz="5200" dirty="0" smtClean="0">
                <a:latin typeface="Arial" panose="020B0604020202020204" pitchFamily="34" charset="0"/>
                <a:cs typeface="Arial" panose="020B0604020202020204" pitchFamily="34" charset="0"/>
                <a:sym typeface="Wingdings" panose="05000000000000000000" pitchFamily="2" charset="2"/>
              </a:rPr>
              <a:t>      </a:t>
            </a:r>
            <a:r>
              <a:rPr lang="fr-FR" sz="5200" dirty="0" smtClean="0">
                <a:latin typeface="Arial" panose="020B0604020202020204" pitchFamily="34" charset="0"/>
                <a:cs typeface="Arial" panose="020B0604020202020204" pitchFamily="34" charset="0"/>
              </a:rPr>
              <a:t> </a:t>
            </a:r>
            <a:r>
              <a:rPr lang="fr-FR" sz="5200" dirty="0">
                <a:latin typeface="Arial" panose="020B0604020202020204" pitchFamily="34" charset="0"/>
                <a:cs typeface="Arial" panose="020B0604020202020204" pitchFamily="34" charset="0"/>
              </a:rPr>
              <a:t>Actions culturelles intervenants Mme POLLIONI &amp;c les professeurs des spécialités. </a:t>
            </a:r>
            <a:r>
              <a:rPr lang="en-US" sz="5200" b="1" i="1" dirty="0">
                <a:latin typeface="Arial" panose="020B0604020202020204" pitchFamily="34" charset="0"/>
                <a:cs typeface="Arial" panose="020B0604020202020204" pitchFamily="34" charset="0"/>
                <a:sym typeface="Wingdings" panose="05000000000000000000" pitchFamily="2" charset="2"/>
              </a:rPr>
              <a:t></a:t>
            </a:r>
            <a:r>
              <a:rPr lang="fr-FR" sz="5200" b="1" i="1" dirty="0">
                <a:latin typeface="Arial" panose="020B0604020202020204" pitchFamily="34" charset="0"/>
                <a:cs typeface="Arial" panose="020B0604020202020204" pitchFamily="34" charset="0"/>
              </a:rPr>
              <a:t> Durée </a:t>
            </a:r>
            <a:r>
              <a:rPr lang="fr-FR" sz="5200" b="1" i="1" dirty="0" smtClean="0">
                <a:latin typeface="Arial" panose="020B0604020202020204" pitchFamily="34" charset="0"/>
                <a:cs typeface="Arial" panose="020B0604020202020204" pitchFamily="34" charset="0"/>
              </a:rPr>
              <a:t>1h00</a:t>
            </a:r>
          </a:p>
          <a:p>
            <a:pPr marL="0" indent="0">
              <a:buNone/>
            </a:pPr>
            <a:endParaRPr lang="fr-FR" sz="5200" dirty="0">
              <a:latin typeface="Arial" panose="020B0604020202020204" pitchFamily="34" charset="0"/>
              <a:cs typeface="Arial" panose="020B0604020202020204" pitchFamily="34" charset="0"/>
            </a:endParaRPr>
          </a:p>
          <a:p>
            <a:pPr marL="0" indent="0" algn="ctr">
              <a:buNone/>
            </a:pPr>
            <a:r>
              <a:rPr lang="fr-FR" sz="5200" b="1" i="1" u="sng" dirty="0">
                <a:latin typeface="Arial" panose="020B0604020202020204" pitchFamily="34" charset="0"/>
                <a:cs typeface="Arial" panose="020B0604020202020204" pitchFamily="34" charset="0"/>
              </a:rPr>
              <a:t>Les cours débuteront le lundi 10 septembre 2018 conformément à l’emploi du temps</a:t>
            </a:r>
            <a:endParaRPr lang="fr-FR" sz="5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fr-FR" sz="2400" b="1" dirty="0" smtClean="0">
                <a:ln/>
                <a:solidFill>
                  <a:srgbClr val="F61E3D"/>
                </a:solidFill>
              </a:rPr>
              <a:t>ACCUEIL DES CLASSES DE 3ème                                       </a:t>
            </a:r>
            <a:br>
              <a:rPr lang="fr-FR" sz="2400" b="1" dirty="0" smtClean="0">
                <a:ln/>
                <a:solidFill>
                  <a:srgbClr val="F61E3D"/>
                </a:solidFill>
              </a:rPr>
            </a:br>
            <a:r>
              <a:rPr lang="fr-FR" sz="2400" b="1" dirty="0" smtClean="0">
                <a:ln/>
                <a:solidFill>
                  <a:srgbClr val="F61E3D"/>
                </a:solidFill>
              </a:rPr>
              <a:t> MARDI 04 SEPTEMBRE 2018                                                 </a:t>
            </a:r>
            <a:br>
              <a:rPr lang="fr-FR" sz="2400" b="1" dirty="0" smtClean="0">
                <a:ln/>
                <a:solidFill>
                  <a:srgbClr val="F61E3D"/>
                </a:solidFill>
              </a:rPr>
            </a:br>
            <a:r>
              <a:rPr lang="fr-FR" sz="2400" b="1" dirty="0" smtClean="0">
                <a:ln/>
                <a:solidFill>
                  <a:srgbClr val="F61E3D"/>
                </a:solidFill>
              </a:rPr>
              <a:t>  DE 08 H 00 A 10 H 00</a:t>
            </a:r>
            <a:endParaRPr lang="fr-FR" sz="2400" b="1" dirty="0">
              <a:ln/>
              <a:solidFill>
                <a:srgbClr val="F61E3D"/>
              </a:solidFill>
            </a:endParaRPr>
          </a:p>
        </p:txBody>
      </p:sp>
      <p:graphicFrame>
        <p:nvGraphicFramePr>
          <p:cNvPr id="4" name="Espace réservé du contenu 3"/>
          <p:cNvGraphicFramePr>
            <a:graphicFrameLocks noGrp="1"/>
          </p:cNvGraphicFramePr>
          <p:nvPr>
            <p:ph idx="1"/>
          </p:nvPr>
        </p:nvGraphicFramePr>
        <p:xfrm>
          <a:off x="467544" y="1916832"/>
          <a:ext cx="8229600" cy="2992120"/>
        </p:xfrm>
        <a:graphic>
          <a:graphicData uri="http://schemas.openxmlformats.org/drawingml/2006/table">
            <a:tbl>
              <a:tblPr firstRow="1" bandRow="1">
                <a:tableStyleId>{5C22544A-7EE6-4342-B048-85BDC9FD1C3A}</a:tableStyleId>
              </a:tblPr>
              <a:tblGrid>
                <a:gridCol w="1152128"/>
                <a:gridCol w="5832648"/>
                <a:gridCol w="1244824"/>
              </a:tblGrid>
              <a:tr h="370840">
                <a:tc>
                  <a:txBody>
                    <a:bodyPr/>
                    <a:lstStyle/>
                    <a:p>
                      <a:pPr algn="ctr"/>
                      <a:r>
                        <a:rPr lang="fr-FR" sz="2000" dirty="0" smtClean="0">
                          <a:solidFill>
                            <a:schemeClr val="tx1"/>
                          </a:solidFill>
                        </a:rPr>
                        <a:t>Classes</a:t>
                      </a:r>
                      <a:endParaRPr lang="fr-FR"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2000" dirty="0" smtClean="0">
                          <a:solidFill>
                            <a:schemeClr val="tx1"/>
                          </a:solidFill>
                        </a:rPr>
                        <a:t>PP et équipes pédagogiques</a:t>
                      </a:r>
                      <a:endParaRPr lang="fr-FR"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2000" dirty="0" smtClean="0">
                          <a:solidFill>
                            <a:schemeClr val="tx1"/>
                          </a:solidFill>
                        </a:rPr>
                        <a:t>Salles </a:t>
                      </a:r>
                      <a:endParaRPr lang="fr-FR"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fr-FR" dirty="0" smtClean="0"/>
                        <a:t>3°A</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fr-FR" b="1" dirty="0" smtClean="0"/>
                        <a:t>Mme BROUSSILLON</a:t>
                      </a:r>
                      <a:endParaRPr lang="fr-F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dirty="0" smtClean="0"/>
                        <a:t>F4</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fr-FR" dirty="0" smtClean="0"/>
                        <a:t>3°B</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fr-FR" b="1" dirty="0" smtClean="0"/>
                        <a:t>M. ERIAU</a:t>
                      </a:r>
                      <a:endParaRPr lang="fr-F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dirty="0" smtClean="0"/>
                        <a:t>E4</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fr-FR" dirty="0" smtClean="0"/>
                        <a:t>3°C</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fr-FR" b="1" dirty="0" smtClean="0"/>
                        <a:t>Mme VOLET</a:t>
                      </a:r>
                      <a:endParaRPr lang="fr-F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dirty="0" smtClean="0"/>
                        <a:t>E1</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fr-FR" dirty="0" smtClean="0"/>
                        <a:t>3°D</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fr-FR" b="1" dirty="0" smtClean="0"/>
                        <a:t>Mme ROSNEL</a:t>
                      </a:r>
                      <a:endParaRPr lang="fr-F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dirty="0" smtClean="0"/>
                        <a:t>E2</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fr-FR" dirty="0" smtClean="0"/>
                        <a:t>3°E</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fr-FR" b="1" dirty="0" smtClean="0"/>
                        <a:t>M. MADO</a:t>
                      </a:r>
                      <a:endParaRPr lang="fr-F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dirty="0" smtClean="0"/>
                        <a:t>E3</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fr-FR" dirty="0" smtClean="0"/>
                        <a:t>3°F</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fr-FR" b="1" dirty="0" smtClean="0"/>
                        <a:t>M. DUNO </a:t>
                      </a:r>
                      <a:endParaRPr lang="fr-F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dirty="0" smtClean="0"/>
                        <a:t>F2</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fr-FR" b="0" dirty="0" smtClean="0"/>
                        <a:t>3°G</a:t>
                      </a:r>
                      <a:endParaRPr lang="fr-FR"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fr-FR" b="1" dirty="0" smtClean="0"/>
                        <a:t>Mme GOUNOUMAN </a:t>
                      </a:r>
                      <a:r>
                        <a:rPr lang="fr-FR" b="0" dirty="0" smtClean="0"/>
                        <a:t>- Mmes</a:t>
                      </a:r>
                      <a:endParaRPr lang="fr-FR"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dirty="0" smtClean="0"/>
                        <a:t>F3</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5" name="ZoneTexte 4"/>
          <p:cNvSpPr txBox="1"/>
          <p:nvPr/>
        </p:nvSpPr>
        <p:spPr>
          <a:xfrm>
            <a:off x="467544" y="5445224"/>
            <a:ext cx="7344816" cy="369332"/>
          </a:xfrm>
          <a:prstGeom prst="rect">
            <a:avLst/>
          </a:prstGeom>
          <a:noFill/>
        </p:spPr>
        <p:txBody>
          <a:bodyPr wrap="square" rtlCol="0">
            <a:spAutoFit/>
          </a:bodyPr>
          <a:lstStyle/>
          <a:p>
            <a:r>
              <a:rPr lang="fr-FR" b="1" dirty="0" smtClean="0"/>
              <a:t>Gras = PP</a:t>
            </a:r>
            <a:endParaRPr lang="fr-FR"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fr-FR" sz="2400" b="1" dirty="0" smtClean="0">
                <a:ln/>
                <a:solidFill>
                  <a:srgbClr val="F32135"/>
                </a:solidFill>
              </a:rPr>
              <a:t>ACCUEIL DES CLASSES DE 4ème                                       </a:t>
            </a:r>
            <a:br>
              <a:rPr lang="fr-FR" sz="2400" b="1" dirty="0" smtClean="0">
                <a:ln/>
                <a:solidFill>
                  <a:srgbClr val="F32135"/>
                </a:solidFill>
              </a:rPr>
            </a:br>
            <a:r>
              <a:rPr lang="fr-FR" sz="2400" b="1" dirty="0">
                <a:ln/>
                <a:solidFill>
                  <a:srgbClr val="F61E3D"/>
                </a:solidFill>
              </a:rPr>
              <a:t>MARDI 04 SEPTEMBRE 2018                                                 </a:t>
            </a:r>
            <a:br>
              <a:rPr lang="fr-FR" sz="2400" b="1" dirty="0">
                <a:ln/>
                <a:solidFill>
                  <a:srgbClr val="F61E3D"/>
                </a:solidFill>
              </a:rPr>
            </a:br>
            <a:r>
              <a:rPr lang="fr-FR" sz="2400" b="1" dirty="0">
                <a:ln/>
                <a:solidFill>
                  <a:srgbClr val="F61E3D"/>
                </a:solidFill>
              </a:rPr>
              <a:t>  DE </a:t>
            </a:r>
            <a:r>
              <a:rPr lang="fr-FR" sz="2400" b="1" dirty="0" smtClean="0">
                <a:ln/>
                <a:solidFill>
                  <a:srgbClr val="F61E3D"/>
                </a:solidFill>
              </a:rPr>
              <a:t>10 H 00 </a:t>
            </a:r>
            <a:r>
              <a:rPr lang="fr-FR" sz="2400" b="1" dirty="0">
                <a:ln/>
                <a:solidFill>
                  <a:srgbClr val="F61E3D"/>
                </a:solidFill>
              </a:rPr>
              <a:t>A </a:t>
            </a:r>
            <a:r>
              <a:rPr lang="fr-FR" sz="2400" b="1" dirty="0" smtClean="0">
                <a:ln/>
                <a:solidFill>
                  <a:srgbClr val="F61E3D"/>
                </a:solidFill>
              </a:rPr>
              <a:t>12 H 00</a:t>
            </a:r>
            <a:endParaRPr lang="fr-FR" sz="2400" b="1" dirty="0">
              <a:ln/>
              <a:solidFill>
                <a:srgbClr val="F32135"/>
              </a:solidFill>
            </a:endParaRPr>
          </a:p>
        </p:txBody>
      </p:sp>
      <p:graphicFrame>
        <p:nvGraphicFramePr>
          <p:cNvPr id="4" name="Espace réservé du contenu 3"/>
          <p:cNvGraphicFramePr>
            <a:graphicFrameLocks noGrp="1"/>
          </p:cNvGraphicFramePr>
          <p:nvPr>
            <p:ph idx="1"/>
          </p:nvPr>
        </p:nvGraphicFramePr>
        <p:xfrm>
          <a:off x="467544" y="1916832"/>
          <a:ext cx="8229600" cy="3362960"/>
        </p:xfrm>
        <a:graphic>
          <a:graphicData uri="http://schemas.openxmlformats.org/drawingml/2006/table">
            <a:tbl>
              <a:tblPr firstRow="1" bandRow="1">
                <a:tableStyleId>{5C22544A-7EE6-4342-B048-85BDC9FD1C3A}</a:tableStyleId>
              </a:tblPr>
              <a:tblGrid>
                <a:gridCol w="1152128"/>
                <a:gridCol w="5832648"/>
                <a:gridCol w="1244824"/>
              </a:tblGrid>
              <a:tr h="370840">
                <a:tc>
                  <a:txBody>
                    <a:bodyPr/>
                    <a:lstStyle/>
                    <a:p>
                      <a:pPr algn="ctr"/>
                      <a:r>
                        <a:rPr lang="fr-FR" sz="2000" dirty="0" smtClean="0">
                          <a:solidFill>
                            <a:schemeClr val="tx1"/>
                          </a:solidFill>
                        </a:rPr>
                        <a:t>Classes</a:t>
                      </a:r>
                      <a:endParaRPr lang="fr-FR"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2000" dirty="0" smtClean="0">
                          <a:solidFill>
                            <a:schemeClr val="tx1"/>
                          </a:solidFill>
                        </a:rPr>
                        <a:t>PP et équipes pédagogiques</a:t>
                      </a:r>
                      <a:endParaRPr lang="fr-FR"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2000" dirty="0" smtClean="0">
                          <a:solidFill>
                            <a:schemeClr val="tx1"/>
                          </a:solidFill>
                        </a:rPr>
                        <a:t>Salles </a:t>
                      </a:r>
                      <a:endParaRPr lang="fr-FR"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fr-FR" dirty="0" smtClean="0"/>
                        <a:t>4°A</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fr-FR" b="1" dirty="0" smtClean="0"/>
                        <a:t>M. BISSAINTE</a:t>
                      </a:r>
                      <a:endParaRPr lang="fr-F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dirty="0" smtClean="0"/>
                        <a:t>E2</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fr-FR" dirty="0" smtClean="0"/>
                        <a:t>4°B</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fr-FR" b="1" dirty="0" smtClean="0"/>
                        <a:t>Mme BRIEUX</a:t>
                      </a:r>
                      <a:endParaRPr lang="fr-F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dirty="0" smtClean="0"/>
                        <a:t>E3</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fr-FR" dirty="0" smtClean="0"/>
                        <a:t>4°C</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fr-FR" b="1" dirty="0" smtClean="0"/>
                        <a:t>M.</a:t>
                      </a:r>
                      <a:r>
                        <a:rPr lang="fr-FR" b="1" baseline="0" dirty="0" smtClean="0"/>
                        <a:t> EDOM</a:t>
                      </a:r>
                      <a:endParaRPr lang="fr-F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dirty="0" smtClean="0"/>
                        <a:t>E4</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fr-FR" dirty="0" smtClean="0"/>
                        <a:t>4°D</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fr-FR" b="1" dirty="0" smtClean="0"/>
                        <a:t>M. AGASTIN</a:t>
                      </a:r>
                      <a:endParaRPr lang="fr-F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dirty="0" smtClean="0"/>
                        <a:t>F4</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fr-FR" dirty="0" smtClean="0"/>
                        <a:t>4°E</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fr-FR" b="1" dirty="0" smtClean="0"/>
                        <a:t>Mme BAZILE</a:t>
                      </a:r>
                      <a:endParaRPr lang="fr-F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dirty="0" smtClean="0"/>
                        <a:t>F3</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fr-FR" dirty="0" smtClean="0"/>
                        <a:t>4°F</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fr-FR" b="1" dirty="0" smtClean="0"/>
                        <a:t>M. AUCAGOS</a:t>
                      </a:r>
                      <a:endParaRPr lang="fr-F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dirty="0" smtClean="0"/>
                        <a:t>F2</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fr-FR" dirty="0" smtClean="0"/>
                        <a:t>4°G</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fr-FR" b="1" dirty="0" smtClean="0"/>
                        <a:t>M. VERIN</a:t>
                      </a:r>
                      <a:endParaRPr lang="fr-F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dirty="0" smtClean="0"/>
                        <a:t>F1</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fr-FR" dirty="0" smtClean="0"/>
                        <a:t>4°H</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fr-FR" b="1" dirty="0" smtClean="0"/>
                        <a:t>Mme MIRTIL</a:t>
                      </a:r>
                      <a:endParaRPr lang="fr-F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dirty="0" smtClean="0"/>
                        <a:t>E1</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5" name="ZoneTexte 4"/>
          <p:cNvSpPr txBox="1"/>
          <p:nvPr/>
        </p:nvSpPr>
        <p:spPr>
          <a:xfrm>
            <a:off x="467544" y="5877272"/>
            <a:ext cx="7344816" cy="369332"/>
          </a:xfrm>
          <a:prstGeom prst="rect">
            <a:avLst/>
          </a:prstGeom>
          <a:noFill/>
        </p:spPr>
        <p:txBody>
          <a:bodyPr wrap="square" rtlCol="0">
            <a:spAutoFit/>
          </a:bodyPr>
          <a:lstStyle/>
          <a:p>
            <a:r>
              <a:rPr lang="fr-FR" b="1" dirty="0" smtClean="0"/>
              <a:t>Gras = PP</a:t>
            </a:r>
            <a:endParaRPr lang="fr-FR"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fr-FR" sz="2400" b="1" dirty="0" smtClean="0">
                <a:ln/>
                <a:solidFill>
                  <a:srgbClr val="EF2533"/>
                </a:solidFill>
              </a:rPr>
              <a:t>ACCUEIL DES CLASSES DE 5ème                                       </a:t>
            </a:r>
            <a:br>
              <a:rPr lang="fr-FR" sz="2400" b="1" dirty="0" smtClean="0">
                <a:ln/>
                <a:solidFill>
                  <a:srgbClr val="EF2533"/>
                </a:solidFill>
              </a:rPr>
            </a:br>
            <a:r>
              <a:rPr lang="fr-FR" sz="2400" b="1" dirty="0" smtClean="0">
                <a:ln/>
                <a:solidFill>
                  <a:srgbClr val="EF2533"/>
                </a:solidFill>
              </a:rPr>
              <a:t> </a:t>
            </a:r>
            <a:r>
              <a:rPr lang="fr-FR" sz="2400" b="1" dirty="0">
                <a:ln/>
                <a:solidFill>
                  <a:srgbClr val="F61E3D"/>
                </a:solidFill>
              </a:rPr>
              <a:t>MARDI 04 SEPTEMBRE 2018                                                 </a:t>
            </a:r>
            <a:br>
              <a:rPr lang="fr-FR" sz="2400" b="1" dirty="0">
                <a:ln/>
                <a:solidFill>
                  <a:srgbClr val="F61E3D"/>
                </a:solidFill>
              </a:rPr>
            </a:br>
            <a:r>
              <a:rPr lang="fr-FR" sz="2400" b="1" dirty="0">
                <a:ln/>
                <a:solidFill>
                  <a:srgbClr val="F61E3D"/>
                </a:solidFill>
              </a:rPr>
              <a:t>  DE </a:t>
            </a:r>
            <a:r>
              <a:rPr lang="fr-FR" sz="2400" b="1" dirty="0" smtClean="0">
                <a:ln/>
                <a:solidFill>
                  <a:srgbClr val="F61E3D"/>
                </a:solidFill>
              </a:rPr>
              <a:t>14 H 00 </a:t>
            </a:r>
            <a:r>
              <a:rPr lang="fr-FR" sz="2400" b="1" dirty="0">
                <a:ln/>
                <a:solidFill>
                  <a:srgbClr val="F61E3D"/>
                </a:solidFill>
              </a:rPr>
              <a:t>A </a:t>
            </a:r>
            <a:r>
              <a:rPr lang="fr-FR" sz="2400" b="1" dirty="0" smtClean="0">
                <a:ln/>
                <a:solidFill>
                  <a:srgbClr val="F61E3D"/>
                </a:solidFill>
              </a:rPr>
              <a:t>16 H 00</a:t>
            </a:r>
            <a:endParaRPr lang="fr-FR" sz="2400" b="1" dirty="0">
              <a:ln/>
              <a:solidFill>
                <a:srgbClr val="EF2533"/>
              </a:solidFill>
            </a:endParaRPr>
          </a:p>
        </p:txBody>
      </p:sp>
      <p:graphicFrame>
        <p:nvGraphicFramePr>
          <p:cNvPr id="4" name="Espace réservé du contenu 3"/>
          <p:cNvGraphicFramePr>
            <a:graphicFrameLocks noGrp="1"/>
          </p:cNvGraphicFramePr>
          <p:nvPr>
            <p:ph idx="1"/>
          </p:nvPr>
        </p:nvGraphicFramePr>
        <p:xfrm>
          <a:off x="467544" y="1916832"/>
          <a:ext cx="8229600" cy="3362960"/>
        </p:xfrm>
        <a:graphic>
          <a:graphicData uri="http://schemas.openxmlformats.org/drawingml/2006/table">
            <a:tbl>
              <a:tblPr firstRow="1" bandRow="1">
                <a:tableStyleId>{5C22544A-7EE6-4342-B048-85BDC9FD1C3A}</a:tableStyleId>
              </a:tblPr>
              <a:tblGrid>
                <a:gridCol w="1152128"/>
                <a:gridCol w="5832648"/>
                <a:gridCol w="1244824"/>
              </a:tblGrid>
              <a:tr h="370840">
                <a:tc>
                  <a:txBody>
                    <a:bodyPr/>
                    <a:lstStyle/>
                    <a:p>
                      <a:pPr algn="ctr"/>
                      <a:r>
                        <a:rPr lang="fr-FR" sz="2000" dirty="0" smtClean="0">
                          <a:solidFill>
                            <a:schemeClr val="tx1"/>
                          </a:solidFill>
                        </a:rPr>
                        <a:t>Classes</a:t>
                      </a:r>
                      <a:endParaRPr lang="fr-FR"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2000" dirty="0" smtClean="0">
                          <a:solidFill>
                            <a:schemeClr val="tx1"/>
                          </a:solidFill>
                        </a:rPr>
                        <a:t>PP et équipes pédagogiques</a:t>
                      </a:r>
                      <a:endParaRPr lang="fr-FR"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2000" dirty="0" smtClean="0">
                          <a:solidFill>
                            <a:schemeClr val="tx1"/>
                          </a:solidFill>
                        </a:rPr>
                        <a:t>Salles </a:t>
                      </a:r>
                      <a:endParaRPr lang="fr-FR"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fr-FR" dirty="0" smtClean="0"/>
                        <a:t>5°A</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fr-FR" b="1" dirty="0" smtClean="0"/>
                        <a:t>M. BANAIAS</a:t>
                      </a:r>
                      <a:endParaRPr lang="fr-F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dirty="0" smtClean="0"/>
                        <a:t>E1</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fr-FR" dirty="0" smtClean="0"/>
                        <a:t>5°B</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fr-FR" b="1" dirty="0" smtClean="0"/>
                        <a:t>Mme COMBE</a:t>
                      </a:r>
                      <a:endParaRPr lang="fr-F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dirty="0" smtClean="0"/>
                        <a:t>E2</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fr-FR" dirty="0" smtClean="0"/>
                        <a:t>5°C</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fr-FR" b="1" dirty="0" smtClean="0"/>
                        <a:t>Mme BLAVIN</a:t>
                      </a:r>
                      <a:endParaRPr lang="fr-F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dirty="0" smtClean="0"/>
                        <a:t>E3</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fr-FR" dirty="0" smtClean="0"/>
                        <a:t>5°D</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fr-FR" b="1" dirty="0" smtClean="0"/>
                        <a:t>Mme CAPELLE</a:t>
                      </a:r>
                      <a:endParaRPr lang="fr-F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dirty="0" smtClean="0"/>
                        <a:t>E4</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fr-FR" dirty="0" smtClean="0"/>
                        <a:t>5°E</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fr-FR" b="1" dirty="0" smtClean="0"/>
                        <a:t>Mme CHELEUX</a:t>
                      </a:r>
                      <a:endParaRPr lang="fr-F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dirty="0" smtClean="0"/>
                        <a:t>F2</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fr-FR" dirty="0" smtClean="0"/>
                        <a:t>5°F</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fr-FR" b="1" dirty="0" smtClean="0"/>
                        <a:t>Mme PETER</a:t>
                      </a:r>
                      <a:endParaRPr lang="fr-F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dirty="0" smtClean="0"/>
                        <a:t>F4</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fr-FR" dirty="0" smtClean="0"/>
                        <a:t>5°G</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fr-FR" b="1" dirty="0" smtClean="0"/>
                        <a:t>Mme BALOURD</a:t>
                      </a:r>
                      <a:endParaRPr lang="fr-F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dirty="0" smtClean="0"/>
                        <a:t>F3</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fr-FR" dirty="0" smtClean="0"/>
                        <a:t>5°H</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fr-FR" b="1" dirty="0" smtClean="0"/>
                        <a:t>Mme ROUTHIER</a:t>
                      </a:r>
                      <a:endParaRPr lang="fr-F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dirty="0" smtClean="0"/>
                        <a:t>F1</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5" name="ZoneTexte 4"/>
          <p:cNvSpPr txBox="1"/>
          <p:nvPr/>
        </p:nvSpPr>
        <p:spPr>
          <a:xfrm>
            <a:off x="395536" y="5877272"/>
            <a:ext cx="7344816" cy="369332"/>
          </a:xfrm>
          <a:prstGeom prst="rect">
            <a:avLst/>
          </a:prstGeom>
          <a:noFill/>
        </p:spPr>
        <p:txBody>
          <a:bodyPr wrap="square" rtlCol="0">
            <a:spAutoFit/>
          </a:bodyPr>
          <a:lstStyle/>
          <a:p>
            <a:r>
              <a:rPr lang="fr-FR" b="1" dirty="0" smtClean="0"/>
              <a:t>Gras = PP</a:t>
            </a:r>
            <a:endParaRPr lang="fr-FR"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fr-FR" sz="2400" b="1" dirty="0" smtClean="0">
                <a:ln/>
                <a:solidFill>
                  <a:srgbClr val="F22227"/>
                </a:solidFill>
              </a:rPr>
              <a:t>ACCUEIL DES CLASSES DE 6ème                                       </a:t>
            </a:r>
            <a:br>
              <a:rPr lang="fr-FR" sz="2400" b="1" dirty="0" smtClean="0">
                <a:ln/>
                <a:solidFill>
                  <a:srgbClr val="F22227"/>
                </a:solidFill>
              </a:rPr>
            </a:br>
            <a:r>
              <a:rPr lang="fr-FR" sz="2400" b="1" dirty="0" smtClean="0">
                <a:ln/>
                <a:solidFill>
                  <a:srgbClr val="F22227"/>
                </a:solidFill>
              </a:rPr>
              <a:t> </a:t>
            </a:r>
            <a:r>
              <a:rPr lang="fr-FR" sz="2400" b="1" dirty="0" smtClean="0">
                <a:ln/>
                <a:solidFill>
                  <a:srgbClr val="F61E3D"/>
                </a:solidFill>
              </a:rPr>
              <a:t>MERCREDI 05 SEPTEMBRE </a:t>
            </a:r>
            <a:r>
              <a:rPr lang="fr-FR" sz="2400" b="1" dirty="0">
                <a:ln/>
                <a:solidFill>
                  <a:srgbClr val="F61E3D"/>
                </a:solidFill>
              </a:rPr>
              <a:t>2018                                                 </a:t>
            </a:r>
            <a:br>
              <a:rPr lang="fr-FR" sz="2400" b="1" dirty="0">
                <a:ln/>
                <a:solidFill>
                  <a:srgbClr val="F61E3D"/>
                </a:solidFill>
              </a:rPr>
            </a:br>
            <a:r>
              <a:rPr lang="fr-FR" sz="2400" b="1" dirty="0">
                <a:ln/>
                <a:solidFill>
                  <a:srgbClr val="F61E3D"/>
                </a:solidFill>
              </a:rPr>
              <a:t>  DE </a:t>
            </a:r>
            <a:r>
              <a:rPr lang="fr-FR" sz="2400" b="1" dirty="0" smtClean="0">
                <a:ln/>
                <a:solidFill>
                  <a:srgbClr val="F61E3D"/>
                </a:solidFill>
              </a:rPr>
              <a:t>08 H 00 </a:t>
            </a:r>
            <a:r>
              <a:rPr lang="fr-FR" sz="2400" b="1" dirty="0">
                <a:ln/>
                <a:solidFill>
                  <a:srgbClr val="F61E3D"/>
                </a:solidFill>
              </a:rPr>
              <a:t>A </a:t>
            </a:r>
            <a:r>
              <a:rPr lang="fr-FR" sz="2400" b="1" dirty="0" smtClean="0">
                <a:ln/>
                <a:solidFill>
                  <a:srgbClr val="F61E3D"/>
                </a:solidFill>
              </a:rPr>
              <a:t>11 H 00</a:t>
            </a:r>
            <a:endParaRPr lang="fr-FR" sz="2400" b="1" dirty="0">
              <a:ln/>
              <a:solidFill>
                <a:srgbClr val="F22227"/>
              </a:solidFill>
            </a:endParaRPr>
          </a:p>
        </p:txBody>
      </p:sp>
      <p:graphicFrame>
        <p:nvGraphicFramePr>
          <p:cNvPr id="4" name="Espace réservé du contenu 3"/>
          <p:cNvGraphicFramePr>
            <a:graphicFrameLocks noGrp="1"/>
          </p:cNvGraphicFramePr>
          <p:nvPr>
            <p:ph idx="1"/>
          </p:nvPr>
        </p:nvGraphicFramePr>
        <p:xfrm>
          <a:off x="467544" y="1916832"/>
          <a:ext cx="8229600" cy="2992120"/>
        </p:xfrm>
        <a:graphic>
          <a:graphicData uri="http://schemas.openxmlformats.org/drawingml/2006/table">
            <a:tbl>
              <a:tblPr firstRow="1" bandRow="1">
                <a:tableStyleId>{5C22544A-7EE6-4342-B048-85BDC9FD1C3A}</a:tableStyleId>
              </a:tblPr>
              <a:tblGrid>
                <a:gridCol w="1152128"/>
                <a:gridCol w="5832648"/>
                <a:gridCol w="1244824"/>
              </a:tblGrid>
              <a:tr h="370840">
                <a:tc>
                  <a:txBody>
                    <a:bodyPr/>
                    <a:lstStyle/>
                    <a:p>
                      <a:pPr algn="ctr"/>
                      <a:r>
                        <a:rPr lang="fr-FR" sz="2000" dirty="0" smtClean="0">
                          <a:solidFill>
                            <a:schemeClr val="tx1"/>
                          </a:solidFill>
                        </a:rPr>
                        <a:t>Classes</a:t>
                      </a:r>
                      <a:endParaRPr lang="fr-FR"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2000" dirty="0" smtClean="0">
                          <a:solidFill>
                            <a:schemeClr val="tx1"/>
                          </a:solidFill>
                        </a:rPr>
                        <a:t>PP et équipes pédagogiques</a:t>
                      </a:r>
                      <a:endParaRPr lang="fr-FR"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2000" dirty="0" smtClean="0">
                          <a:solidFill>
                            <a:schemeClr val="tx1"/>
                          </a:solidFill>
                        </a:rPr>
                        <a:t>Salles </a:t>
                      </a:r>
                      <a:endParaRPr lang="fr-FR"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fr-FR" dirty="0" smtClean="0"/>
                        <a:t>6°A</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fr-FR" b="1" dirty="0" smtClean="0"/>
                        <a:t>Mme DUMIRIER </a:t>
                      </a:r>
                      <a:endParaRPr lang="fr-F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dirty="0" smtClean="0"/>
                        <a:t>F4</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fr-FR" dirty="0" smtClean="0"/>
                        <a:t>6°B</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fr-FR" b="1" dirty="0" smtClean="0"/>
                        <a:t>Mme LAURENCIN-FELICIA</a:t>
                      </a:r>
                      <a:endParaRPr lang="fr-F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dirty="0" smtClean="0"/>
                        <a:t>F3</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fr-FR" dirty="0" smtClean="0"/>
                        <a:t>6°C</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fr-FR" b="1" dirty="0" smtClean="0"/>
                        <a:t>Mme PALMIER</a:t>
                      </a:r>
                      <a:endParaRPr lang="fr-F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dirty="0" smtClean="0"/>
                        <a:t>F2</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fr-FR" dirty="0" smtClean="0"/>
                        <a:t>6°D</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fr-FR" b="1" dirty="0" smtClean="0"/>
                        <a:t>Mme RUFFIN</a:t>
                      </a:r>
                      <a:endParaRPr lang="fr-F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dirty="0" smtClean="0"/>
                        <a:t>F1</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fr-FR" dirty="0" smtClean="0"/>
                        <a:t>6°E</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fr-FR" b="1" dirty="0" smtClean="0"/>
                        <a:t>Mme CHAULET</a:t>
                      </a:r>
                      <a:endParaRPr lang="fr-F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dirty="0" smtClean="0"/>
                        <a:t>E1</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fr-FR" dirty="0" smtClean="0"/>
                        <a:t>6°F</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fr-FR" b="1" dirty="0" smtClean="0"/>
                        <a:t>Mme RACINE</a:t>
                      </a:r>
                      <a:endParaRPr lang="fr-F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dirty="0" smtClean="0"/>
                        <a:t>E2</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fr-FR" dirty="0" smtClean="0"/>
                        <a:t>6°G</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fr-FR" b="1" dirty="0" smtClean="0"/>
                        <a:t>Mme HAUDIQUET</a:t>
                      </a:r>
                      <a:endParaRPr lang="fr-F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dirty="0" smtClean="0"/>
                        <a:t>E3</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5" name="ZoneTexte 4"/>
          <p:cNvSpPr txBox="1"/>
          <p:nvPr/>
        </p:nvSpPr>
        <p:spPr>
          <a:xfrm>
            <a:off x="827584" y="5373216"/>
            <a:ext cx="7344816" cy="369332"/>
          </a:xfrm>
          <a:prstGeom prst="rect">
            <a:avLst/>
          </a:prstGeom>
          <a:noFill/>
        </p:spPr>
        <p:txBody>
          <a:bodyPr wrap="square" rtlCol="0">
            <a:spAutoFit/>
          </a:bodyPr>
          <a:lstStyle/>
          <a:p>
            <a:r>
              <a:rPr lang="fr-FR" b="1" dirty="0" smtClean="0"/>
              <a:t>Gras = PP</a:t>
            </a:r>
            <a:endParaRPr lang="fr-FR"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467544" y="0"/>
            <a:ext cx="8229600" cy="1143000"/>
          </a:xfrm>
        </p:spPr>
        <p:txBody>
          <a:bodyPr>
            <a:no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r>
              <a:rPr lang="fr-FR" sz="3600"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EQUIPES PEDAGOGIQUES </a:t>
            </a:r>
            <a:br>
              <a:rPr lang="fr-FR" sz="3600"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br>
            <a:r>
              <a:rPr lang="fr-FR" sz="3600"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ANNEE SCOLAIRE 2018-2019</a:t>
            </a:r>
            <a:endParaRPr lang="fr-FR" sz="36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ndParaRPr>
          </a:p>
        </p:txBody>
      </p:sp>
      <p:graphicFrame>
        <p:nvGraphicFramePr>
          <p:cNvPr id="4" name="Espace réservé du contenu 3"/>
          <p:cNvGraphicFramePr>
            <a:graphicFrameLocks noGrp="1"/>
          </p:cNvGraphicFramePr>
          <p:nvPr>
            <p:ph idx="1"/>
          </p:nvPr>
        </p:nvGraphicFramePr>
        <p:xfrm>
          <a:off x="395536" y="1196752"/>
          <a:ext cx="8352000" cy="5415280"/>
        </p:xfrm>
        <a:graphic>
          <a:graphicData uri="http://schemas.openxmlformats.org/drawingml/2006/table">
            <a:tbl>
              <a:tblPr firstRow="1" bandRow="1">
                <a:tableStyleId>{5C22544A-7EE6-4342-B048-85BDC9FD1C3A}</a:tableStyleId>
              </a:tblPr>
              <a:tblGrid>
                <a:gridCol w="1044000"/>
                <a:gridCol w="1044000"/>
                <a:gridCol w="1044000"/>
                <a:gridCol w="1044000"/>
                <a:gridCol w="1044000"/>
                <a:gridCol w="1044000"/>
                <a:gridCol w="1044000"/>
                <a:gridCol w="1044000"/>
              </a:tblGrid>
              <a:tr h="370840">
                <a:tc>
                  <a:txBody>
                    <a:bodyPr/>
                    <a:lstStyle/>
                    <a:p>
                      <a:pPr algn="ctr"/>
                      <a:endParaRPr lang="fr-FR" sz="1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200" dirty="0" smtClean="0">
                          <a:solidFill>
                            <a:schemeClr val="tx1"/>
                          </a:solidFill>
                        </a:rPr>
                        <a:t>6°A</a:t>
                      </a:r>
                      <a:endParaRPr lang="fr-FR" sz="1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200" dirty="0" smtClean="0">
                          <a:solidFill>
                            <a:schemeClr val="tx1"/>
                          </a:solidFill>
                        </a:rPr>
                        <a:t>6°B</a:t>
                      </a:r>
                      <a:endParaRPr lang="fr-FR" sz="1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200" dirty="0" smtClean="0">
                          <a:solidFill>
                            <a:schemeClr val="tx1"/>
                          </a:solidFill>
                        </a:rPr>
                        <a:t>6°C</a:t>
                      </a:r>
                      <a:endParaRPr lang="fr-FR" sz="1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200" dirty="0" smtClean="0">
                          <a:solidFill>
                            <a:schemeClr val="tx1"/>
                          </a:solidFill>
                        </a:rPr>
                        <a:t>6°D</a:t>
                      </a:r>
                      <a:endParaRPr lang="fr-FR" sz="1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200" dirty="0" smtClean="0">
                          <a:solidFill>
                            <a:schemeClr val="tx1"/>
                          </a:solidFill>
                        </a:rPr>
                        <a:t>6°E</a:t>
                      </a:r>
                      <a:endParaRPr lang="fr-FR" sz="1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200" dirty="0" smtClean="0">
                          <a:solidFill>
                            <a:schemeClr val="tx1"/>
                          </a:solidFill>
                        </a:rPr>
                        <a:t>6°F</a:t>
                      </a:r>
                      <a:endParaRPr lang="fr-FR" sz="1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200" dirty="0" smtClean="0">
                          <a:solidFill>
                            <a:schemeClr val="tx1"/>
                          </a:solidFill>
                        </a:rPr>
                        <a:t>6°G</a:t>
                      </a:r>
                      <a:endParaRPr lang="fr-FR" sz="1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smtClean="0">
                          <a:solidFill>
                            <a:schemeClr val="tx1"/>
                          </a:solidFill>
                        </a:rPr>
                        <a:t>Français</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100" b="1" dirty="0" smtClean="0">
                          <a:solidFill>
                            <a:schemeClr val="tx1"/>
                          </a:solidFill>
                        </a:rPr>
                        <a:t>Mme</a:t>
                      </a:r>
                      <a:r>
                        <a:rPr lang="fr-FR" sz="1100" b="1" baseline="0" dirty="0" smtClean="0">
                          <a:solidFill>
                            <a:schemeClr val="tx1"/>
                          </a:solidFill>
                        </a:rPr>
                        <a:t> DUMIRIER</a:t>
                      </a:r>
                      <a:endParaRPr lang="fr-FR" sz="11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100" b="1" dirty="0" smtClean="0">
                          <a:solidFill>
                            <a:schemeClr val="tx1"/>
                          </a:solidFill>
                        </a:rPr>
                        <a:t>Mme PALMIER</a:t>
                      </a:r>
                      <a:endParaRPr lang="fr-FR" sz="11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smtClean="0">
                          <a:solidFill>
                            <a:schemeClr val="tx1"/>
                          </a:solidFill>
                        </a:rPr>
                        <a:t>Anglais</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smtClean="0">
                          <a:solidFill>
                            <a:schemeClr val="tx1"/>
                          </a:solidFill>
                        </a:rPr>
                        <a:t>Espagnol</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100" b="1" dirty="0" smtClean="0">
                          <a:solidFill>
                            <a:schemeClr val="tx1"/>
                          </a:solidFill>
                        </a:rPr>
                        <a:t>Mme LAURENCIN</a:t>
                      </a:r>
                      <a:r>
                        <a:rPr lang="fr-FR" sz="1100" b="1" baseline="0" dirty="0" smtClean="0">
                          <a:solidFill>
                            <a:schemeClr val="tx1"/>
                          </a:solidFill>
                        </a:rPr>
                        <a:t> </a:t>
                      </a:r>
                      <a:endParaRPr lang="fr-FR" sz="11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smtClean="0">
                          <a:solidFill>
                            <a:schemeClr val="tx1"/>
                          </a:solidFill>
                        </a:rPr>
                        <a:t>Maths</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100" b="1" dirty="0" smtClean="0">
                          <a:solidFill>
                            <a:schemeClr val="tx1"/>
                          </a:solidFill>
                        </a:rPr>
                        <a:t>Mme RACINE</a:t>
                      </a:r>
                      <a:endParaRPr lang="fr-FR" sz="11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err="1" smtClean="0">
                          <a:solidFill>
                            <a:schemeClr val="tx1"/>
                          </a:solidFill>
                        </a:rPr>
                        <a:t>Hist</a:t>
                      </a:r>
                      <a:r>
                        <a:rPr lang="fr-FR" sz="1500" dirty="0" smtClean="0">
                          <a:solidFill>
                            <a:schemeClr val="tx1"/>
                          </a:solidFill>
                        </a:rPr>
                        <a:t>-Géo</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smtClean="0">
                          <a:solidFill>
                            <a:schemeClr val="tx1"/>
                          </a:solidFill>
                        </a:rPr>
                        <a:t>SVT</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100" b="1" dirty="0" smtClean="0">
                          <a:solidFill>
                            <a:schemeClr val="tx1"/>
                          </a:solidFill>
                        </a:rPr>
                        <a:t>Mme CHAULET</a:t>
                      </a:r>
                      <a:endParaRPr lang="fr-FR" sz="11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err="1" smtClean="0">
                          <a:solidFill>
                            <a:schemeClr val="tx1"/>
                          </a:solidFill>
                        </a:rPr>
                        <a:t>Sc</a:t>
                      </a:r>
                      <a:r>
                        <a:rPr lang="fr-FR" sz="1500" dirty="0" smtClean="0">
                          <a:solidFill>
                            <a:schemeClr val="tx1"/>
                          </a:solidFill>
                        </a:rPr>
                        <a:t> </a:t>
                      </a:r>
                      <a:r>
                        <a:rPr lang="fr-FR" sz="1500" dirty="0" err="1" smtClean="0">
                          <a:solidFill>
                            <a:schemeClr val="tx1"/>
                          </a:solidFill>
                        </a:rPr>
                        <a:t>Phys</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smtClean="0">
                          <a:solidFill>
                            <a:schemeClr val="tx1"/>
                          </a:solidFill>
                        </a:rPr>
                        <a:t>Techno.</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smtClean="0">
                          <a:solidFill>
                            <a:schemeClr val="tx1"/>
                          </a:solidFill>
                        </a:rPr>
                        <a:t>Arts</a:t>
                      </a:r>
                      <a:r>
                        <a:rPr lang="fr-FR" sz="1500" baseline="0" dirty="0" smtClean="0">
                          <a:solidFill>
                            <a:schemeClr val="tx1"/>
                          </a:solidFill>
                        </a:rPr>
                        <a:t> </a:t>
                      </a:r>
                      <a:r>
                        <a:rPr lang="fr-FR" sz="1500" baseline="0" dirty="0" err="1" smtClean="0">
                          <a:solidFill>
                            <a:schemeClr val="tx1"/>
                          </a:solidFill>
                        </a:rPr>
                        <a:t>plast</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smtClean="0">
                          <a:solidFill>
                            <a:schemeClr val="tx1"/>
                          </a:solidFill>
                        </a:rPr>
                        <a:t>Musique</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smtClean="0">
                          <a:solidFill>
                            <a:schemeClr val="tx1"/>
                          </a:solidFill>
                        </a:rPr>
                        <a:t>EPS</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100" b="1" dirty="0" smtClean="0">
                          <a:solidFill>
                            <a:schemeClr val="tx1"/>
                          </a:solidFill>
                        </a:rPr>
                        <a:t>Mme RUFFIN</a:t>
                      </a:r>
                      <a:endParaRPr lang="fr-FR" sz="11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100" b="1" dirty="0" smtClean="0">
                          <a:solidFill>
                            <a:schemeClr val="tx1"/>
                          </a:solidFill>
                        </a:rPr>
                        <a:t>Mme</a:t>
                      </a:r>
                      <a:r>
                        <a:rPr lang="fr-FR" sz="1100" b="1" baseline="0" dirty="0" smtClean="0">
                          <a:solidFill>
                            <a:schemeClr val="tx1"/>
                          </a:solidFill>
                        </a:rPr>
                        <a:t> HAUDIQUET</a:t>
                      </a:r>
                      <a:endParaRPr lang="fr-FR" sz="11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err="1" smtClean="0">
                          <a:solidFill>
                            <a:schemeClr val="tx1"/>
                          </a:solidFill>
                        </a:rPr>
                        <a:t>Opt</a:t>
                      </a:r>
                      <a:r>
                        <a:rPr lang="fr-FR" sz="1500" baseline="0" dirty="0" smtClean="0">
                          <a:solidFill>
                            <a:schemeClr val="tx1"/>
                          </a:solidFill>
                        </a:rPr>
                        <a:t> Gym</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err="1" smtClean="0">
                          <a:solidFill>
                            <a:schemeClr val="tx1"/>
                          </a:solidFill>
                        </a:rPr>
                        <a:t>Acc</a:t>
                      </a:r>
                      <a:r>
                        <a:rPr lang="fr-FR" sz="1500" dirty="0" smtClean="0">
                          <a:solidFill>
                            <a:schemeClr val="tx1"/>
                          </a:solidFill>
                        </a:rPr>
                        <a:t>. pers</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467544" y="0"/>
            <a:ext cx="8229600" cy="1143000"/>
          </a:xfrm>
        </p:spPr>
        <p:txBody>
          <a:bodyPr>
            <a:no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r>
              <a:rPr lang="fr-FR" sz="3600"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EQUIPES PEDAGOGIQUES </a:t>
            </a:r>
            <a:br>
              <a:rPr lang="fr-FR" sz="3600"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br>
            <a:r>
              <a:rPr lang="fr-FR" sz="3600"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ANNEE SCOLAIRE 2018-2019</a:t>
            </a:r>
            <a:endParaRPr lang="fr-FR" sz="36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ndParaRPr>
          </a:p>
        </p:txBody>
      </p:sp>
      <p:graphicFrame>
        <p:nvGraphicFramePr>
          <p:cNvPr id="4" name="Espace réservé du contenu 3"/>
          <p:cNvGraphicFramePr>
            <a:graphicFrameLocks noGrp="1"/>
          </p:cNvGraphicFramePr>
          <p:nvPr>
            <p:ph idx="1"/>
          </p:nvPr>
        </p:nvGraphicFramePr>
        <p:xfrm>
          <a:off x="467544" y="1196752"/>
          <a:ext cx="8229600" cy="5415280"/>
        </p:xfrm>
        <a:graphic>
          <a:graphicData uri="http://schemas.openxmlformats.org/drawingml/2006/table">
            <a:tbl>
              <a:tblPr firstRow="1" bandRow="1">
                <a:tableStyleId>{5C22544A-7EE6-4342-B048-85BDC9FD1C3A}</a:tableStyleId>
              </a:tblPr>
              <a:tblGrid>
                <a:gridCol w="914400"/>
                <a:gridCol w="914400"/>
                <a:gridCol w="914400"/>
                <a:gridCol w="914400"/>
                <a:gridCol w="914400"/>
                <a:gridCol w="914400"/>
                <a:gridCol w="914400"/>
                <a:gridCol w="914400"/>
                <a:gridCol w="914400"/>
              </a:tblGrid>
              <a:tr h="370840">
                <a:tc>
                  <a:txBody>
                    <a:bodyPr/>
                    <a:lstStyle/>
                    <a:p>
                      <a:pPr algn="ctr"/>
                      <a:endParaRPr lang="fr-FR" sz="1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200" dirty="0" smtClean="0">
                          <a:solidFill>
                            <a:schemeClr val="tx1"/>
                          </a:solidFill>
                        </a:rPr>
                        <a:t>5°A</a:t>
                      </a:r>
                      <a:endParaRPr lang="fr-FR" sz="1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200" dirty="0" smtClean="0">
                          <a:solidFill>
                            <a:schemeClr val="tx1"/>
                          </a:solidFill>
                        </a:rPr>
                        <a:t>5°B</a:t>
                      </a:r>
                      <a:endParaRPr lang="fr-FR" sz="1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200" dirty="0" smtClean="0">
                          <a:solidFill>
                            <a:schemeClr val="tx1"/>
                          </a:solidFill>
                        </a:rPr>
                        <a:t>5°C</a:t>
                      </a:r>
                      <a:endParaRPr lang="fr-FR" sz="1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200" dirty="0" smtClean="0">
                          <a:solidFill>
                            <a:schemeClr val="tx1"/>
                          </a:solidFill>
                        </a:rPr>
                        <a:t>5°D</a:t>
                      </a:r>
                      <a:endParaRPr lang="fr-FR" sz="1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200" dirty="0" smtClean="0">
                          <a:solidFill>
                            <a:schemeClr val="tx1"/>
                          </a:solidFill>
                        </a:rPr>
                        <a:t>5°E</a:t>
                      </a:r>
                      <a:endParaRPr lang="fr-FR" sz="1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200" dirty="0" smtClean="0">
                          <a:solidFill>
                            <a:schemeClr val="tx1"/>
                          </a:solidFill>
                        </a:rPr>
                        <a:t>5°F</a:t>
                      </a:r>
                      <a:endParaRPr lang="fr-FR" sz="1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200" dirty="0" smtClean="0">
                          <a:solidFill>
                            <a:schemeClr val="tx1"/>
                          </a:solidFill>
                        </a:rPr>
                        <a:t>5°G</a:t>
                      </a:r>
                      <a:endParaRPr lang="fr-FR" sz="1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200" dirty="0" smtClean="0">
                          <a:solidFill>
                            <a:schemeClr val="tx1"/>
                          </a:solidFill>
                        </a:rPr>
                        <a:t>5°H</a:t>
                      </a:r>
                      <a:endParaRPr lang="fr-FR" sz="1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smtClean="0">
                          <a:solidFill>
                            <a:schemeClr val="tx1"/>
                          </a:solidFill>
                        </a:rPr>
                        <a:t>Français</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100" b="1" dirty="0" smtClean="0">
                          <a:solidFill>
                            <a:schemeClr val="tx1"/>
                          </a:solidFill>
                        </a:rPr>
                        <a:t>Mme PETER</a:t>
                      </a:r>
                      <a:endParaRPr lang="fr-FR" sz="11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smtClean="0">
                          <a:solidFill>
                            <a:schemeClr val="tx1"/>
                          </a:solidFill>
                        </a:rPr>
                        <a:t>Anglais</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100" b="1" dirty="0" smtClean="0">
                          <a:solidFill>
                            <a:schemeClr val="tx1"/>
                          </a:solidFill>
                        </a:rPr>
                        <a:t>Mme BLAVIN</a:t>
                      </a:r>
                      <a:endParaRPr lang="fr-FR" sz="11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100" b="1" dirty="0" smtClean="0">
                          <a:solidFill>
                            <a:schemeClr val="tx1"/>
                          </a:solidFill>
                        </a:rPr>
                        <a:t>Mme BALOURD</a:t>
                      </a:r>
                      <a:endParaRPr lang="fr-FR" sz="11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smtClean="0">
                          <a:solidFill>
                            <a:schemeClr val="tx1"/>
                          </a:solidFill>
                        </a:rPr>
                        <a:t>Espagnol</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sz="1100" b="1" dirty="0" smtClean="0">
                          <a:solidFill>
                            <a:schemeClr val="tx1"/>
                          </a:solidFill>
                        </a:rPr>
                        <a:t>Mme COMBE</a:t>
                      </a:r>
                      <a:endParaRPr lang="fr-FR" sz="11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smtClean="0">
                          <a:solidFill>
                            <a:schemeClr val="tx1"/>
                          </a:solidFill>
                        </a:rPr>
                        <a:t>Maths</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100" b="1" dirty="0" smtClean="0">
                          <a:solidFill>
                            <a:schemeClr val="tx1"/>
                          </a:solidFill>
                        </a:rPr>
                        <a:t>Mme CHELEUX</a:t>
                      </a:r>
                      <a:endParaRPr lang="fr-FR" sz="11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err="1" smtClean="0">
                          <a:solidFill>
                            <a:schemeClr val="tx1"/>
                          </a:solidFill>
                        </a:rPr>
                        <a:t>Hist</a:t>
                      </a:r>
                      <a:r>
                        <a:rPr lang="fr-FR" sz="1500" dirty="0" smtClean="0">
                          <a:solidFill>
                            <a:schemeClr val="tx1"/>
                          </a:solidFill>
                        </a:rPr>
                        <a:t>-Géo</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smtClean="0">
                          <a:solidFill>
                            <a:schemeClr val="tx1"/>
                          </a:solidFill>
                        </a:rPr>
                        <a:t>SVT</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err="1" smtClean="0">
                          <a:solidFill>
                            <a:schemeClr val="tx1"/>
                          </a:solidFill>
                        </a:rPr>
                        <a:t>Sc</a:t>
                      </a:r>
                      <a:r>
                        <a:rPr lang="fr-FR" sz="1500" dirty="0" smtClean="0">
                          <a:solidFill>
                            <a:schemeClr val="tx1"/>
                          </a:solidFill>
                        </a:rPr>
                        <a:t> </a:t>
                      </a:r>
                      <a:r>
                        <a:rPr lang="fr-FR" sz="1500" dirty="0" err="1" smtClean="0">
                          <a:solidFill>
                            <a:schemeClr val="tx1"/>
                          </a:solidFill>
                        </a:rPr>
                        <a:t>Phys</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smtClean="0">
                          <a:solidFill>
                            <a:schemeClr val="tx1"/>
                          </a:solidFill>
                        </a:rPr>
                        <a:t>Techno.</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sz="1100" b="1" dirty="0" smtClean="0">
                          <a:solidFill>
                            <a:schemeClr val="tx1"/>
                          </a:solidFill>
                        </a:rPr>
                        <a:t>M. BANAIAS</a:t>
                      </a:r>
                      <a:endParaRPr lang="fr-FR" sz="11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smtClean="0">
                          <a:solidFill>
                            <a:schemeClr val="tx1"/>
                          </a:solidFill>
                        </a:rPr>
                        <a:t>Arts</a:t>
                      </a:r>
                      <a:r>
                        <a:rPr lang="fr-FR" sz="1500" baseline="0" dirty="0" smtClean="0">
                          <a:solidFill>
                            <a:schemeClr val="tx1"/>
                          </a:solidFill>
                        </a:rPr>
                        <a:t> </a:t>
                      </a:r>
                      <a:r>
                        <a:rPr lang="fr-FR" sz="1500" baseline="0" dirty="0" err="1" smtClean="0">
                          <a:solidFill>
                            <a:schemeClr val="tx1"/>
                          </a:solidFill>
                        </a:rPr>
                        <a:t>plast</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smtClean="0">
                          <a:solidFill>
                            <a:schemeClr val="tx1"/>
                          </a:solidFill>
                        </a:rPr>
                        <a:t>Musique</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smtClean="0">
                          <a:solidFill>
                            <a:schemeClr val="tx1"/>
                          </a:solidFill>
                        </a:rPr>
                        <a:t>EPS</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100" b="1" dirty="0" smtClean="0">
                          <a:solidFill>
                            <a:schemeClr val="tx1"/>
                          </a:solidFill>
                        </a:rPr>
                        <a:t>Mme CAPELLE</a:t>
                      </a:r>
                      <a:endParaRPr lang="fr-FR" sz="11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100" b="1" dirty="0" smtClean="0">
                          <a:solidFill>
                            <a:schemeClr val="tx1"/>
                          </a:solidFill>
                        </a:rPr>
                        <a:t>Mme ROUTHIER</a:t>
                      </a:r>
                      <a:endParaRPr lang="fr-FR" sz="11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err="1" smtClean="0">
                          <a:solidFill>
                            <a:schemeClr val="tx1"/>
                          </a:solidFill>
                        </a:rPr>
                        <a:t>Opt</a:t>
                      </a:r>
                      <a:r>
                        <a:rPr lang="fr-FR" sz="1500" baseline="0" dirty="0" smtClean="0">
                          <a:solidFill>
                            <a:schemeClr val="tx1"/>
                          </a:solidFill>
                        </a:rPr>
                        <a:t> Gym</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err="1" smtClean="0">
                          <a:solidFill>
                            <a:schemeClr val="tx1"/>
                          </a:solidFill>
                        </a:rPr>
                        <a:t>Acc</a:t>
                      </a:r>
                      <a:r>
                        <a:rPr lang="fr-FR" sz="1500" dirty="0" smtClean="0">
                          <a:solidFill>
                            <a:schemeClr val="tx1"/>
                          </a:solidFill>
                        </a:rPr>
                        <a:t>. pers</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395536" y="0"/>
            <a:ext cx="8229600" cy="1143000"/>
          </a:xfrm>
        </p:spPr>
        <p:txBody>
          <a:bodyPr>
            <a:no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r>
              <a:rPr lang="fr-FR" sz="3600"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EQUIPES PEDAGOGIQUES </a:t>
            </a:r>
            <a:br>
              <a:rPr lang="fr-FR" sz="3600"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br>
            <a:r>
              <a:rPr lang="fr-FR" sz="3600"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ANNEE SCOLAIRE 2018-2019</a:t>
            </a:r>
            <a:endParaRPr lang="fr-FR" sz="36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ndParaRPr>
          </a:p>
        </p:txBody>
      </p:sp>
      <p:graphicFrame>
        <p:nvGraphicFramePr>
          <p:cNvPr id="4" name="Espace réservé du contenu 3"/>
          <p:cNvGraphicFramePr>
            <a:graphicFrameLocks noGrp="1"/>
          </p:cNvGraphicFramePr>
          <p:nvPr>
            <p:ph idx="1"/>
          </p:nvPr>
        </p:nvGraphicFramePr>
        <p:xfrm>
          <a:off x="467544" y="1124744"/>
          <a:ext cx="8229600" cy="5415280"/>
        </p:xfrm>
        <a:graphic>
          <a:graphicData uri="http://schemas.openxmlformats.org/drawingml/2006/table">
            <a:tbl>
              <a:tblPr firstRow="1" bandRow="1">
                <a:tableStyleId>{5C22544A-7EE6-4342-B048-85BDC9FD1C3A}</a:tableStyleId>
              </a:tblPr>
              <a:tblGrid>
                <a:gridCol w="914400"/>
                <a:gridCol w="914400"/>
                <a:gridCol w="914400"/>
                <a:gridCol w="914400"/>
                <a:gridCol w="914400"/>
                <a:gridCol w="914400"/>
                <a:gridCol w="914400"/>
                <a:gridCol w="914400"/>
                <a:gridCol w="914400"/>
              </a:tblGrid>
              <a:tr h="370840">
                <a:tc>
                  <a:txBody>
                    <a:bodyPr/>
                    <a:lstStyle/>
                    <a:p>
                      <a:pPr algn="ctr"/>
                      <a:endParaRPr lang="fr-FR" sz="1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200" dirty="0" smtClean="0">
                          <a:solidFill>
                            <a:schemeClr val="tx1"/>
                          </a:solidFill>
                        </a:rPr>
                        <a:t>4°A</a:t>
                      </a:r>
                      <a:endParaRPr lang="fr-FR" sz="1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200" dirty="0" smtClean="0">
                          <a:solidFill>
                            <a:schemeClr val="tx1"/>
                          </a:solidFill>
                        </a:rPr>
                        <a:t>4°B</a:t>
                      </a:r>
                      <a:endParaRPr lang="fr-FR" sz="1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200" dirty="0" smtClean="0">
                          <a:solidFill>
                            <a:schemeClr val="tx1"/>
                          </a:solidFill>
                        </a:rPr>
                        <a:t>4°C</a:t>
                      </a:r>
                      <a:endParaRPr lang="fr-FR" sz="1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200" dirty="0" smtClean="0">
                          <a:solidFill>
                            <a:schemeClr val="tx1"/>
                          </a:solidFill>
                        </a:rPr>
                        <a:t>4°D</a:t>
                      </a:r>
                      <a:endParaRPr lang="fr-FR" sz="1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200" dirty="0" smtClean="0">
                          <a:solidFill>
                            <a:schemeClr val="tx1"/>
                          </a:solidFill>
                        </a:rPr>
                        <a:t>4°E</a:t>
                      </a:r>
                      <a:endParaRPr lang="fr-FR" sz="1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200" dirty="0" smtClean="0">
                          <a:solidFill>
                            <a:schemeClr val="tx1"/>
                          </a:solidFill>
                        </a:rPr>
                        <a:t>4°F</a:t>
                      </a:r>
                      <a:endParaRPr lang="fr-FR" sz="1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200" dirty="0" smtClean="0">
                          <a:solidFill>
                            <a:schemeClr val="tx1"/>
                          </a:solidFill>
                        </a:rPr>
                        <a:t>4°G</a:t>
                      </a:r>
                      <a:endParaRPr lang="fr-FR" sz="1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200" dirty="0" smtClean="0">
                          <a:solidFill>
                            <a:schemeClr val="tx1"/>
                          </a:solidFill>
                        </a:rPr>
                        <a:t>4°H</a:t>
                      </a:r>
                      <a:endParaRPr lang="fr-FR" sz="1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smtClean="0">
                          <a:solidFill>
                            <a:schemeClr val="tx1"/>
                          </a:solidFill>
                        </a:rPr>
                        <a:t>Français</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100" b="1" dirty="0" smtClean="0">
                          <a:solidFill>
                            <a:schemeClr val="tx1"/>
                          </a:solidFill>
                        </a:rPr>
                        <a:t>M. VERIN</a:t>
                      </a:r>
                      <a:endParaRPr lang="fr-FR" sz="11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smtClean="0">
                          <a:solidFill>
                            <a:schemeClr val="tx1"/>
                          </a:solidFill>
                        </a:rPr>
                        <a:t>Anglais</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100" b="1" dirty="0" smtClean="0">
                          <a:solidFill>
                            <a:schemeClr val="tx1"/>
                          </a:solidFill>
                        </a:rPr>
                        <a:t>M.</a:t>
                      </a:r>
                      <a:r>
                        <a:rPr lang="fr-FR" sz="1100" b="1" baseline="0" dirty="0" smtClean="0">
                          <a:solidFill>
                            <a:schemeClr val="tx1"/>
                          </a:solidFill>
                        </a:rPr>
                        <a:t> EDOM</a:t>
                      </a:r>
                      <a:endParaRPr lang="fr-FR" sz="11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smtClean="0">
                          <a:solidFill>
                            <a:schemeClr val="tx1"/>
                          </a:solidFill>
                        </a:rPr>
                        <a:t>Espagnol</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FR" sz="11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100" b="1" dirty="0" smtClean="0">
                          <a:solidFill>
                            <a:schemeClr val="tx1"/>
                          </a:solidFill>
                        </a:rPr>
                        <a:t>Mme</a:t>
                      </a:r>
                      <a:r>
                        <a:rPr lang="fr-FR" sz="1100" b="1" baseline="0" dirty="0" smtClean="0">
                          <a:solidFill>
                            <a:schemeClr val="tx1"/>
                          </a:solidFill>
                        </a:rPr>
                        <a:t> BRIEUX</a:t>
                      </a:r>
                      <a:endParaRPr lang="fr-FR" sz="11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smtClean="0">
                          <a:solidFill>
                            <a:schemeClr val="tx1"/>
                          </a:solidFill>
                        </a:rPr>
                        <a:t>Maths</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100" b="1" dirty="0" smtClean="0">
                          <a:solidFill>
                            <a:schemeClr val="tx1"/>
                          </a:solidFill>
                        </a:rPr>
                        <a:t>M. BISSAINTE</a:t>
                      </a:r>
                      <a:endParaRPr lang="fr-FR" sz="11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100" b="1" dirty="0" smtClean="0">
                          <a:solidFill>
                            <a:schemeClr val="tx1"/>
                          </a:solidFill>
                        </a:rPr>
                        <a:t>Mme CHELEUX</a:t>
                      </a:r>
                      <a:endParaRPr lang="fr-FR" sz="11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err="1" smtClean="0">
                          <a:solidFill>
                            <a:schemeClr val="tx1"/>
                          </a:solidFill>
                        </a:rPr>
                        <a:t>Hist</a:t>
                      </a:r>
                      <a:r>
                        <a:rPr lang="fr-FR" sz="1500" dirty="0" smtClean="0">
                          <a:solidFill>
                            <a:schemeClr val="tx1"/>
                          </a:solidFill>
                        </a:rPr>
                        <a:t>-Géo</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100" b="1" dirty="0" smtClean="0">
                          <a:solidFill>
                            <a:schemeClr val="tx1"/>
                          </a:solidFill>
                        </a:rPr>
                        <a:t>Mme MIRTIL</a:t>
                      </a:r>
                      <a:endParaRPr lang="fr-FR" sz="11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smtClean="0">
                          <a:solidFill>
                            <a:schemeClr val="tx1"/>
                          </a:solidFill>
                        </a:rPr>
                        <a:t>SVT</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err="1" smtClean="0">
                          <a:solidFill>
                            <a:schemeClr val="tx1"/>
                          </a:solidFill>
                        </a:rPr>
                        <a:t>Sc</a:t>
                      </a:r>
                      <a:r>
                        <a:rPr lang="fr-FR" sz="1500" dirty="0" smtClean="0">
                          <a:solidFill>
                            <a:schemeClr val="tx1"/>
                          </a:solidFill>
                        </a:rPr>
                        <a:t> </a:t>
                      </a:r>
                      <a:r>
                        <a:rPr lang="fr-FR" sz="1500" dirty="0" err="1" smtClean="0">
                          <a:solidFill>
                            <a:schemeClr val="tx1"/>
                          </a:solidFill>
                        </a:rPr>
                        <a:t>Phys</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smtClean="0">
                          <a:solidFill>
                            <a:schemeClr val="tx1"/>
                          </a:solidFill>
                        </a:rPr>
                        <a:t>Techno.</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smtClean="0">
                          <a:solidFill>
                            <a:schemeClr val="tx1"/>
                          </a:solidFill>
                        </a:rPr>
                        <a:t>Arts</a:t>
                      </a:r>
                      <a:r>
                        <a:rPr lang="fr-FR" sz="1500" baseline="0" dirty="0" smtClean="0">
                          <a:solidFill>
                            <a:schemeClr val="tx1"/>
                          </a:solidFill>
                        </a:rPr>
                        <a:t> </a:t>
                      </a:r>
                      <a:r>
                        <a:rPr lang="fr-FR" sz="1500" baseline="0" dirty="0" err="1" smtClean="0">
                          <a:solidFill>
                            <a:schemeClr val="tx1"/>
                          </a:solidFill>
                        </a:rPr>
                        <a:t>plast</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smtClean="0">
                          <a:solidFill>
                            <a:schemeClr val="tx1"/>
                          </a:solidFill>
                        </a:rPr>
                        <a:t>Musique</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100" b="1" dirty="0" smtClean="0">
                          <a:solidFill>
                            <a:schemeClr val="tx1"/>
                          </a:solidFill>
                        </a:rPr>
                        <a:t>M. AUCAGOS</a:t>
                      </a:r>
                      <a:endParaRPr lang="fr-FR" sz="11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smtClean="0">
                          <a:solidFill>
                            <a:schemeClr val="tx1"/>
                          </a:solidFill>
                        </a:rPr>
                        <a:t>EPS</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sz="1100" b="1" dirty="0" smtClean="0">
                          <a:solidFill>
                            <a:schemeClr val="tx1"/>
                          </a:solidFill>
                        </a:rPr>
                        <a:t>M. AGASTIN</a:t>
                      </a:r>
                      <a:endParaRPr lang="fr-FR" sz="11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err="1" smtClean="0">
                          <a:solidFill>
                            <a:schemeClr val="tx1"/>
                          </a:solidFill>
                        </a:rPr>
                        <a:t>Opt</a:t>
                      </a:r>
                      <a:r>
                        <a:rPr lang="fr-FR" sz="1500" baseline="0" dirty="0" smtClean="0">
                          <a:solidFill>
                            <a:schemeClr val="tx1"/>
                          </a:solidFill>
                        </a:rPr>
                        <a:t> Gym</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err="1" smtClean="0">
                          <a:solidFill>
                            <a:schemeClr val="tx1"/>
                          </a:solidFill>
                        </a:rPr>
                        <a:t>Acc</a:t>
                      </a:r>
                      <a:r>
                        <a:rPr lang="fr-FR" sz="1500" dirty="0" smtClean="0">
                          <a:solidFill>
                            <a:schemeClr val="tx1"/>
                          </a:solidFill>
                        </a:rPr>
                        <a:t>. pers</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r>
              <a:rPr lang="fr-FR" sz="3600"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EQUIPES PEDAGOGIQUES </a:t>
            </a:r>
            <a:br>
              <a:rPr lang="fr-FR" sz="3600"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br>
            <a:r>
              <a:rPr lang="fr-FR" sz="3600"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ANNEE SCOLAIRE 2018-2019</a:t>
            </a:r>
            <a:endParaRPr lang="fr-FR" sz="36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ndParaRPr>
          </a:p>
        </p:txBody>
      </p:sp>
      <p:graphicFrame>
        <p:nvGraphicFramePr>
          <p:cNvPr id="4" name="Espace réservé du contenu 3"/>
          <p:cNvGraphicFramePr>
            <a:graphicFrameLocks noGrp="1"/>
          </p:cNvGraphicFramePr>
          <p:nvPr>
            <p:ph idx="1"/>
          </p:nvPr>
        </p:nvGraphicFramePr>
        <p:xfrm>
          <a:off x="457200" y="1600200"/>
          <a:ext cx="8352000" cy="4932680"/>
        </p:xfrm>
        <a:graphic>
          <a:graphicData uri="http://schemas.openxmlformats.org/drawingml/2006/table">
            <a:tbl>
              <a:tblPr firstRow="1" bandRow="1">
                <a:tableStyleId>{5C22544A-7EE6-4342-B048-85BDC9FD1C3A}</a:tableStyleId>
              </a:tblPr>
              <a:tblGrid>
                <a:gridCol w="1044000"/>
                <a:gridCol w="1105384"/>
                <a:gridCol w="982616"/>
                <a:gridCol w="1044000"/>
                <a:gridCol w="1044000"/>
                <a:gridCol w="1044000"/>
                <a:gridCol w="1044000"/>
                <a:gridCol w="1044000"/>
              </a:tblGrid>
              <a:tr h="370840">
                <a:tc>
                  <a:txBody>
                    <a:bodyPr/>
                    <a:lstStyle/>
                    <a:p>
                      <a:pPr algn="ctr"/>
                      <a:endParaRPr lang="fr-FR" sz="1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200" dirty="0" smtClean="0">
                          <a:solidFill>
                            <a:schemeClr val="tx1"/>
                          </a:solidFill>
                        </a:rPr>
                        <a:t>3°A</a:t>
                      </a:r>
                      <a:endParaRPr lang="fr-FR" sz="1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200" dirty="0" smtClean="0">
                          <a:solidFill>
                            <a:schemeClr val="tx1"/>
                          </a:solidFill>
                        </a:rPr>
                        <a:t>3°B</a:t>
                      </a:r>
                      <a:endParaRPr lang="fr-FR" sz="1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200" dirty="0" smtClean="0">
                          <a:solidFill>
                            <a:schemeClr val="tx1"/>
                          </a:solidFill>
                        </a:rPr>
                        <a:t>3°C</a:t>
                      </a:r>
                      <a:endParaRPr lang="fr-FR" sz="1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200" dirty="0" smtClean="0">
                          <a:solidFill>
                            <a:schemeClr val="tx1"/>
                          </a:solidFill>
                        </a:rPr>
                        <a:t>3°D</a:t>
                      </a:r>
                      <a:endParaRPr lang="fr-FR" sz="1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200" dirty="0" smtClean="0">
                          <a:solidFill>
                            <a:schemeClr val="tx1"/>
                          </a:solidFill>
                        </a:rPr>
                        <a:t>3°E</a:t>
                      </a:r>
                      <a:endParaRPr lang="fr-FR" sz="1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200" dirty="0" smtClean="0">
                          <a:solidFill>
                            <a:schemeClr val="tx1"/>
                          </a:solidFill>
                        </a:rPr>
                        <a:t>3°F</a:t>
                      </a:r>
                      <a:endParaRPr lang="fr-FR" sz="1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200" dirty="0" smtClean="0">
                          <a:solidFill>
                            <a:schemeClr val="tx1"/>
                          </a:solidFill>
                        </a:rPr>
                        <a:t>3°G</a:t>
                      </a:r>
                      <a:endParaRPr lang="fr-FR" sz="1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smtClean="0">
                          <a:solidFill>
                            <a:schemeClr val="tx1"/>
                          </a:solidFill>
                        </a:rPr>
                        <a:t>Français</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smtClean="0">
                          <a:solidFill>
                            <a:schemeClr val="tx1"/>
                          </a:solidFill>
                        </a:rPr>
                        <a:t>Anglais</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sz="1100" b="1" dirty="0" smtClean="0">
                          <a:solidFill>
                            <a:schemeClr val="tx1"/>
                          </a:solidFill>
                        </a:rPr>
                        <a:t>Mme VOLET</a:t>
                      </a:r>
                      <a:endParaRPr lang="fr-FR" sz="11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smtClean="0">
                          <a:solidFill>
                            <a:schemeClr val="tx1"/>
                          </a:solidFill>
                        </a:rPr>
                        <a:t>Maths</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100" b="1" dirty="0" smtClean="0">
                          <a:solidFill>
                            <a:schemeClr val="tx1"/>
                          </a:solidFill>
                        </a:rPr>
                        <a:t>Mme BROUSSILLON</a:t>
                      </a:r>
                      <a:endParaRPr lang="fr-FR" sz="11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err="1" smtClean="0">
                          <a:solidFill>
                            <a:schemeClr val="tx1"/>
                          </a:solidFill>
                        </a:rPr>
                        <a:t>Hist</a:t>
                      </a:r>
                      <a:r>
                        <a:rPr lang="fr-FR" sz="1500" dirty="0" smtClean="0">
                          <a:solidFill>
                            <a:schemeClr val="tx1"/>
                          </a:solidFill>
                        </a:rPr>
                        <a:t>-Géo</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100" b="1" dirty="0" smtClean="0">
                          <a:solidFill>
                            <a:schemeClr val="tx1"/>
                          </a:solidFill>
                        </a:rPr>
                        <a:t>M. ERIAU</a:t>
                      </a:r>
                      <a:endParaRPr lang="fr-FR" sz="11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smtClean="0">
                          <a:solidFill>
                            <a:schemeClr val="tx1"/>
                          </a:solidFill>
                        </a:rPr>
                        <a:t>SVT</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100" b="1" dirty="0" smtClean="0">
                          <a:solidFill>
                            <a:schemeClr val="tx1"/>
                          </a:solidFill>
                        </a:rPr>
                        <a:t>Mme ROSNEL</a:t>
                      </a:r>
                      <a:endParaRPr lang="fr-FR" sz="11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err="1" smtClean="0">
                          <a:solidFill>
                            <a:schemeClr val="tx1"/>
                          </a:solidFill>
                        </a:rPr>
                        <a:t>Sc</a:t>
                      </a:r>
                      <a:r>
                        <a:rPr lang="fr-FR" sz="1500" dirty="0" smtClean="0">
                          <a:solidFill>
                            <a:schemeClr val="tx1"/>
                          </a:solidFill>
                        </a:rPr>
                        <a:t> </a:t>
                      </a:r>
                      <a:r>
                        <a:rPr lang="fr-FR" sz="1500" dirty="0" err="1" smtClean="0">
                          <a:solidFill>
                            <a:schemeClr val="tx1"/>
                          </a:solidFill>
                        </a:rPr>
                        <a:t>Phys</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100" b="1" dirty="0" smtClean="0">
                          <a:solidFill>
                            <a:schemeClr val="tx1"/>
                          </a:solidFill>
                        </a:rPr>
                        <a:t>Mme GOUNOUMAN</a:t>
                      </a:r>
                      <a:endParaRPr lang="fr-FR" sz="11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smtClean="0">
                          <a:solidFill>
                            <a:schemeClr val="tx1"/>
                          </a:solidFill>
                        </a:rPr>
                        <a:t>Techno.</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100" b="1" dirty="0" smtClean="0">
                          <a:solidFill>
                            <a:schemeClr val="tx1"/>
                          </a:solidFill>
                        </a:rPr>
                        <a:t>M.</a:t>
                      </a:r>
                      <a:r>
                        <a:rPr lang="fr-FR" sz="1100" b="1" baseline="0" dirty="0" smtClean="0">
                          <a:solidFill>
                            <a:schemeClr val="tx1"/>
                          </a:solidFill>
                        </a:rPr>
                        <a:t> DUNO</a:t>
                      </a:r>
                      <a:endParaRPr lang="fr-FR" sz="11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smtClean="0">
                          <a:solidFill>
                            <a:schemeClr val="tx1"/>
                          </a:solidFill>
                        </a:rPr>
                        <a:t>Arts</a:t>
                      </a:r>
                      <a:r>
                        <a:rPr lang="fr-FR" sz="1500" baseline="0" dirty="0" smtClean="0">
                          <a:solidFill>
                            <a:schemeClr val="tx1"/>
                          </a:solidFill>
                        </a:rPr>
                        <a:t> </a:t>
                      </a:r>
                      <a:r>
                        <a:rPr lang="fr-FR" sz="1500" baseline="0" dirty="0" err="1" smtClean="0">
                          <a:solidFill>
                            <a:schemeClr val="tx1"/>
                          </a:solidFill>
                        </a:rPr>
                        <a:t>plast</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smtClean="0">
                          <a:solidFill>
                            <a:schemeClr val="tx1"/>
                          </a:solidFill>
                        </a:rPr>
                        <a:t>Musique</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100" b="1" dirty="0" smtClean="0">
                          <a:solidFill>
                            <a:schemeClr val="tx1"/>
                          </a:solidFill>
                        </a:rPr>
                        <a:t>M. MADO</a:t>
                      </a:r>
                      <a:endParaRPr lang="fr-FR" sz="11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smtClean="0">
                          <a:solidFill>
                            <a:schemeClr val="tx1"/>
                          </a:solidFill>
                        </a:rPr>
                        <a:t>EPS</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err="1" smtClean="0">
                          <a:solidFill>
                            <a:schemeClr val="tx1"/>
                          </a:solidFill>
                        </a:rPr>
                        <a:t>Opt</a:t>
                      </a:r>
                      <a:r>
                        <a:rPr lang="fr-FR" sz="1500" baseline="0" dirty="0" smtClean="0">
                          <a:solidFill>
                            <a:schemeClr val="tx1"/>
                          </a:solidFill>
                        </a:rPr>
                        <a:t> Gym</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500" dirty="0" err="1" smtClean="0">
                          <a:solidFill>
                            <a:schemeClr val="tx1"/>
                          </a:solidFill>
                        </a:rPr>
                        <a:t>Acc</a:t>
                      </a:r>
                      <a:r>
                        <a:rPr lang="fr-FR" sz="1500" dirty="0" smtClean="0">
                          <a:solidFill>
                            <a:schemeClr val="tx1"/>
                          </a:solidFill>
                        </a:rPr>
                        <a:t>. pers</a:t>
                      </a:r>
                      <a:endParaRPr lang="fr-FR"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ln w="10541" cmpd="sng">
                  <a:solidFill>
                    <a:schemeClr val="accent1">
                      <a:shade val="88000"/>
                      <a:satMod val="110000"/>
                    </a:schemeClr>
                  </a:solidFill>
                  <a:prstDash val="solid"/>
                </a:ln>
                <a:solidFill>
                  <a:srgbClr val="FF0066"/>
                </a:solidFill>
              </a:rPr>
              <a:t>LISTE DES PROFESSEURS PRINCIPAUX : 6</a:t>
            </a:r>
            <a:r>
              <a:rPr lang="fr-FR" b="1" baseline="30000" dirty="0" smtClean="0">
                <a:ln w="10541" cmpd="sng">
                  <a:solidFill>
                    <a:schemeClr val="accent1">
                      <a:shade val="88000"/>
                      <a:satMod val="110000"/>
                    </a:schemeClr>
                  </a:solidFill>
                  <a:prstDash val="solid"/>
                </a:ln>
                <a:solidFill>
                  <a:srgbClr val="FF0066"/>
                </a:solidFill>
              </a:rPr>
              <a:t>ème</a:t>
            </a:r>
            <a:r>
              <a:rPr lang="fr-FR" b="1" dirty="0" smtClean="0">
                <a:ln w="10541" cmpd="sng">
                  <a:solidFill>
                    <a:schemeClr val="accent1">
                      <a:shade val="88000"/>
                      <a:satMod val="110000"/>
                    </a:schemeClr>
                  </a:solidFill>
                  <a:prstDash val="solid"/>
                </a:ln>
                <a:solidFill>
                  <a:srgbClr val="FF0066"/>
                </a:solidFill>
              </a:rPr>
              <a:t> </a:t>
            </a:r>
            <a:endParaRPr lang="fr-FR" b="1" dirty="0">
              <a:ln w="10541" cmpd="sng">
                <a:solidFill>
                  <a:schemeClr val="accent1">
                    <a:shade val="88000"/>
                    <a:satMod val="110000"/>
                  </a:schemeClr>
                </a:solidFill>
                <a:prstDash val="solid"/>
              </a:ln>
              <a:solidFill>
                <a:srgbClr val="FF0066"/>
              </a:solidFill>
            </a:endParaRPr>
          </a:p>
        </p:txBody>
      </p:sp>
      <p:graphicFrame>
        <p:nvGraphicFramePr>
          <p:cNvPr id="4" name="Espace réservé du contenu 3"/>
          <p:cNvGraphicFramePr>
            <a:graphicFrameLocks noGrp="1"/>
          </p:cNvGraphicFramePr>
          <p:nvPr>
            <p:ph idx="1"/>
          </p:nvPr>
        </p:nvGraphicFramePr>
        <p:xfrm>
          <a:off x="467544" y="2060848"/>
          <a:ext cx="8229600" cy="2966720"/>
        </p:xfrm>
        <a:graphic>
          <a:graphicData uri="http://schemas.openxmlformats.org/drawingml/2006/table">
            <a:tbl>
              <a:tblPr firstRow="1" bandRow="1">
                <a:tableStyleId>{5C22544A-7EE6-4342-B048-85BDC9FD1C3A}</a:tableStyleId>
              </a:tblPr>
              <a:tblGrid>
                <a:gridCol w="4114800"/>
                <a:gridCol w="4114800"/>
              </a:tblGrid>
              <a:tr h="370840">
                <a:tc>
                  <a:txBody>
                    <a:bodyPr/>
                    <a:lstStyle/>
                    <a:p>
                      <a:pPr algn="ctr"/>
                      <a:r>
                        <a:rPr lang="fr-FR" dirty="0" smtClean="0">
                          <a:solidFill>
                            <a:schemeClr val="tx1"/>
                          </a:solidFill>
                        </a:rPr>
                        <a:t>CLASSES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dirty="0" smtClean="0">
                          <a:solidFill>
                            <a:schemeClr val="tx1"/>
                          </a:solidFill>
                        </a:rPr>
                        <a:t>NOMS &amp; PRENOMS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dirty="0" smtClean="0">
                          <a:solidFill>
                            <a:schemeClr val="tx1"/>
                          </a:solidFill>
                        </a:rPr>
                        <a:t>6°A</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smtClean="0">
                          <a:solidFill>
                            <a:schemeClr val="tx1"/>
                          </a:solidFill>
                        </a:rPr>
                        <a:t>Mme</a:t>
                      </a:r>
                      <a:r>
                        <a:rPr lang="fr-FR" baseline="0" dirty="0" smtClean="0">
                          <a:solidFill>
                            <a:schemeClr val="tx1"/>
                          </a:solidFill>
                        </a:rPr>
                        <a:t> DUMIRIER Catherine</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dirty="0" smtClean="0">
                          <a:solidFill>
                            <a:schemeClr val="tx1"/>
                          </a:solidFill>
                        </a:rPr>
                        <a:t>6°B</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smtClean="0">
                          <a:solidFill>
                            <a:schemeClr val="tx1"/>
                          </a:solidFill>
                        </a:rPr>
                        <a:t>Mme LAURENCIN-FELICIA Marina</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dirty="0" smtClean="0">
                          <a:solidFill>
                            <a:schemeClr val="tx1"/>
                          </a:solidFill>
                        </a:rPr>
                        <a:t>6°C</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smtClean="0">
                          <a:solidFill>
                            <a:schemeClr val="tx1"/>
                          </a:solidFill>
                        </a:rPr>
                        <a:t>Mme</a:t>
                      </a:r>
                      <a:r>
                        <a:rPr lang="fr-FR" baseline="0" dirty="0" smtClean="0">
                          <a:solidFill>
                            <a:schemeClr val="tx1"/>
                          </a:solidFill>
                        </a:rPr>
                        <a:t> PALMIER Sarah</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dirty="0" smtClean="0">
                          <a:solidFill>
                            <a:schemeClr val="tx1"/>
                          </a:solidFill>
                        </a:rPr>
                        <a:t>6°D</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smtClean="0">
                          <a:solidFill>
                            <a:schemeClr val="tx1"/>
                          </a:solidFill>
                        </a:rPr>
                        <a:t>Mme</a:t>
                      </a:r>
                      <a:r>
                        <a:rPr lang="fr-FR" baseline="0" dirty="0" smtClean="0">
                          <a:solidFill>
                            <a:schemeClr val="tx1"/>
                          </a:solidFill>
                        </a:rPr>
                        <a:t> RUFFIN Edith</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dirty="0" smtClean="0">
                          <a:solidFill>
                            <a:schemeClr val="tx1"/>
                          </a:solidFill>
                        </a:rPr>
                        <a:t>6°E</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smtClean="0">
                          <a:solidFill>
                            <a:schemeClr val="tx1"/>
                          </a:solidFill>
                        </a:rPr>
                        <a:t>Mme</a:t>
                      </a:r>
                      <a:r>
                        <a:rPr lang="fr-FR" baseline="0" dirty="0" smtClean="0">
                          <a:solidFill>
                            <a:schemeClr val="tx1"/>
                          </a:solidFill>
                        </a:rPr>
                        <a:t> CHAULET Caroline</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dirty="0" smtClean="0">
                          <a:solidFill>
                            <a:schemeClr val="tx1"/>
                          </a:solidFill>
                        </a:rPr>
                        <a:t>6°F</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smtClean="0">
                          <a:solidFill>
                            <a:schemeClr val="tx1"/>
                          </a:solidFill>
                        </a:rPr>
                        <a:t>Mme RACINE Theresa</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dirty="0" smtClean="0">
                          <a:solidFill>
                            <a:schemeClr val="tx1"/>
                          </a:solidFill>
                        </a:rPr>
                        <a:t>6°G</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smtClean="0">
                          <a:solidFill>
                            <a:schemeClr val="tx1"/>
                          </a:solidFill>
                        </a:rPr>
                        <a:t>Mme HAUDIQUET Nathalie</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ln w="10541" cmpd="sng">
                  <a:solidFill>
                    <a:schemeClr val="accent1">
                      <a:shade val="88000"/>
                      <a:satMod val="110000"/>
                    </a:schemeClr>
                  </a:solidFill>
                  <a:prstDash val="solid"/>
                </a:ln>
                <a:solidFill>
                  <a:srgbClr val="FF0066"/>
                </a:solidFill>
              </a:rPr>
              <a:t>LISTE DES PROFESSEURS PRINCIPAUX : 5</a:t>
            </a:r>
            <a:r>
              <a:rPr lang="fr-FR" b="1" baseline="30000" dirty="0" smtClean="0">
                <a:ln w="10541" cmpd="sng">
                  <a:solidFill>
                    <a:schemeClr val="accent1">
                      <a:shade val="88000"/>
                      <a:satMod val="110000"/>
                    </a:schemeClr>
                  </a:solidFill>
                  <a:prstDash val="solid"/>
                </a:ln>
                <a:solidFill>
                  <a:srgbClr val="FF0066"/>
                </a:solidFill>
              </a:rPr>
              <a:t>ème</a:t>
            </a:r>
            <a:r>
              <a:rPr lang="fr-FR" b="1" dirty="0" smtClean="0">
                <a:ln w="10541" cmpd="sng">
                  <a:solidFill>
                    <a:schemeClr val="accent1">
                      <a:shade val="88000"/>
                      <a:satMod val="110000"/>
                    </a:schemeClr>
                  </a:solidFill>
                  <a:prstDash val="solid"/>
                </a:ln>
                <a:solidFill>
                  <a:srgbClr val="FF0066"/>
                </a:solidFill>
              </a:rPr>
              <a:t> </a:t>
            </a:r>
            <a:endParaRPr lang="fr-FR" b="1" dirty="0">
              <a:ln w="10541" cmpd="sng">
                <a:solidFill>
                  <a:schemeClr val="accent1">
                    <a:shade val="88000"/>
                    <a:satMod val="110000"/>
                  </a:schemeClr>
                </a:solidFill>
                <a:prstDash val="solid"/>
              </a:ln>
              <a:solidFill>
                <a:srgbClr val="FF0066"/>
              </a:solidFill>
            </a:endParaRPr>
          </a:p>
        </p:txBody>
      </p:sp>
      <p:graphicFrame>
        <p:nvGraphicFramePr>
          <p:cNvPr id="4" name="Espace réservé du contenu 3"/>
          <p:cNvGraphicFramePr>
            <a:graphicFrameLocks noGrp="1"/>
          </p:cNvGraphicFramePr>
          <p:nvPr>
            <p:ph idx="1"/>
          </p:nvPr>
        </p:nvGraphicFramePr>
        <p:xfrm>
          <a:off x="467544" y="2060848"/>
          <a:ext cx="8229600" cy="3337560"/>
        </p:xfrm>
        <a:graphic>
          <a:graphicData uri="http://schemas.openxmlformats.org/drawingml/2006/table">
            <a:tbl>
              <a:tblPr firstRow="1" bandRow="1">
                <a:tableStyleId>{5C22544A-7EE6-4342-B048-85BDC9FD1C3A}</a:tableStyleId>
              </a:tblPr>
              <a:tblGrid>
                <a:gridCol w="4114800"/>
                <a:gridCol w="4114800"/>
              </a:tblGrid>
              <a:tr h="370840">
                <a:tc>
                  <a:txBody>
                    <a:bodyPr/>
                    <a:lstStyle/>
                    <a:p>
                      <a:pPr algn="ctr"/>
                      <a:r>
                        <a:rPr lang="fr-FR" dirty="0" smtClean="0">
                          <a:solidFill>
                            <a:schemeClr val="tx1"/>
                          </a:solidFill>
                        </a:rPr>
                        <a:t>CLASSES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dirty="0" smtClean="0">
                          <a:solidFill>
                            <a:schemeClr val="tx1"/>
                          </a:solidFill>
                        </a:rPr>
                        <a:t>NOMS &amp; PRENOMS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dirty="0" smtClean="0">
                          <a:solidFill>
                            <a:schemeClr val="tx1"/>
                          </a:solidFill>
                        </a:rPr>
                        <a:t>5°A</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smtClean="0">
                          <a:solidFill>
                            <a:schemeClr val="tx1"/>
                          </a:solidFill>
                        </a:rPr>
                        <a:t>M. BANAIAS Pierre</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dirty="0" smtClean="0">
                          <a:solidFill>
                            <a:schemeClr val="tx1"/>
                          </a:solidFill>
                        </a:rPr>
                        <a:t>5°B</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smtClean="0">
                          <a:solidFill>
                            <a:schemeClr val="tx1"/>
                          </a:solidFill>
                        </a:rPr>
                        <a:t>Mme COMBE</a:t>
                      </a:r>
                      <a:r>
                        <a:rPr lang="fr-FR" baseline="0" dirty="0" smtClean="0">
                          <a:solidFill>
                            <a:schemeClr val="tx1"/>
                          </a:solidFill>
                        </a:rPr>
                        <a:t> Mari </a:t>
                      </a:r>
                      <a:r>
                        <a:rPr lang="fr-FR" baseline="0" dirty="0" err="1" smtClean="0">
                          <a:solidFill>
                            <a:schemeClr val="tx1"/>
                          </a:solidFill>
                        </a:rPr>
                        <a:t>Nathalia</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dirty="0" smtClean="0">
                          <a:solidFill>
                            <a:schemeClr val="tx1"/>
                          </a:solidFill>
                        </a:rPr>
                        <a:t>5°C</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smtClean="0">
                          <a:solidFill>
                            <a:schemeClr val="tx1"/>
                          </a:solidFill>
                        </a:rPr>
                        <a:t>Mme BLAVIN Karine</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dirty="0" smtClean="0">
                          <a:solidFill>
                            <a:schemeClr val="tx1"/>
                          </a:solidFill>
                        </a:rPr>
                        <a:t>5°D</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smtClean="0">
                          <a:solidFill>
                            <a:schemeClr val="tx1"/>
                          </a:solidFill>
                        </a:rPr>
                        <a:t>Mme CAPELLE Hélène</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dirty="0" smtClean="0">
                          <a:solidFill>
                            <a:schemeClr val="tx1"/>
                          </a:solidFill>
                        </a:rPr>
                        <a:t>5°E</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smtClean="0">
                          <a:solidFill>
                            <a:schemeClr val="tx1"/>
                          </a:solidFill>
                        </a:rPr>
                        <a:t>Mme</a:t>
                      </a:r>
                      <a:r>
                        <a:rPr lang="fr-FR" baseline="0" dirty="0" smtClean="0">
                          <a:solidFill>
                            <a:schemeClr val="tx1"/>
                          </a:solidFill>
                        </a:rPr>
                        <a:t> CHELEUX Anaïs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dirty="0" smtClean="0">
                          <a:solidFill>
                            <a:schemeClr val="tx1"/>
                          </a:solidFill>
                        </a:rPr>
                        <a:t>5°F</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smtClean="0">
                          <a:solidFill>
                            <a:schemeClr val="tx1"/>
                          </a:solidFill>
                        </a:rPr>
                        <a:t>Mme PETER Marie-Line</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dirty="0" smtClean="0">
                          <a:solidFill>
                            <a:schemeClr val="tx1"/>
                          </a:solidFill>
                        </a:rPr>
                        <a:t>5°G</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smtClean="0">
                          <a:solidFill>
                            <a:schemeClr val="tx1"/>
                          </a:solidFill>
                        </a:rPr>
                        <a:t>Mme BALOURD Francine</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dirty="0" smtClean="0">
                          <a:solidFill>
                            <a:schemeClr val="tx1"/>
                          </a:solidFill>
                        </a:rPr>
                        <a:t>5°H</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smtClean="0">
                          <a:solidFill>
                            <a:schemeClr val="tx1"/>
                          </a:solidFill>
                        </a:rPr>
                        <a:t>Mme</a:t>
                      </a:r>
                      <a:r>
                        <a:rPr lang="fr-FR" baseline="0" dirty="0" smtClean="0">
                          <a:solidFill>
                            <a:schemeClr val="tx1"/>
                          </a:solidFill>
                        </a:rPr>
                        <a:t> ROUTHIER Emilie</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ln w="10541" cmpd="sng">
                  <a:solidFill>
                    <a:schemeClr val="accent1">
                      <a:shade val="88000"/>
                      <a:satMod val="110000"/>
                    </a:schemeClr>
                  </a:solidFill>
                  <a:prstDash val="solid"/>
                </a:ln>
                <a:solidFill>
                  <a:srgbClr val="FF0066"/>
                </a:solidFill>
              </a:rPr>
              <a:t>LISTE DES PROFESSEURS PRINCIPAUX : 4</a:t>
            </a:r>
            <a:r>
              <a:rPr lang="fr-FR" b="1" baseline="30000" dirty="0" smtClean="0">
                <a:ln w="10541" cmpd="sng">
                  <a:solidFill>
                    <a:schemeClr val="accent1">
                      <a:shade val="88000"/>
                      <a:satMod val="110000"/>
                    </a:schemeClr>
                  </a:solidFill>
                  <a:prstDash val="solid"/>
                </a:ln>
                <a:solidFill>
                  <a:srgbClr val="FF0066"/>
                </a:solidFill>
              </a:rPr>
              <a:t>ème</a:t>
            </a:r>
            <a:r>
              <a:rPr lang="fr-FR" b="1" dirty="0" smtClean="0">
                <a:ln w="10541" cmpd="sng">
                  <a:solidFill>
                    <a:schemeClr val="accent1">
                      <a:shade val="88000"/>
                      <a:satMod val="110000"/>
                    </a:schemeClr>
                  </a:solidFill>
                  <a:prstDash val="solid"/>
                </a:ln>
                <a:solidFill>
                  <a:srgbClr val="FF0066"/>
                </a:solidFill>
              </a:rPr>
              <a:t> </a:t>
            </a:r>
            <a:endParaRPr lang="fr-FR" b="1" dirty="0">
              <a:ln w="10541" cmpd="sng">
                <a:solidFill>
                  <a:schemeClr val="accent1">
                    <a:shade val="88000"/>
                    <a:satMod val="110000"/>
                  </a:schemeClr>
                </a:solidFill>
                <a:prstDash val="solid"/>
              </a:ln>
              <a:solidFill>
                <a:srgbClr val="FF0066"/>
              </a:solidFill>
            </a:endParaRP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xmlns="" val="1930606507"/>
              </p:ext>
            </p:extLst>
          </p:nvPr>
        </p:nvGraphicFramePr>
        <p:xfrm>
          <a:off x="467544" y="2060848"/>
          <a:ext cx="8229600" cy="3337560"/>
        </p:xfrm>
        <a:graphic>
          <a:graphicData uri="http://schemas.openxmlformats.org/drawingml/2006/table">
            <a:tbl>
              <a:tblPr firstRow="1" bandRow="1">
                <a:tableStyleId>{5C22544A-7EE6-4342-B048-85BDC9FD1C3A}</a:tableStyleId>
              </a:tblPr>
              <a:tblGrid>
                <a:gridCol w="4114800"/>
                <a:gridCol w="4114800"/>
              </a:tblGrid>
              <a:tr h="370840">
                <a:tc>
                  <a:txBody>
                    <a:bodyPr/>
                    <a:lstStyle/>
                    <a:p>
                      <a:pPr algn="ctr"/>
                      <a:r>
                        <a:rPr lang="fr-FR" dirty="0" smtClean="0">
                          <a:solidFill>
                            <a:schemeClr val="tx1"/>
                          </a:solidFill>
                        </a:rPr>
                        <a:t>CLASSES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dirty="0" smtClean="0">
                          <a:solidFill>
                            <a:schemeClr val="tx1"/>
                          </a:solidFill>
                        </a:rPr>
                        <a:t>NOMS &amp; PRENOMS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dirty="0" smtClean="0">
                          <a:solidFill>
                            <a:schemeClr val="tx1"/>
                          </a:solidFill>
                        </a:rPr>
                        <a:t>4°A</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smtClean="0">
                          <a:solidFill>
                            <a:schemeClr val="tx1"/>
                          </a:solidFill>
                        </a:rPr>
                        <a:t>M. BISSAINTE Alex</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dirty="0" smtClean="0">
                          <a:solidFill>
                            <a:schemeClr val="tx1"/>
                          </a:solidFill>
                        </a:rPr>
                        <a:t>4°B</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smtClean="0">
                          <a:solidFill>
                            <a:schemeClr val="tx1"/>
                          </a:solidFill>
                        </a:rPr>
                        <a:t>Mme BRIEUX Isabelle</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dirty="0" smtClean="0">
                          <a:solidFill>
                            <a:schemeClr val="tx1"/>
                          </a:solidFill>
                        </a:rPr>
                        <a:t>4°C</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smtClean="0">
                          <a:solidFill>
                            <a:schemeClr val="tx1"/>
                          </a:solidFill>
                        </a:rPr>
                        <a:t>M.</a:t>
                      </a:r>
                      <a:r>
                        <a:rPr lang="fr-FR" baseline="0" dirty="0" smtClean="0">
                          <a:solidFill>
                            <a:schemeClr val="tx1"/>
                          </a:solidFill>
                        </a:rPr>
                        <a:t> EDOM Gaétan</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dirty="0" smtClean="0">
                          <a:solidFill>
                            <a:schemeClr val="tx1"/>
                          </a:solidFill>
                        </a:rPr>
                        <a:t>4°D</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smtClean="0">
                          <a:solidFill>
                            <a:schemeClr val="tx1"/>
                          </a:solidFill>
                        </a:rPr>
                        <a:t>M.</a:t>
                      </a:r>
                      <a:r>
                        <a:rPr lang="fr-FR" baseline="0" dirty="0" smtClean="0">
                          <a:solidFill>
                            <a:schemeClr val="tx1"/>
                          </a:solidFill>
                        </a:rPr>
                        <a:t> AGASTIN Joël</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dirty="0" smtClean="0">
                          <a:solidFill>
                            <a:schemeClr val="tx1"/>
                          </a:solidFill>
                        </a:rPr>
                        <a:t>4°E</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smtClean="0">
                          <a:solidFill>
                            <a:schemeClr val="tx1"/>
                          </a:solidFill>
                        </a:rPr>
                        <a:t>Mme BAZILE </a:t>
                      </a:r>
                      <a:r>
                        <a:rPr lang="fr-FR" dirty="0" err="1" smtClean="0">
                          <a:solidFill>
                            <a:schemeClr val="tx1"/>
                          </a:solidFill>
                        </a:rPr>
                        <a:t>Stane</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dirty="0" smtClean="0">
                          <a:solidFill>
                            <a:schemeClr val="tx1"/>
                          </a:solidFill>
                        </a:rPr>
                        <a:t>4°F</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smtClean="0">
                          <a:solidFill>
                            <a:schemeClr val="tx1"/>
                          </a:solidFill>
                        </a:rPr>
                        <a:t>M. AUCAGOS Yvan</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dirty="0" smtClean="0">
                          <a:solidFill>
                            <a:schemeClr val="tx1"/>
                          </a:solidFill>
                        </a:rPr>
                        <a:t>4°G</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smtClean="0">
                          <a:solidFill>
                            <a:schemeClr val="tx1"/>
                          </a:solidFill>
                        </a:rPr>
                        <a:t>M. VERIN Alain</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dirty="0" smtClean="0">
                          <a:solidFill>
                            <a:schemeClr val="tx1"/>
                          </a:solidFill>
                        </a:rPr>
                        <a:t>4°H</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smtClean="0">
                          <a:solidFill>
                            <a:schemeClr val="tx1"/>
                          </a:solidFill>
                        </a:rPr>
                        <a:t>Mme MIRTIL</a:t>
                      </a:r>
                      <a:r>
                        <a:rPr lang="fr-FR" baseline="0" dirty="0" smtClean="0">
                          <a:solidFill>
                            <a:schemeClr val="tx1"/>
                          </a:solidFill>
                        </a:rPr>
                        <a:t> Alexandra</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ln w="10541" cmpd="sng">
                  <a:solidFill>
                    <a:schemeClr val="accent1">
                      <a:shade val="88000"/>
                      <a:satMod val="110000"/>
                    </a:schemeClr>
                  </a:solidFill>
                  <a:prstDash val="solid"/>
                </a:ln>
                <a:solidFill>
                  <a:srgbClr val="FF0066"/>
                </a:solidFill>
              </a:rPr>
              <a:t>LISTE DES PROFESSEURS PRINCIPAUX : 3</a:t>
            </a:r>
            <a:r>
              <a:rPr lang="fr-FR" b="1" baseline="30000" dirty="0" smtClean="0">
                <a:ln w="10541" cmpd="sng">
                  <a:solidFill>
                    <a:schemeClr val="accent1">
                      <a:shade val="88000"/>
                      <a:satMod val="110000"/>
                    </a:schemeClr>
                  </a:solidFill>
                  <a:prstDash val="solid"/>
                </a:ln>
                <a:solidFill>
                  <a:srgbClr val="FF0066"/>
                </a:solidFill>
              </a:rPr>
              <a:t>ème</a:t>
            </a:r>
            <a:r>
              <a:rPr lang="fr-FR" b="1" dirty="0" smtClean="0">
                <a:ln w="10541" cmpd="sng">
                  <a:solidFill>
                    <a:schemeClr val="accent1">
                      <a:shade val="88000"/>
                      <a:satMod val="110000"/>
                    </a:schemeClr>
                  </a:solidFill>
                  <a:prstDash val="solid"/>
                </a:ln>
                <a:solidFill>
                  <a:srgbClr val="FF0066"/>
                </a:solidFill>
              </a:rPr>
              <a:t> </a:t>
            </a:r>
            <a:endParaRPr lang="fr-FR" b="1" dirty="0">
              <a:ln w="10541" cmpd="sng">
                <a:solidFill>
                  <a:schemeClr val="accent1">
                    <a:shade val="88000"/>
                    <a:satMod val="110000"/>
                  </a:schemeClr>
                </a:solidFill>
                <a:prstDash val="solid"/>
              </a:ln>
              <a:solidFill>
                <a:srgbClr val="FF0066"/>
              </a:solidFill>
            </a:endParaRP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xmlns="" val="4233452294"/>
              </p:ext>
            </p:extLst>
          </p:nvPr>
        </p:nvGraphicFramePr>
        <p:xfrm>
          <a:off x="467544" y="2060848"/>
          <a:ext cx="8229600" cy="2966720"/>
        </p:xfrm>
        <a:graphic>
          <a:graphicData uri="http://schemas.openxmlformats.org/drawingml/2006/table">
            <a:tbl>
              <a:tblPr firstRow="1" bandRow="1">
                <a:tableStyleId>{5C22544A-7EE6-4342-B048-85BDC9FD1C3A}</a:tableStyleId>
              </a:tblPr>
              <a:tblGrid>
                <a:gridCol w="4114800"/>
                <a:gridCol w="4114800"/>
              </a:tblGrid>
              <a:tr h="370840">
                <a:tc>
                  <a:txBody>
                    <a:bodyPr/>
                    <a:lstStyle/>
                    <a:p>
                      <a:pPr algn="ctr"/>
                      <a:r>
                        <a:rPr lang="fr-FR" dirty="0" smtClean="0">
                          <a:solidFill>
                            <a:schemeClr val="tx1"/>
                          </a:solidFill>
                        </a:rPr>
                        <a:t>CLASSES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dirty="0" smtClean="0">
                          <a:solidFill>
                            <a:schemeClr val="tx1"/>
                          </a:solidFill>
                        </a:rPr>
                        <a:t>NOMS &amp; PRENOMS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dirty="0" smtClean="0">
                          <a:solidFill>
                            <a:schemeClr val="tx1"/>
                          </a:solidFill>
                        </a:rPr>
                        <a:t>3°A</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smtClean="0">
                          <a:solidFill>
                            <a:schemeClr val="tx1"/>
                          </a:solidFill>
                        </a:rPr>
                        <a:t>Mme</a:t>
                      </a:r>
                      <a:r>
                        <a:rPr lang="fr-FR" baseline="0" dirty="0" smtClean="0">
                          <a:solidFill>
                            <a:schemeClr val="tx1"/>
                          </a:solidFill>
                        </a:rPr>
                        <a:t> BROUSSILLON Claire</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dirty="0" smtClean="0">
                          <a:solidFill>
                            <a:schemeClr val="tx1"/>
                          </a:solidFill>
                        </a:rPr>
                        <a:t>3°B</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smtClean="0">
                          <a:solidFill>
                            <a:schemeClr val="tx1"/>
                          </a:solidFill>
                        </a:rPr>
                        <a:t>M. ERIAU Charles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dirty="0" smtClean="0">
                          <a:solidFill>
                            <a:schemeClr val="tx1"/>
                          </a:solidFill>
                        </a:rPr>
                        <a:t>3°C</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smtClean="0">
                          <a:solidFill>
                            <a:schemeClr val="tx1"/>
                          </a:solidFill>
                        </a:rPr>
                        <a:t>Mme VOLET Chantal</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dirty="0" smtClean="0">
                          <a:solidFill>
                            <a:schemeClr val="tx1"/>
                          </a:solidFill>
                        </a:rPr>
                        <a:t>3°D</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smtClean="0">
                          <a:solidFill>
                            <a:schemeClr val="tx1"/>
                          </a:solidFill>
                        </a:rPr>
                        <a:t>Mme ROSNEL</a:t>
                      </a:r>
                      <a:r>
                        <a:rPr lang="fr-FR" baseline="0" dirty="0" smtClean="0">
                          <a:solidFill>
                            <a:schemeClr val="tx1"/>
                          </a:solidFill>
                        </a:rPr>
                        <a:t> Marie-Laure</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dirty="0" smtClean="0">
                          <a:solidFill>
                            <a:schemeClr val="tx1"/>
                          </a:solidFill>
                        </a:rPr>
                        <a:t>3°E</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smtClean="0">
                          <a:solidFill>
                            <a:schemeClr val="tx1"/>
                          </a:solidFill>
                        </a:rPr>
                        <a:t>M. MADO Michel</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dirty="0" smtClean="0">
                          <a:solidFill>
                            <a:schemeClr val="tx1"/>
                          </a:solidFill>
                        </a:rPr>
                        <a:t>3°F</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smtClean="0">
                          <a:solidFill>
                            <a:schemeClr val="tx1"/>
                          </a:solidFill>
                        </a:rPr>
                        <a:t>M. DUNO Olivier</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dirty="0" smtClean="0">
                          <a:solidFill>
                            <a:schemeClr val="tx1"/>
                          </a:solidFill>
                        </a:rPr>
                        <a:t>3°G</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smtClean="0">
                          <a:solidFill>
                            <a:schemeClr val="tx1"/>
                          </a:solidFill>
                        </a:rPr>
                        <a:t>Mme GOUNOUMAN Alexandra</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06090"/>
          </a:xfrm>
        </p:spPr>
        <p:txBody>
          <a:bodyPr>
            <a:normAutofit fontScale="90000"/>
          </a:bodyPr>
          <a:lstStyle/>
          <a:p>
            <a:r>
              <a:rPr lang="fr-FR"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LISTE DES COORDONNATEURS</a:t>
            </a:r>
            <a:endParaRPr lang="fr-FR"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graphicFrame>
        <p:nvGraphicFramePr>
          <p:cNvPr id="4" name="Espace réservé du contenu 3"/>
          <p:cNvGraphicFramePr>
            <a:graphicFrameLocks noGrp="1"/>
          </p:cNvGraphicFramePr>
          <p:nvPr>
            <p:ph idx="1"/>
          </p:nvPr>
        </p:nvGraphicFramePr>
        <p:xfrm>
          <a:off x="467544" y="1124744"/>
          <a:ext cx="8229600" cy="5191760"/>
        </p:xfrm>
        <a:graphic>
          <a:graphicData uri="http://schemas.openxmlformats.org/drawingml/2006/table">
            <a:tbl>
              <a:tblPr firstRow="1" bandRow="1">
                <a:tableStyleId>{5C22544A-7EE6-4342-B048-85BDC9FD1C3A}</a:tableStyleId>
              </a:tblPr>
              <a:tblGrid>
                <a:gridCol w="4114800"/>
                <a:gridCol w="4114800"/>
              </a:tblGrid>
              <a:tr h="370840">
                <a:tc>
                  <a:txBody>
                    <a:bodyPr/>
                    <a:lstStyle/>
                    <a:p>
                      <a:r>
                        <a:rPr lang="fr-FR" dirty="0" smtClean="0">
                          <a:solidFill>
                            <a:schemeClr val="tx1"/>
                          </a:solidFill>
                        </a:rPr>
                        <a:t>DISCIPLINES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smtClean="0">
                          <a:solidFill>
                            <a:schemeClr val="tx1"/>
                          </a:solidFill>
                        </a:rPr>
                        <a:t>NOMS ET PRENOMS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dirty="0" smtClean="0">
                          <a:solidFill>
                            <a:schemeClr val="tx1"/>
                          </a:solidFill>
                        </a:rPr>
                        <a:t>ANGLAIS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dirty="0" smtClean="0">
                          <a:solidFill>
                            <a:schemeClr val="tx1"/>
                          </a:solidFill>
                        </a:rPr>
                        <a:t>ARTS PLASTIQUES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dirty="0" smtClean="0">
                          <a:solidFill>
                            <a:schemeClr val="tx1"/>
                          </a:solidFill>
                        </a:rPr>
                        <a:t>E.P.S.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dirty="0" smtClean="0">
                          <a:solidFill>
                            <a:schemeClr val="tx1"/>
                          </a:solidFill>
                        </a:rPr>
                        <a:t>ESPAGNOL</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dirty="0" smtClean="0">
                          <a:solidFill>
                            <a:schemeClr val="tx1"/>
                          </a:solidFill>
                        </a:rPr>
                        <a:t>HISTOIRE-GEOGRAPHIE</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dirty="0" smtClean="0">
                          <a:solidFill>
                            <a:schemeClr val="tx1"/>
                          </a:solidFill>
                        </a:rPr>
                        <a:t>L.C.A.</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dirty="0" smtClean="0">
                          <a:solidFill>
                            <a:schemeClr val="tx1"/>
                          </a:solidFill>
                        </a:rPr>
                        <a:t>L.V.R.</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dirty="0" smtClean="0">
                          <a:solidFill>
                            <a:schemeClr val="tx1"/>
                          </a:solidFill>
                        </a:rPr>
                        <a:t>LETTRES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dirty="0" smtClean="0">
                          <a:solidFill>
                            <a:schemeClr val="tx1"/>
                          </a:solidFill>
                        </a:rPr>
                        <a:t>MATHEMATIQUES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dirty="0" smtClean="0">
                          <a:solidFill>
                            <a:schemeClr val="tx1"/>
                          </a:solidFill>
                        </a:rPr>
                        <a:t>MUSIQUES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dirty="0" smtClean="0">
                          <a:solidFill>
                            <a:schemeClr val="tx1"/>
                          </a:solidFill>
                        </a:rPr>
                        <a:t>SCIENCES PHYSIQUES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dirty="0" smtClean="0">
                          <a:solidFill>
                            <a:schemeClr val="tx1"/>
                          </a:solidFill>
                        </a:rPr>
                        <a:t>S.V.T.</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dirty="0" smtClean="0">
                          <a:solidFill>
                            <a:schemeClr val="tx1"/>
                          </a:solidFill>
                        </a:rPr>
                        <a:t>TECHNOLOGIE</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extLst>
              <p:ext uri="{D42A27DB-BD31-4B8C-83A1-F6EECF244321}">
                <p14:modId xmlns:p14="http://schemas.microsoft.com/office/powerpoint/2010/main" xmlns="" val="1016676484"/>
              </p:ext>
            </p:extLst>
          </p:nvPr>
        </p:nvGraphicFramePr>
        <p:xfrm>
          <a:off x="457200" y="1600200"/>
          <a:ext cx="8229600" cy="4079240"/>
        </p:xfrm>
        <a:graphic>
          <a:graphicData uri="http://schemas.openxmlformats.org/drawingml/2006/table">
            <a:tbl>
              <a:tblPr firstRow="1" bandRow="1">
                <a:tableStyleId>{74C1A8A3-306A-4EB7-A6B1-4F7E0EB9C5D6}</a:tableStyleId>
              </a:tblPr>
              <a:tblGrid>
                <a:gridCol w="2743200"/>
                <a:gridCol w="2743200"/>
                <a:gridCol w="2743200"/>
              </a:tblGrid>
              <a:tr h="370840">
                <a:tc>
                  <a:txBody>
                    <a:bodyPr/>
                    <a:lstStyle/>
                    <a:p>
                      <a:pPr algn="ctr"/>
                      <a:r>
                        <a:rPr lang="fr-FR" dirty="0" smtClean="0"/>
                        <a:t>NOMS</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PRENOMS</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FONCTIONS</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algn="l" defTabSz="914400" rtl="0" eaLnBrk="1" latinLnBrk="0" hangingPunct="1">
                        <a:lnSpc>
                          <a:spcPct val="115000"/>
                        </a:lnSpc>
                        <a:spcAft>
                          <a:spcPts val="0"/>
                        </a:spcAft>
                      </a:pPr>
                      <a:r>
                        <a:rPr lang="fr-FR" sz="1800" kern="1200" dirty="0" smtClean="0"/>
                        <a:t>ELISE</a:t>
                      </a:r>
                      <a:endParaRPr lang="fr-FR" sz="1800" kern="1200" dirty="0" smtClean="0">
                        <a:solidFill>
                          <a:schemeClr val="dk1"/>
                        </a:solidFill>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lang="fr-FR" sz="1800" kern="1200" dirty="0" smtClean="0"/>
                        <a:t>Thierry</a:t>
                      </a:r>
                      <a:endParaRPr lang="fr-FR" sz="1800" kern="1200" dirty="0" smtClean="0">
                        <a:solidFill>
                          <a:schemeClr val="dk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Principal</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algn="l" defTabSz="914400" rtl="0" eaLnBrk="1" latinLnBrk="0" hangingPunct="1">
                        <a:lnSpc>
                          <a:spcPct val="115000"/>
                        </a:lnSpc>
                        <a:spcAft>
                          <a:spcPts val="0"/>
                        </a:spcAft>
                      </a:pPr>
                      <a:r>
                        <a:rPr lang="fr-FR" sz="1800" kern="1200" dirty="0" smtClean="0"/>
                        <a:t>BALAGUETTE</a:t>
                      </a:r>
                      <a:endParaRPr lang="fr-FR" sz="1800" kern="1200" dirty="0" smtClean="0">
                        <a:solidFill>
                          <a:schemeClr val="dk1"/>
                        </a:solidFill>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lang="fr-FR" sz="1800" kern="1200" dirty="0" smtClean="0"/>
                        <a:t>Henri</a:t>
                      </a:r>
                      <a:endParaRPr lang="fr-FR" sz="1800" kern="1200" dirty="0" smtClean="0">
                        <a:solidFill>
                          <a:schemeClr val="dk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Principal Adjoint</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algn="l" defTabSz="914400" rtl="0" eaLnBrk="1" latinLnBrk="0" hangingPunct="1">
                        <a:lnSpc>
                          <a:spcPct val="115000"/>
                        </a:lnSpc>
                        <a:spcAft>
                          <a:spcPts val="0"/>
                        </a:spcAft>
                      </a:pPr>
                      <a:r>
                        <a:rPr lang="fr-FR" sz="1800" kern="1200" dirty="0" smtClean="0"/>
                        <a:t>LAMPONI </a:t>
                      </a:r>
                      <a:endParaRPr lang="fr-FR" sz="1800" kern="1200" dirty="0" smtClean="0">
                        <a:solidFill>
                          <a:schemeClr val="dk1"/>
                        </a:solidFill>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lang="fr-FR" sz="1800" kern="1200" dirty="0" smtClean="0"/>
                        <a:t>Bernard</a:t>
                      </a:r>
                      <a:endParaRPr lang="fr-FR" sz="1800" kern="1200" dirty="0" smtClean="0">
                        <a:solidFill>
                          <a:schemeClr val="dk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Gestionnaire</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algn="l" defTabSz="914400" rtl="0" eaLnBrk="1" latinLnBrk="0" hangingPunct="1">
                        <a:lnSpc>
                          <a:spcPct val="115000"/>
                        </a:lnSpc>
                        <a:spcAft>
                          <a:spcPts val="0"/>
                        </a:spcAft>
                      </a:pPr>
                      <a:r>
                        <a:rPr lang="fr-FR" sz="1800" kern="1200" dirty="0" smtClean="0"/>
                        <a:t>SAINT-PRIX </a:t>
                      </a:r>
                      <a:endParaRPr lang="fr-FR" sz="1800" kern="1200" dirty="0" smtClean="0">
                        <a:solidFill>
                          <a:schemeClr val="dk1"/>
                        </a:solidFill>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lang="fr-FR" sz="1800" kern="1200" dirty="0" smtClean="0"/>
                        <a:t>Francine</a:t>
                      </a:r>
                      <a:endParaRPr lang="fr-FR" sz="1800" kern="1200" dirty="0" smtClean="0">
                        <a:solidFill>
                          <a:schemeClr val="dk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C.P.E.</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algn="l" defTabSz="914400" rtl="0" eaLnBrk="1" latinLnBrk="0" hangingPunct="1">
                        <a:lnSpc>
                          <a:spcPct val="115000"/>
                        </a:lnSpc>
                        <a:spcAft>
                          <a:spcPts val="0"/>
                        </a:spcAft>
                      </a:pPr>
                      <a:r>
                        <a:rPr lang="fr-FR" sz="1800" kern="1200" dirty="0" smtClean="0"/>
                        <a:t>THOMAS </a:t>
                      </a:r>
                      <a:endParaRPr lang="fr-FR" sz="1800" kern="1200" dirty="0" smtClean="0">
                        <a:solidFill>
                          <a:schemeClr val="dk1"/>
                        </a:solidFill>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lang="fr-FR" sz="1800" kern="1200" dirty="0" smtClean="0"/>
                        <a:t>Alexandra</a:t>
                      </a:r>
                      <a:endParaRPr lang="fr-FR" sz="1800" kern="1200" dirty="0" smtClean="0">
                        <a:solidFill>
                          <a:schemeClr val="dk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C.P.E.</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algn="l" defTabSz="914400" rtl="0" eaLnBrk="1" latinLnBrk="0" hangingPunct="1">
                        <a:lnSpc>
                          <a:spcPct val="115000"/>
                        </a:lnSpc>
                        <a:spcAft>
                          <a:spcPts val="0"/>
                        </a:spcAft>
                      </a:pPr>
                      <a:r>
                        <a:rPr lang="fr-FR" sz="1800" kern="1200" dirty="0" smtClean="0"/>
                        <a:t>ANAÏS </a:t>
                      </a:r>
                      <a:endParaRPr lang="fr-FR" sz="1800" kern="1200" dirty="0" smtClean="0">
                        <a:solidFill>
                          <a:schemeClr val="dk1"/>
                        </a:solidFill>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lang="fr-FR" sz="1800" kern="1200" dirty="0" smtClean="0"/>
                        <a:t>Juanita</a:t>
                      </a:r>
                      <a:endParaRPr lang="fr-FR" sz="1800" kern="1200" dirty="0" smtClean="0">
                        <a:solidFill>
                          <a:schemeClr val="dk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Secrétaire de gestion</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algn="l" defTabSz="914400" rtl="0" eaLnBrk="1" latinLnBrk="0" hangingPunct="1">
                        <a:lnSpc>
                          <a:spcPct val="115000"/>
                        </a:lnSpc>
                        <a:spcAft>
                          <a:spcPts val="0"/>
                        </a:spcAft>
                      </a:pPr>
                      <a:r>
                        <a:rPr lang="fr-FR" sz="1800" kern="1200" dirty="0" smtClean="0"/>
                        <a:t>MINOS </a:t>
                      </a:r>
                      <a:endParaRPr lang="fr-FR" sz="1800" kern="1200" dirty="0" smtClean="0">
                        <a:solidFill>
                          <a:schemeClr val="dk1"/>
                        </a:solidFill>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lang="fr-FR" sz="1800" kern="1200" dirty="0" smtClean="0"/>
                        <a:t>Valérie</a:t>
                      </a:r>
                      <a:endParaRPr lang="fr-FR" sz="1800" kern="1200" dirty="0" smtClean="0">
                        <a:solidFill>
                          <a:schemeClr val="dk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Secrétaire de direction</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algn="l" defTabSz="914400" rtl="0" eaLnBrk="1" latinLnBrk="0" hangingPunct="1">
                        <a:lnSpc>
                          <a:spcPct val="115000"/>
                        </a:lnSpc>
                        <a:spcAft>
                          <a:spcPts val="0"/>
                        </a:spcAft>
                      </a:pPr>
                      <a:r>
                        <a:rPr lang="fr-FR" sz="1800" kern="1200" dirty="0" smtClean="0"/>
                        <a:t>PAKIRY </a:t>
                      </a:r>
                      <a:endParaRPr lang="fr-FR" sz="1800" kern="1200" dirty="0" smtClean="0">
                        <a:solidFill>
                          <a:schemeClr val="dk1"/>
                        </a:solidFill>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lang="fr-FR" sz="1800" kern="1200" dirty="0" smtClean="0"/>
                        <a:t>Elodie</a:t>
                      </a:r>
                      <a:endParaRPr lang="fr-FR" sz="1800" kern="1200" dirty="0" smtClean="0">
                        <a:solidFill>
                          <a:schemeClr val="dk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Assistante</a:t>
                      </a:r>
                      <a:r>
                        <a:rPr lang="fr-FR" baseline="0" dirty="0" smtClean="0"/>
                        <a:t> sociale</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algn="l" defTabSz="914400" rtl="0" eaLnBrk="1" latinLnBrk="0" hangingPunct="1">
                        <a:lnSpc>
                          <a:spcPct val="115000"/>
                        </a:lnSpc>
                        <a:spcAft>
                          <a:spcPts val="0"/>
                        </a:spcAft>
                      </a:pPr>
                      <a:r>
                        <a:rPr lang="fr-FR" sz="1800" kern="1200" dirty="0" smtClean="0"/>
                        <a:t>LAFOLÉ </a:t>
                      </a:r>
                      <a:endParaRPr lang="fr-FR" sz="1800" kern="1200" dirty="0" smtClean="0">
                        <a:solidFill>
                          <a:schemeClr val="dk1"/>
                        </a:solidFill>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lang="fr-FR" sz="1800" kern="1200" dirty="0" err="1" smtClean="0"/>
                        <a:t>Marie-Lyne</a:t>
                      </a:r>
                      <a:endParaRPr lang="fr-FR" sz="1800" kern="1200" dirty="0" smtClean="0">
                        <a:solidFill>
                          <a:schemeClr val="dk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Infirmière</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algn="l" defTabSz="914400" rtl="0" eaLnBrk="1" latinLnBrk="0" hangingPunct="1">
                        <a:lnSpc>
                          <a:spcPct val="115000"/>
                        </a:lnSpc>
                        <a:spcAft>
                          <a:spcPts val="0"/>
                        </a:spcAft>
                      </a:pPr>
                      <a:r>
                        <a:rPr lang="fr-FR" sz="1800" kern="1200" dirty="0" smtClean="0"/>
                        <a:t>GALLERAND </a:t>
                      </a:r>
                      <a:endParaRPr lang="fr-FR" sz="1800" kern="1200" dirty="0" smtClean="0">
                        <a:solidFill>
                          <a:schemeClr val="dk1"/>
                        </a:solidFill>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lang="fr-FR" sz="1800" kern="1200" dirty="0" smtClean="0"/>
                        <a:t>Valérie</a:t>
                      </a:r>
                      <a:endParaRPr lang="fr-FR" sz="1800" kern="1200" dirty="0" smtClean="0">
                        <a:solidFill>
                          <a:schemeClr val="dk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mtClean="0"/>
                        <a:t>PsyEn</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3" name="Titre 1"/>
          <p:cNvSpPr>
            <a:spLocks noGrp="1"/>
          </p:cNvSpPr>
          <p:nvPr>
            <p:ph type="title"/>
          </p:nvPr>
        </p:nvSpPr>
        <p:spPr>
          <a:xfrm>
            <a:off x="611560" y="0"/>
            <a:ext cx="8229600" cy="819472"/>
          </a:xfrm>
        </p:spPr>
        <p:txBody>
          <a:bodyPr>
            <a:normAutofit fontScale="90000"/>
          </a:bodyPr>
          <a:lstStyle/>
          <a:p>
            <a:r>
              <a:rPr lang="fr-FR"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a:r>
            <a:br>
              <a:rPr lang="fr-FR"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br>
            <a:r>
              <a:rPr lang="fr-FR" b="1" dirty="0" smtClean="0">
                <a:ln w="17780" cmpd="sng">
                  <a:solidFill>
                    <a:srgbClr val="FFFFFF"/>
                  </a:solidFill>
                  <a:prstDash val="solid"/>
                  <a:miter lim="800000"/>
                </a:ln>
                <a:solidFill>
                  <a:srgbClr val="CC0099"/>
                </a:solidFill>
                <a:effectLst>
                  <a:outerShdw blurRad="50800" algn="tl" rotWithShape="0">
                    <a:srgbClr val="000000"/>
                  </a:outerShdw>
                </a:effectLst>
              </a:rPr>
              <a:t>LISTE DU PERSONNEL : ADMINISTRATION </a:t>
            </a:r>
            <a:endParaRPr lang="fr-FR" b="1" dirty="0">
              <a:ln w="17780" cmpd="sng">
                <a:solidFill>
                  <a:srgbClr val="FFFFFF"/>
                </a:solidFill>
                <a:prstDash val="solid"/>
                <a:miter lim="800000"/>
              </a:ln>
              <a:solidFill>
                <a:srgbClr val="CC0099"/>
              </a:solidFill>
              <a:effectLst>
                <a:outerShdw blurRad="50800" algn="tl" rotWithShape="0">
                  <a:srgbClr val="000000"/>
                </a:outerShdw>
              </a:effectLst>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467544" y="1052736"/>
            <a:ext cx="8229600" cy="1143000"/>
          </a:xfrm>
        </p:spPr>
        <p:txBody>
          <a:bodyPr>
            <a:normAutofit/>
          </a:bodyPr>
          <a:lstStyle/>
          <a:p>
            <a:r>
              <a:rPr lang="fr-FR" sz="4000" b="1" u="sng" dirty="0" smtClean="0">
                <a:solidFill>
                  <a:schemeClr val="accent2">
                    <a:lumMod val="75000"/>
                  </a:schemeClr>
                </a:solidFill>
              </a:rPr>
              <a:t>ANGLAIS</a:t>
            </a:r>
            <a:endParaRPr lang="fr-FR" sz="4000" b="1" u="sng" dirty="0">
              <a:solidFill>
                <a:schemeClr val="accent2">
                  <a:lumMod val="75000"/>
                </a:schemeClr>
              </a:solidFill>
            </a:endParaRPr>
          </a:p>
        </p:txBody>
      </p:sp>
      <p:graphicFrame>
        <p:nvGraphicFramePr>
          <p:cNvPr id="4" name="Espace réservé du contenu 3"/>
          <p:cNvGraphicFramePr>
            <a:graphicFrameLocks noGrp="1"/>
          </p:cNvGraphicFramePr>
          <p:nvPr>
            <p:ph idx="1"/>
          </p:nvPr>
        </p:nvGraphicFramePr>
        <p:xfrm>
          <a:off x="395536" y="2348880"/>
          <a:ext cx="8229600" cy="2225040"/>
        </p:xfrm>
        <a:graphic>
          <a:graphicData uri="http://schemas.openxmlformats.org/drawingml/2006/table">
            <a:tbl>
              <a:tblPr firstRow="1" bandRow="1">
                <a:tableStyleId>{2A488322-F2BA-4B5B-9748-0D474271808F}</a:tableStyleId>
              </a:tblPr>
              <a:tblGrid>
                <a:gridCol w="1645920"/>
                <a:gridCol w="1645920"/>
                <a:gridCol w="1645920"/>
                <a:gridCol w="1645920"/>
                <a:gridCol w="1645920"/>
              </a:tblGrid>
              <a:tr h="370840">
                <a:tc>
                  <a:txBody>
                    <a:bodyPr/>
                    <a:lstStyle/>
                    <a:p>
                      <a:pPr algn="ctr"/>
                      <a:r>
                        <a:rPr lang="fr-FR" dirty="0" smtClean="0"/>
                        <a:t>NOMS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PRENOMS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STAGIAIRES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BMP</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NOUVEAUX</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dirty="0" smtClean="0"/>
                        <a:t>BALOURD</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Marie-Line</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dirty="0" smtClean="0"/>
                        <a:t>BLAVIN</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Karine</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dirty="0" smtClean="0"/>
                        <a:t>EDOM</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Gaëtan</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dirty="0" smtClean="0"/>
                        <a:t>VOLET</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Chantal</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dirty="0" smtClean="0"/>
                        <a:t>XXX</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Titre 1"/>
          <p:cNvSpPr txBox="1">
            <a:spLocks/>
          </p:cNvSpPr>
          <p:nvPr/>
        </p:nvSpPr>
        <p:spPr>
          <a:xfrm>
            <a:off x="539552" y="-171400"/>
            <a:ext cx="8229600" cy="1296144"/>
          </a:xfrm>
          <a:prstGeom prst="rect">
            <a:avLst/>
          </a:prstGeom>
        </p:spPr>
        <p:txBody>
          <a:bodyPr vert="horz" lIns="91440" tIns="45720" rIns="91440" bIns="45720" rtlCol="0" anchor="ct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1" i="0" u="none" strike="noStrike" kern="1200" cap="none" spc="0" normalizeH="0" baseline="0" noProof="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uLnTx/>
                <a:uFillTx/>
                <a:latin typeface="+mj-lt"/>
                <a:ea typeface="+mj-ea"/>
                <a:cs typeface="+mj-cs"/>
              </a:rPr>
              <a:t/>
            </a:r>
            <a:br>
              <a:rPr kumimoji="0" lang="fr-FR" sz="4400" b="1" i="0" u="none" strike="noStrike" kern="1200" cap="none" spc="0" normalizeH="0" baseline="0" noProof="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uLnTx/>
                <a:uFillTx/>
                <a:latin typeface="+mj-lt"/>
                <a:ea typeface="+mj-ea"/>
                <a:cs typeface="+mj-cs"/>
              </a:rPr>
            </a:br>
            <a:r>
              <a:rPr kumimoji="0" lang="fr-FR" sz="3600" b="1" i="0" u="none" strike="noStrike" kern="1200" cap="none" spc="0" normalizeH="0" baseline="0" noProof="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uLnTx/>
                <a:uFillTx/>
                <a:latin typeface="+mj-lt"/>
                <a:ea typeface="+mj-ea"/>
                <a:cs typeface="+mj-cs"/>
              </a:rPr>
              <a:t>LISTE DES PROFESSEURS PAR DISCIPLINES</a:t>
            </a:r>
            <a:endParaRPr kumimoji="0" lang="fr-FR" sz="4400" b="1" i="0" u="none" strike="noStrike" kern="1200" cap="none" spc="0" normalizeH="0" baseline="0" noProof="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smtClean="0">
                <a:solidFill>
                  <a:schemeClr val="accent2">
                    <a:lumMod val="75000"/>
                  </a:schemeClr>
                </a:solidFill>
              </a:rPr>
              <a:t>ARTS PLASTIQUES</a:t>
            </a:r>
            <a:endParaRPr lang="fr-FR" sz="4000" b="1" u="sng" dirty="0">
              <a:solidFill>
                <a:schemeClr val="accent2">
                  <a:lumMod val="75000"/>
                </a:schemeClr>
              </a:solidFill>
            </a:endParaRPr>
          </a:p>
        </p:txBody>
      </p:sp>
      <p:graphicFrame>
        <p:nvGraphicFramePr>
          <p:cNvPr id="4" name="Espace réservé du contenu 3"/>
          <p:cNvGraphicFramePr>
            <a:graphicFrameLocks noGrp="1"/>
          </p:cNvGraphicFramePr>
          <p:nvPr>
            <p:ph idx="1"/>
          </p:nvPr>
        </p:nvGraphicFramePr>
        <p:xfrm>
          <a:off x="395536" y="2348880"/>
          <a:ext cx="8229600" cy="1112520"/>
        </p:xfrm>
        <a:graphic>
          <a:graphicData uri="http://schemas.openxmlformats.org/drawingml/2006/table">
            <a:tbl>
              <a:tblPr firstRow="1" bandRow="1">
                <a:tableStyleId>{10A1B5D5-9B99-4C35-A422-299274C87663}</a:tableStyleId>
              </a:tblPr>
              <a:tblGrid>
                <a:gridCol w="1645920"/>
                <a:gridCol w="1645920"/>
                <a:gridCol w="1645920"/>
                <a:gridCol w="1645920"/>
                <a:gridCol w="1645920"/>
              </a:tblGrid>
              <a:tr h="370840">
                <a:tc>
                  <a:txBody>
                    <a:bodyPr/>
                    <a:lstStyle/>
                    <a:p>
                      <a:pPr algn="ctr"/>
                      <a:r>
                        <a:rPr lang="fr-FR" dirty="0" smtClean="0"/>
                        <a:t>NOMS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PRENOMS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STAGIAIRES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BMP</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NOUVEAUX</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dirty="0" smtClean="0"/>
                        <a:t>BERNHARDT</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Carla</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dirty="0" smtClean="0"/>
                        <a:t>MARIE</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Catherine</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smtClean="0">
                <a:solidFill>
                  <a:schemeClr val="accent2">
                    <a:lumMod val="75000"/>
                  </a:schemeClr>
                </a:solidFill>
              </a:rPr>
              <a:t>DOCUMENTALISTE</a:t>
            </a:r>
            <a:endParaRPr lang="fr-FR" sz="4000" b="1" u="sng" dirty="0">
              <a:solidFill>
                <a:schemeClr val="accent2">
                  <a:lumMod val="75000"/>
                </a:schemeClr>
              </a:solidFill>
            </a:endParaRPr>
          </a:p>
        </p:txBody>
      </p:sp>
      <p:graphicFrame>
        <p:nvGraphicFramePr>
          <p:cNvPr id="4" name="Espace réservé du contenu 3"/>
          <p:cNvGraphicFramePr>
            <a:graphicFrameLocks noGrp="1"/>
          </p:cNvGraphicFramePr>
          <p:nvPr>
            <p:ph idx="1"/>
          </p:nvPr>
        </p:nvGraphicFramePr>
        <p:xfrm>
          <a:off x="395536" y="2348880"/>
          <a:ext cx="8229600" cy="741680"/>
        </p:xfrm>
        <a:graphic>
          <a:graphicData uri="http://schemas.openxmlformats.org/drawingml/2006/table">
            <a:tbl>
              <a:tblPr firstRow="1" bandRow="1">
                <a:tableStyleId>{93296810-A885-4BE3-A3E7-6D5BEEA58F35}</a:tableStyleId>
              </a:tblPr>
              <a:tblGrid>
                <a:gridCol w="1645920"/>
                <a:gridCol w="1645920"/>
                <a:gridCol w="1645920"/>
                <a:gridCol w="1645920"/>
                <a:gridCol w="1645920"/>
              </a:tblGrid>
              <a:tr h="370840">
                <a:tc>
                  <a:txBody>
                    <a:bodyPr/>
                    <a:lstStyle/>
                    <a:p>
                      <a:pPr algn="ctr"/>
                      <a:r>
                        <a:rPr lang="fr-FR" dirty="0" smtClean="0"/>
                        <a:t>NOMS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PRENOMS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STAGIAIRES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BMP</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NOUVEAUX</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dirty="0" smtClean="0"/>
                        <a:t>POLLION</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Francine</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smtClean="0">
                <a:solidFill>
                  <a:schemeClr val="accent2">
                    <a:lumMod val="75000"/>
                  </a:schemeClr>
                </a:solidFill>
              </a:rPr>
              <a:t>EDUCATION MUSICALE</a:t>
            </a:r>
            <a:endParaRPr lang="fr-FR" sz="4000" b="1" u="sng" dirty="0">
              <a:solidFill>
                <a:schemeClr val="accent2">
                  <a:lumMod val="75000"/>
                </a:schemeClr>
              </a:solidFill>
            </a:endParaRPr>
          </a:p>
        </p:txBody>
      </p:sp>
      <p:graphicFrame>
        <p:nvGraphicFramePr>
          <p:cNvPr id="4" name="Espace réservé du contenu 3"/>
          <p:cNvGraphicFramePr>
            <a:graphicFrameLocks noGrp="1"/>
          </p:cNvGraphicFramePr>
          <p:nvPr>
            <p:ph idx="1"/>
          </p:nvPr>
        </p:nvGraphicFramePr>
        <p:xfrm>
          <a:off x="395536" y="2348880"/>
          <a:ext cx="8229600" cy="1112520"/>
        </p:xfrm>
        <a:graphic>
          <a:graphicData uri="http://schemas.openxmlformats.org/drawingml/2006/table">
            <a:tbl>
              <a:tblPr firstRow="1" bandRow="1">
                <a:tableStyleId>{93296810-A885-4BE3-A3E7-6D5BEEA58F35}</a:tableStyleId>
              </a:tblPr>
              <a:tblGrid>
                <a:gridCol w="1645920"/>
                <a:gridCol w="1645920"/>
                <a:gridCol w="1645920"/>
                <a:gridCol w="1645920"/>
                <a:gridCol w="1645920"/>
              </a:tblGrid>
              <a:tr h="370840">
                <a:tc>
                  <a:txBody>
                    <a:bodyPr/>
                    <a:lstStyle/>
                    <a:p>
                      <a:pPr algn="ctr"/>
                      <a:r>
                        <a:rPr lang="fr-FR" dirty="0" smtClean="0"/>
                        <a:t>NOMS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PRENOMS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STAGIAIRES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BMP</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NOUVEAUX</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dirty="0" smtClean="0"/>
                        <a:t>AUCAGOS</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Yvan</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dirty="0" smtClean="0"/>
                        <a:t>MADO</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Michel</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smtClean="0">
                <a:solidFill>
                  <a:schemeClr val="accent2">
                    <a:lumMod val="75000"/>
                  </a:schemeClr>
                </a:solidFill>
              </a:rPr>
              <a:t>E.P.S.</a:t>
            </a:r>
            <a:endParaRPr lang="fr-FR" sz="4000" b="1" u="sng" dirty="0">
              <a:solidFill>
                <a:schemeClr val="accent2">
                  <a:lumMod val="75000"/>
                </a:schemeClr>
              </a:solidFill>
            </a:endParaRPr>
          </a:p>
        </p:txBody>
      </p:sp>
      <p:graphicFrame>
        <p:nvGraphicFramePr>
          <p:cNvPr id="4" name="Espace réservé du contenu 3"/>
          <p:cNvGraphicFramePr>
            <a:graphicFrameLocks noGrp="1"/>
          </p:cNvGraphicFramePr>
          <p:nvPr>
            <p:ph idx="1"/>
          </p:nvPr>
        </p:nvGraphicFramePr>
        <p:xfrm>
          <a:off x="395536" y="2348880"/>
          <a:ext cx="8229600" cy="2225040"/>
        </p:xfrm>
        <a:graphic>
          <a:graphicData uri="http://schemas.openxmlformats.org/drawingml/2006/table">
            <a:tbl>
              <a:tblPr firstRow="1" bandRow="1">
                <a:tableStyleId>{93296810-A885-4BE3-A3E7-6D5BEEA58F35}</a:tableStyleId>
              </a:tblPr>
              <a:tblGrid>
                <a:gridCol w="1645920"/>
                <a:gridCol w="1645920"/>
                <a:gridCol w="1645920"/>
                <a:gridCol w="1645920"/>
                <a:gridCol w="1645920"/>
              </a:tblGrid>
              <a:tr h="370840">
                <a:tc>
                  <a:txBody>
                    <a:bodyPr/>
                    <a:lstStyle/>
                    <a:p>
                      <a:pPr algn="ctr"/>
                      <a:r>
                        <a:rPr lang="fr-FR" dirty="0" smtClean="0"/>
                        <a:t>NOMS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PRENOMS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STAGIAIRES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BMP</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NOUVEAUX</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dirty="0" smtClean="0"/>
                        <a:t>AGASTIN</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Joël</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dirty="0" smtClean="0"/>
                        <a:t>CAPELLE</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Hélène</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sz="1800" kern="1200" dirty="0" smtClean="0"/>
                        <a:t>HAUDIQUET</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800" kern="1200" dirty="0" smtClean="0"/>
                        <a:t>Nathalie</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X</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dirty="0" smtClean="0"/>
                        <a:t>ROUTHIER</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Emile</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dirty="0" smtClean="0"/>
                        <a:t>RUFFIN</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Edith</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smtClean="0">
                <a:solidFill>
                  <a:schemeClr val="accent2">
                    <a:lumMod val="75000"/>
                  </a:schemeClr>
                </a:solidFill>
              </a:rPr>
              <a:t>ESPAGNOL</a:t>
            </a:r>
            <a:endParaRPr lang="fr-FR" sz="4000" b="1" u="sng" dirty="0">
              <a:solidFill>
                <a:schemeClr val="accent2">
                  <a:lumMod val="75000"/>
                </a:schemeClr>
              </a:solidFill>
            </a:endParaRPr>
          </a:p>
        </p:txBody>
      </p:sp>
      <p:graphicFrame>
        <p:nvGraphicFramePr>
          <p:cNvPr id="4" name="Espace réservé du contenu 3"/>
          <p:cNvGraphicFramePr>
            <a:graphicFrameLocks noGrp="1"/>
          </p:cNvGraphicFramePr>
          <p:nvPr>
            <p:ph idx="1"/>
          </p:nvPr>
        </p:nvGraphicFramePr>
        <p:xfrm>
          <a:off x="395536" y="2348880"/>
          <a:ext cx="8229600" cy="1854200"/>
        </p:xfrm>
        <a:graphic>
          <a:graphicData uri="http://schemas.openxmlformats.org/drawingml/2006/table">
            <a:tbl>
              <a:tblPr firstRow="1" bandRow="1">
                <a:tableStyleId>{93296810-A885-4BE3-A3E7-6D5BEEA58F35}</a:tableStyleId>
              </a:tblPr>
              <a:tblGrid>
                <a:gridCol w="2088232"/>
                <a:gridCol w="1440160"/>
                <a:gridCol w="1409368"/>
                <a:gridCol w="1645920"/>
                <a:gridCol w="1645920"/>
              </a:tblGrid>
              <a:tr h="370840">
                <a:tc>
                  <a:txBody>
                    <a:bodyPr/>
                    <a:lstStyle/>
                    <a:p>
                      <a:pPr algn="ctr"/>
                      <a:r>
                        <a:rPr lang="fr-FR" dirty="0" smtClean="0"/>
                        <a:t>NOMS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PRENOMS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STAGIAIRES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BMP</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NOUVEAUX</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dirty="0" smtClean="0"/>
                        <a:t>BRIEUX</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Isabelle</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dirty="0" smtClean="0"/>
                        <a:t>COMBE</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Maria</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dirty="0" smtClean="0"/>
                        <a:t>LAURENCIN-FELICIA</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Marina</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dirty="0" smtClean="0"/>
                        <a:t>RIVIERE</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Cédric</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X</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smtClean="0">
                <a:solidFill>
                  <a:schemeClr val="accent2">
                    <a:lumMod val="75000"/>
                  </a:schemeClr>
                </a:solidFill>
              </a:rPr>
              <a:t>HISTOIRE-GEOGRAPHIE</a:t>
            </a:r>
            <a:endParaRPr lang="fr-FR" sz="4000" b="1" u="sng" dirty="0">
              <a:solidFill>
                <a:schemeClr val="accent2">
                  <a:lumMod val="75000"/>
                </a:schemeClr>
              </a:solidFill>
            </a:endParaRPr>
          </a:p>
        </p:txBody>
      </p:sp>
      <p:graphicFrame>
        <p:nvGraphicFramePr>
          <p:cNvPr id="4" name="Espace réservé du contenu 3"/>
          <p:cNvGraphicFramePr>
            <a:graphicFrameLocks noGrp="1"/>
          </p:cNvGraphicFramePr>
          <p:nvPr>
            <p:ph idx="1"/>
          </p:nvPr>
        </p:nvGraphicFramePr>
        <p:xfrm>
          <a:off x="395536" y="2348880"/>
          <a:ext cx="8229600" cy="2763520"/>
        </p:xfrm>
        <a:graphic>
          <a:graphicData uri="http://schemas.openxmlformats.org/drawingml/2006/table">
            <a:tbl>
              <a:tblPr firstRow="1" bandRow="1">
                <a:tableStyleId>{93296810-A885-4BE3-A3E7-6D5BEEA58F35}</a:tableStyleId>
              </a:tblPr>
              <a:tblGrid>
                <a:gridCol w="2376264"/>
                <a:gridCol w="1224136"/>
                <a:gridCol w="1337360"/>
                <a:gridCol w="1645920"/>
                <a:gridCol w="1645920"/>
              </a:tblGrid>
              <a:tr h="370840">
                <a:tc>
                  <a:txBody>
                    <a:bodyPr/>
                    <a:lstStyle/>
                    <a:p>
                      <a:pPr algn="ctr"/>
                      <a:r>
                        <a:rPr lang="fr-FR" dirty="0" smtClean="0"/>
                        <a:t>NOMS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PRENOMS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STAGIAIRES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BMP</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NOUVEAUX</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1800" kern="1200" dirty="0" smtClean="0"/>
                        <a:t>BERTHELOT-COSAQUE</a:t>
                      </a:r>
                    </a:p>
                    <a:p>
                      <a:pPr algn="l" fontAlgn="b"/>
                      <a:endParaRPr lang="fr-FR" sz="1000" b="0" i="0" u="none" strike="noStrike" dirty="0">
                        <a:latin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Alexandra</a:t>
                      </a:r>
                      <a:endParaRPr lang="fr-FR"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fontAlgn="b"/>
                      <a:r>
                        <a:rPr lang="fr-FR" sz="1800" kern="1200" dirty="0" smtClean="0"/>
                        <a:t>ERIAU</a:t>
                      </a:r>
                      <a:endParaRPr lang="fr-FR" sz="1800" kern="1200" dirty="0" smtClean="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Charles</a:t>
                      </a:r>
                      <a:endParaRPr lang="fr-FR"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fontAlgn="b"/>
                      <a:r>
                        <a:rPr lang="fr-FR" sz="1800" kern="1200" dirty="0" smtClean="0"/>
                        <a:t>EVUORT</a:t>
                      </a:r>
                      <a:endParaRPr lang="fr-FR" sz="1800" kern="1200" dirty="0" smtClean="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Jeanny</a:t>
                      </a:r>
                      <a:endParaRPr lang="fr-FR"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1800" kern="1200" dirty="0" smtClean="0"/>
                        <a:t>POLIFONTE</a:t>
                      </a:r>
                    </a:p>
                    <a:p>
                      <a:pPr algn="l" fontAlgn="b"/>
                      <a:endParaRPr lang="fr-FR" sz="1000" b="0" i="0" u="none" strike="noStrike" dirty="0">
                        <a:latin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Hélène</a:t>
                      </a:r>
                      <a:endParaRPr lang="fr-FR"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1800" kern="1200" dirty="0" smtClean="0"/>
                        <a:t>TILKIAN</a:t>
                      </a:r>
                    </a:p>
                    <a:p>
                      <a:pPr algn="l" fontAlgn="b"/>
                      <a:endParaRPr lang="fr-FR" sz="1000" b="0" i="0" u="none" strike="noStrike" dirty="0">
                        <a:latin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Frédérique</a:t>
                      </a:r>
                      <a:endParaRPr lang="fr-FR"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fontAlgn="b"/>
                      <a:endParaRPr lang="fr-FR" sz="1000" b="0" i="0" u="none" strike="noStrike" dirty="0">
                        <a:latin typeface="Arial"/>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smtClean="0">
                <a:solidFill>
                  <a:schemeClr val="accent2">
                    <a:lumMod val="75000"/>
                  </a:schemeClr>
                </a:solidFill>
              </a:rPr>
              <a:t>LETTRES CLASSIQUES</a:t>
            </a:r>
            <a:endParaRPr lang="fr-FR" sz="4000" b="1" u="sng" dirty="0">
              <a:solidFill>
                <a:schemeClr val="accent2">
                  <a:lumMod val="75000"/>
                </a:schemeClr>
              </a:solidFill>
            </a:endParaRPr>
          </a:p>
        </p:txBody>
      </p:sp>
      <p:graphicFrame>
        <p:nvGraphicFramePr>
          <p:cNvPr id="4" name="Espace réservé du contenu 3"/>
          <p:cNvGraphicFramePr>
            <a:graphicFrameLocks noGrp="1"/>
          </p:cNvGraphicFramePr>
          <p:nvPr>
            <p:ph idx="1"/>
          </p:nvPr>
        </p:nvGraphicFramePr>
        <p:xfrm>
          <a:off x="395536" y="2348880"/>
          <a:ext cx="8229600" cy="741680"/>
        </p:xfrm>
        <a:graphic>
          <a:graphicData uri="http://schemas.openxmlformats.org/drawingml/2006/table">
            <a:tbl>
              <a:tblPr firstRow="1" bandRow="1">
                <a:tableStyleId>{93296810-A885-4BE3-A3E7-6D5BEEA58F35}</a:tableStyleId>
              </a:tblPr>
              <a:tblGrid>
                <a:gridCol w="1645920"/>
                <a:gridCol w="1645920"/>
                <a:gridCol w="1645920"/>
                <a:gridCol w="1645920"/>
                <a:gridCol w="1645920"/>
              </a:tblGrid>
              <a:tr h="370840">
                <a:tc>
                  <a:txBody>
                    <a:bodyPr/>
                    <a:lstStyle/>
                    <a:p>
                      <a:pPr algn="ctr"/>
                      <a:r>
                        <a:rPr lang="fr-FR" dirty="0" smtClean="0"/>
                        <a:t>NOMS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PRENOMS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STAGIAIRES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BMP</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NOUVEAUX</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dirty="0" smtClean="0"/>
                        <a:t>DUPORT</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Gérard</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smtClean="0">
                <a:solidFill>
                  <a:schemeClr val="accent2">
                    <a:lumMod val="75000"/>
                  </a:schemeClr>
                </a:solidFill>
              </a:rPr>
              <a:t>LETTRES MODERNES</a:t>
            </a:r>
            <a:endParaRPr lang="fr-FR" sz="4000" b="1" u="sng" dirty="0">
              <a:solidFill>
                <a:schemeClr val="accent2">
                  <a:lumMod val="75000"/>
                </a:schemeClr>
              </a:solidFill>
            </a:endParaRPr>
          </a:p>
        </p:txBody>
      </p:sp>
      <p:graphicFrame>
        <p:nvGraphicFramePr>
          <p:cNvPr id="4" name="Espace réservé du contenu 3"/>
          <p:cNvGraphicFramePr>
            <a:graphicFrameLocks noGrp="1"/>
          </p:cNvGraphicFramePr>
          <p:nvPr>
            <p:ph idx="1"/>
          </p:nvPr>
        </p:nvGraphicFramePr>
        <p:xfrm>
          <a:off x="395536" y="2348880"/>
          <a:ext cx="8229600" cy="2966720"/>
        </p:xfrm>
        <a:graphic>
          <a:graphicData uri="http://schemas.openxmlformats.org/drawingml/2006/table">
            <a:tbl>
              <a:tblPr firstRow="1" bandRow="1">
                <a:tableStyleId>{93296810-A885-4BE3-A3E7-6D5BEEA58F35}</a:tableStyleId>
              </a:tblPr>
              <a:tblGrid>
                <a:gridCol w="1645920"/>
                <a:gridCol w="1645920"/>
                <a:gridCol w="1645920"/>
                <a:gridCol w="1645920"/>
                <a:gridCol w="1645920"/>
              </a:tblGrid>
              <a:tr h="370840">
                <a:tc>
                  <a:txBody>
                    <a:bodyPr/>
                    <a:lstStyle/>
                    <a:p>
                      <a:pPr algn="ctr"/>
                      <a:r>
                        <a:rPr lang="fr-FR" dirty="0" smtClean="0"/>
                        <a:t>NOMS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PRENOMS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STAGIAIRES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BMP</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NOUVEAUX</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fontAlgn="b"/>
                      <a:r>
                        <a:rPr lang="fr-FR" sz="1800" kern="1200" dirty="0" smtClean="0"/>
                        <a:t>BATCHOU</a:t>
                      </a:r>
                      <a:endParaRPr lang="fr-FR" sz="1800" b="0" kern="1200" dirty="0" smtClean="0">
                        <a:solidFill>
                          <a:schemeClr val="tx1"/>
                        </a:solidFill>
                        <a:latin typeface="+mn-lt"/>
                        <a:ea typeface="+mn-ea"/>
                        <a:cs typeface="+mn-cs"/>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r-FR" sz="1800" kern="1200" dirty="0" smtClean="0"/>
                        <a:t>Sabrina</a:t>
                      </a:r>
                      <a:endParaRPr lang="fr-FR" sz="1800" b="0" kern="1200" dirty="0" smtClean="0">
                        <a:solidFill>
                          <a:schemeClr val="tx1"/>
                        </a:solidFill>
                        <a:latin typeface="+mn-lt"/>
                        <a:ea typeface="+mn-ea"/>
                        <a:cs typeface="+mn-cs"/>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fontAlgn="b"/>
                      <a:r>
                        <a:rPr lang="fr-FR" sz="1800" kern="1200" dirty="0" smtClean="0"/>
                        <a:t>COTRIE</a:t>
                      </a:r>
                      <a:endParaRPr lang="fr-FR" sz="1800" b="0" kern="1200" dirty="0" smtClean="0">
                        <a:solidFill>
                          <a:schemeClr val="tx1"/>
                        </a:solidFill>
                        <a:latin typeface="+mn-lt"/>
                        <a:ea typeface="+mn-ea"/>
                        <a:cs typeface="+mn-cs"/>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r-FR" sz="1800" kern="1200" dirty="0" smtClean="0"/>
                        <a:t>Bernadette</a:t>
                      </a:r>
                      <a:endParaRPr lang="fr-FR" sz="1800" b="0" kern="1200" dirty="0" smtClean="0">
                        <a:solidFill>
                          <a:schemeClr val="tx1"/>
                        </a:solidFill>
                        <a:latin typeface="+mn-lt"/>
                        <a:ea typeface="+mn-ea"/>
                        <a:cs typeface="+mn-cs"/>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fontAlgn="b"/>
                      <a:r>
                        <a:rPr lang="fr-FR" sz="1800" kern="1200" dirty="0" smtClean="0"/>
                        <a:t>DUMIRIER</a:t>
                      </a:r>
                      <a:endParaRPr lang="fr-FR" sz="1800" b="0" kern="1200" dirty="0" smtClean="0">
                        <a:solidFill>
                          <a:schemeClr val="tx1"/>
                        </a:solidFill>
                        <a:latin typeface="+mn-lt"/>
                        <a:ea typeface="+mn-ea"/>
                        <a:cs typeface="+mn-cs"/>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r-FR" sz="1800" kern="1200" dirty="0" smtClean="0"/>
                        <a:t>Catherine</a:t>
                      </a:r>
                      <a:endParaRPr lang="fr-FR" sz="1800" b="0" kern="1200" dirty="0" smtClean="0">
                        <a:solidFill>
                          <a:schemeClr val="tx1"/>
                        </a:solidFill>
                        <a:latin typeface="+mn-lt"/>
                        <a:ea typeface="+mn-ea"/>
                        <a:cs typeface="+mn-cs"/>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fontAlgn="b"/>
                      <a:r>
                        <a:rPr lang="fr-FR" sz="1800" kern="1200" dirty="0" smtClean="0"/>
                        <a:t>NEROM</a:t>
                      </a:r>
                      <a:endParaRPr lang="fr-FR" sz="1800" b="0" kern="1200" dirty="0" smtClean="0">
                        <a:solidFill>
                          <a:schemeClr val="tx1"/>
                        </a:solidFill>
                        <a:latin typeface="+mn-lt"/>
                        <a:ea typeface="+mn-ea"/>
                        <a:cs typeface="+mn-cs"/>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r-FR" sz="1800" kern="1200" dirty="0" smtClean="0"/>
                        <a:t>Marie-Line</a:t>
                      </a:r>
                      <a:endParaRPr lang="fr-FR" sz="1800" b="0" kern="1200" dirty="0" smtClean="0">
                        <a:solidFill>
                          <a:schemeClr val="tx1"/>
                        </a:solidFill>
                        <a:latin typeface="+mn-lt"/>
                        <a:ea typeface="+mn-ea"/>
                        <a:cs typeface="+mn-cs"/>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fontAlgn="b"/>
                      <a:r>
                        <a:rPr lang="fr-FR" sz="1800" kern="1200" dirty="0" smtClean="0"/>
                        <a:t>PALMIER</a:t>
                      </a:r>
                      <a:endParaRPr lang="fr-FR" sz="1800" b="0" kern="1200" dirty="0" smtClean="0">
                        <a:solidFill>
                          <a:schemeClr val="tx1"/>
                        </a:solidFill>
                        <a:latin typeface="+mn-lt"/>
                        <a:ea typeface="+mn-ea"/>
                        <a:cs typeface="+mn-cs"/>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r-FR" sz="1800" kern="1200" dirty="0" smtClean="0"/>
                        <a:t>Sarah</a:t>
                      </a:r>
                      <a:endParaRPr lang="fr-FR" sz="1800" b="0" kern="1200" dirty="0" smtClean="0">
                        <a:solidFill>
                          <a:schemeClr val="tx1"/>
                        </a:solidFill>
                        <a:latin typeface="+mn-lt"/>
                        <a:ea typeface="+mn-ea"/>
                        <a:cs typeface="+mn-cs"/>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fontAlgn="b"/>
                      <a:r>
                        <a:rPr lang="fr-FR" sz="1800" kern="1200" dirty="0" smtClean="0"/>
                        <a:t>PETER</a:t>
                      </a:r>
                      <a:endParaRPr lang="fr-FR" sz="1800" b="0" kern="1200" dirty="0" smtClean="0">
                        <a:solidFill>
                          <a:schemeClr val="tx1"/>
                        </a:solidFill>
                        <a:latin typeface="+mn-lt"/>
                        <a:ea typeface="+mn-ea"/>
                        <a:cs typeface="+mn-cs"/>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r-FR" sz="1800" kern="1200" dirty="0" smtClean="0"/>
                        <a:t>Marie-Line</a:t>
                      </a:r>
                      <a:endParaRPr lang="fr-FR" sz="1800" b="0" kern="1200" dirty="0" smtClean="0">
                        <a:solidFill>
                          <a:schemeClr val="tx1"/>
                        </a:solidFill>
                        <a:latin typeface="+mn-lt"/>
                        <a:ea typeface="+mn-ea"/>
                        <a:cs typeface="+mn-cs"/>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fontAlgn="b"/>
                      <a:r>
                        <a:rPr lang="fr-FR" sz="1800" kern="1200" dirty="0" smtClean="0"/>
                        <a:t>VERIN</a:t>
                      </a:r>
                      <a:endParaRPr lang="fr-FR" sz="1800" b="0" kern="1200" dirty="0" smtClean="0">
                        <a:solidFill>
                          <a:schemeClr val="tx1"/>
                        </a:solidFill>
                        <a:latin typeface="+mn-lt"/>
                        <a:ea typeface="+mn-ea"/>
                        <a:cs typeface="+mn-cs"/>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r-FR" sz="1800" kern="1200" dirty="0" smtClean="0"/>
                        <a:t>Alain</a:t>
                      </a:r>
                      <a:endParaRPr lang="fr-FR" sz="1800" b="0" kern="1200" dirty="0" smtClean="0">
                        <a:solidFill>
                          <a:schemeClr val="tx1"/>
                        </a:solidFill>
                        <a:latin typeface="+mn-lt"/>
                        <a:ea typeface="+mn-ea"/>
                        <a:cs typeface="+mn-cs"/>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smtClean="0">
                <a:solidFill>
                  <a:schemeClr val="accent2">
                    <a:lumMod val="75000"/>
                  </a:schemeClr>
                </a:solidFill>
              </a:rPr>
              <a:t>L.V.R. (CREOLE)</a:t>
            </a:r>
            <a:endParaRPr lang="fr-FR" sz="4000" b="1" u="sng" dirty="0">
              <a:solidFill>
                <a:schemeClr val="accent2">
                  <a:lumMod val="75000"/>
                </a:schemeClr>
              </a:solidFill>
            </a:endParaRPr>
          </a:p>
        </p:txBody>
      </p:sp>
      <p:graphicFrame>
        <p:nvGraphicFramePr>
          <p:cNvPr id="4" name="Espace réservé du contenu 3"/>
          <p:cNvGraphicFramePr>
            <a:graphicFrameLocks noGrp="1"/>
          </p:cNvGraphicFramePr>
          <p:nvPr>
            <p:ph idx="1"/>
          </p:nvPr>
        </p:nvGraphicFramePr>
        <p:xfrm>
          <a:off x="395536" y="2332361"/>
          <a:ext cx="8229600" cy="736600"/>
        </p:xfrm>
        <a:graphic>
          <a:graphicData uri="http://schemas.openxmlformats.org/drawingml/2006/table">
            <a:tbl>
              <a:tblPr firstRow="1" bandRow="1">
                <a:tableStyleId>{93296810-A885-4BE3-A3E7-6D5BEEA58F35}</a:tableStyleId>
              </a:tblPr>
              <a:tblGrid>
                <a:gridCol w="1645920"/>
                <a:gridCol w="1645920"/>
                <a:gridCol w="1645920"/>
                <a:gridCol w="1645920"/>
                <a:gridCol w="1645920"/>
              </a:tblGrid>
              <a:tr h="370840">
                <a:tc>
                  <a:txBody>
                    <a:bodyPr/>
                    <a:lstStyle/>
                    <a:p>
                      <a:pPr algn="ctr"/>
                      <a:r>
                        <a:rPr lang="fr-FR" dirty="0" smtClean="0"/>
                        <a:t>NOMS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PRENOMS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STAGIAIRES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BMP</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NOUVEAUX</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9240">
                <a:tc>
                  <a:txBody>
                    <a:bodyPr/>
                    <a:lstStyle/>
                    <a:p>
                      <a:pPr algn="l" fontAlgn="b"/>
                      <a:r>
                        <a:rPr lang="fr-FR" sz="1800" kern="1200" dirty="0" smtClean="0"/>
                        <a:t>CELINI</a:t>
                      </a:r>
                      <a:endParaRPr lang="fr-FR" sz="1800" kern="1200" dirty="0" smtClean="0">
                        <a:solidFill>
                          <a:schemeClr val="tx1"/>
                        </a:solidFill>
                        <a:latin typeface="+mn-lt"/>
                        <a:ea typeface="+mn-ea"/>
                        <a:cs typeface="+mn-cs"/>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Gildas</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X</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smtClean="0">
                <a:solidFill>
                  <a:schemeClr val="accent2">
                    <a:lumMod val="75000"/>
                  </a:schemeClr>
                </a:solidFill>
              </a:rPr>
              <a:t>MATHEMATIQUES</a:t>
            </a:r>
            <a:endParaRPr lang="fr-FR" sz="4000" b="1" u="sng" dirty="0">
              <a:solidFill>
                <a:schemeClr val="accent2">
                  <a:lumMod val="75000"/>
                </a:schemeClr>
              </a:solidFill>
            </a:endParaRP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xmlns="" val="2079566208"/>
              </p:ext>
            </p:extLst>
          </p:nvPr>
        </p:nvGraphicFramePr>
        <p:xfrm>
          <a:off x="395536" y="2348880"/>
          <a:ext cx="8229600" cy="2966720"/>
        </p:xfrm>
        <a:graphic>
          <a:graphicData uri="http://schemas.openxmlformats.org/drawingml/2006/table">
            <a:tbl>
              <a:tblPr firstRow="1" bandRow="1">
                <a:tableStyleId>{93296810-A885-4BE3-A3E7-6D5BEEA58F35}</a:tableStyleId>
              </a:tblPr>
              <a:tblGrid>
                <a:gridCol w="1645920"/>
                <a:gridCol w="1645920"/>
                <a:gridCol w="1645920"/>
                <a:gridCol w="1645920"/>
                <a:gridCol w="1645920"/>
              </a:tblGrid>
              <a:tr h="370840">
                <a:tc>
                  <a:txBody>
                    <a:bodyPr/>
                    <a:lstStyle/>
                    <a:p>
                      <a:pPr algn="ctr"/>
                      <a:r>
                        <a:rPr lang="fr-FR" dirty="0" smtClean="0"/>
                        <a:t>NOMS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PRENOMS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STAGIAIRES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BMP</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NOUVEAUX</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fontAlgn="b"/>
                      <a:r>
                        <a:rPr lang="fr-FR" sz="1800" kern="1200" dirty="0" smtClean="0"/>
                        <a:t>BISSAINTE</a:t>
                      </a:r>
                      <a:endParaRPr lang="fr-FR" sz="1800" b="0" kern="1200" dirty="0" smtClean="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r-FR" sz="1800" kern="1200" dirty="0" smtClean="0"/>
                        <a:t>ALEX</a:t>
                      </a:r>
                      <a:endParaRPr lang="fr-FR" sz="1800" b="0" kern="1200" dirty="0" smtClean="0">
                        <a:solidFill>
                          <a:schemeClr val="tx1"/>
                        </a:solidFill>
                        <a:latin typeface="+mn-lt"/>
                        <a:ea typeface="+mn-ea"/>
                        <a:cs typeface="+mn-cs"/>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fontAlgn="b"/>
                      <a:r>
                        <a:rPr lang="fr-FR" sz="1800" kern="1200" dirty="0" smtClean="0"/>
                        <a:t>BROUSSILLON</a:t>
                      </a:r>
                      <a:endParaRPr lang="fr-FR" sz="1800" b="0" kern="1200" dirty="0" smtClean="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r-FR" sz="1800" kern="1200" dirty="0" smtClean="0"/>
                        <a:t>Claire</a:t>
                      </a:r>
                      <a:endParaRPr lang="fr-FR" sz="1800" b="0" kern="1200" dirty="0" smtClean="0">
                        <a:solidFill>
                          <a:schemeClr val="tx1"/>
                        </a:solidFill>
                        <a:latin typeface="+mn-lt"/>
                        <a:ea typeface="+mn-ea"/>
                        <a:cs typeface="+mn-cs"/>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fontAlgn="b"/>
                      <a:r>
                        <a:rPr lang="fr-FR" sz="1800" kern="1200" dirty="0" smtClean="0"/>
                        <a:t>CHELEUX</a:t>
                      </a:r>
                      <a:endParaRPr lang="fr-FR" sz="1800" b="0" kern="1200" dirty="0" smtClean="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r-FR" sz="1800" kern="1200" dirty="0" smtClean="0"/>
                        <a:t>Anaïs</a:t>
                      </a:r>
                      <a:endParaRPr lang="fr-FR" sz="1800" b="0" kern="1200" dirty="0" smtClean="0">
                        <a:solidFill>
                          <a:schemeClr val="tx1"/>
                        </a:solidFill>
                        <a:latin typeface="+mn-lt"/>
                        <a:ea typeface="+mn-ea"/>
                        <a:cs typeface="+mn-cs"/>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fontAlgn="b"/>
                      <a:r>
                        <a:rPr lang="fr-FR" sz="1800" kern="1200" dirty="0" smtClean="0"/>
                        <a:t>LACASTE</a:t>
                      </a:r>
                      <a:endParaRPr lang="fr-FR" sz="1800" b="0" kern="1200" dirty="0" smtClean="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r-FR" sz="1800" kern="1200" dirty="0" smtClean="0"/>
                        <a:t>Rosalie</a:t>
                      </a:r>
                      <a:endParaRPr lang="fr-FR" sz="1800" b="0" kern="1200" dirty="0" smtClean="0">
                        <a:solidFill>
                          <a:schemeClr val="tx1"/>
                        </a:solidFill>
                        <a:latin typeface="+mn-lt"/>
                        <a:ea typeface="+mn-ea"/>
                        <a:cs typeface="+mn-cs"/>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fontAlgn="b"/>
                      <a:r>
                        <a:rPr lang="fr-FR" sz="1800" kern="1200" dirty="0" smtClean="0"/>
                        <a:t>MULCIBA</a:t>
                      </a:r>
                      <a:endParaRPr lang="fr-FR" sz="1800" b="0" kern="1200" dirty="0" smtClean="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r-FR" sz="1800" kern="1200" dirty="0" smtClean="0"/>
                        <a:t>Charles</a:t>
                      </a:r>
                      <a:endParaRPr lang="fr-FR" sz="1800" b="0" kern="1200" dirty="0" smtClean="0">
                        <a:solidFill>
                          <a:schemeClr val="tx1"/>
                        </a:solidFill>
                        <a:latin typeface="+mn-lt"/>
                        <a:ea typeface="+mn-ea"/>
                        <a:cs typeface="+mn-cs"/>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fontAlgn="b"/>
                      <a:r>
                        <a:rPr lang="fr-FR" sz="1800" kern="1200" dirty="0" smtClean="0"/>
                        <a:t>RACINE</a:t>
                      </a:r>
                      <a:endParaRPr lang="fr-FR" sz="1800" b="0" kern="1200" dirty="0" smtClean="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r-FR" sz="1800" kern="1200" dirty="0" err="1" smtClean="0"/>
                        <a:t>Thérésa</a:t>
                      </a:r>
                      <a:endParaRPr lang="fr-FR" sz="1800" b="0" kern="1200" dirty="0" smtClean="0">
                        <a:solidFill>
                          <a:schemeClr val="tx1"/>
                        </a:solidFill>
                        <a:latin typeface="+mn-lt"/>
                        <a:ea typeface="+mn-ea"/>
                        <a:cs typeface="+mn-cs"/>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fontAlgn="b"/>
                      <a:r>
                        <a:rPr lang="fr-FR" sz="1800" kern="1200" dirty="0" smtClean="0"/>
                        <a:t>XXX</a:t>
                      </a:r>
                      <a:endParaRPr lang="fr-FR" sz="1800" b="0" kern="1200" dirty="0" smtClean="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fr-FR" sz="1800" b="0" kern="1200" dirty="0" smtClean="0">
                        <a:solidFill>
                          <a:schemeClr val="tx1"/>
                        </a:solidFill>
                        <a:latin typeface="+mn-lt"/>
                        <a:ea typeface="+mn-ea"/>
                        <a:cs typeface="+mn-cs"/>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X</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smtClean="0">
                <a:solidFill>
                  <a:schemeClr val="accent2">
                    <a:lumMod val="75000"/>
                  </a:schemeClr>
                </a:solidFill>
              </a:rPr>
              <a:t>SCIENCES PHYSIQUES</a:t>
            </a:r>
            <a:endParaRPr lang="fr-FR" sz="4000" b="1" u="sng" dirty="0">
              <a:solidFill>
                <a:schemeClr val="accent2">
                  <a:lumMod val="75000"/>
                </a:schemeClr>
              </a:solidFill>
            </a:endParaRPr>
          </a:p>
        </p:txBody>
      </p:sp>
      <p:graphicFrame>
        <p:nvGraphicFramePr>
          <p:cNvPr id="4" name="Espace réservé du contenu 3"/>
          <p:cNvGraphicFramePr>
            <a:graphicFrameLocks noGrp="1"/>
          </p:cNvGraphicFramePr>
          <p:nvPr>
            <p:ph idx="1"/>
          </p:nvPr>
        </p:nvGraphicFramePr>
        <p:xfrm>
          <a:off x="395536" y="2348880"/>
          <a:ext cx="8229600" cy="1112520"/>
        </p:xfrm>
        <a:graphic>
          <a:graphicData uri="http://schemas.openxmlformats.org/drawingml/2006/table">
            <a:tbl>
              <a:tblPr firstRow="1" bandRow="1">
                <a:tableStyleId>{93296810-A885-4BE3-A3E7-6D5BEEA58F35}</a:tableStyleId>
              </a:tblPr>
              <a:tblGrid>
                <a:gridCol w="1645920"/>
                <a:gridCol w="1645920"/>
                <a:gridCol w="1645920"/>
                <a:gridCol w="1645920"/>
                <a:gridCol w="1645920"/>
              </a:tblGrid>
              <a:tr h="370840">
                <a:tc>
                  <a:txBody>
                    <a:bodyPr/>
                    <a:lstStyle/>
                    <a:p>
                      <a:pPr algn="ctr"/>
                      <a:r>
                        <a:rPr lang="fr-FR" dirty="0" smtClean="0"/>
                        <a:t>NOMS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PRENOMS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STAGIAIRES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BMP</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NOUVEAUX</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dirty="0" smtClean="0"/>
                        <a:t>DESBONNES</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Désiré</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dirty="0" smtClean="0"/>
                        <a:t>GOUNOUMAN</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Alexandra</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smtClean="0">
                <a:solidFill>
                  <a:schemeClr val="accent2">
                    <a:lumMod val="75000"/>
                  </a:schemeClr>
                </a:solidFill>
              </a:rPr>
              <a:t>S.V.T.</a:t>
            </a:r>
            <a:endParaRPr lang="fr-FR" sz="4000" b="1" u="sng" dirty="0">
              <a:solidFill>
                <a:schemeClr val="accent2">
                  <a:lumMod val="75000"/>
                </a:schemeClr>
              </a:solidFill>
            </a:endParaRP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xmlns="" val="860478751"/>
              </p:ext>
            </p:extLst>
          </p:nvPr>
        </p:nvGraphicFramePr>
        <p:xfrm>
          <a:off x="395536" y="2348880"/>
          <a:ext cx="8229600" cy="1854200"/>
        </p:xfrm>
        <a:graphic>
          <a:graphicData uri="http://schemas.openxmlformats.org/drawingml/2006/table">
            <a:tbl>
              <a:tblPr firstRow="1" bandRow="1">
                <a:tableStyleId>{93296810-A885-4BE3-A3E7-6D5BEEA58F35}</a:tableStyleId>
              </a:tblPr>
              <a:tblGrid>
                <a:gridCol w="1645920"/>
                <a:gridCol w="1645920"/>
                <a:gridCol w="1645920"/>
                <a:gridCol w="1645920"/>
                <a:gridCol w="1645920"/>
              </a:tblGrid>
              <a:tr h="370840">
                <a:tc>
                  <a:txBody>
                    <a:bodyPr/>
                    <a:lstStyle/>
                    <a:p>
                      <a:pPr algn="ctr"/>
                      <a:r>
                        <a:rPr lang="fr-FR" dirty="0" smtClean="0"/>
                        <a:t>NOMS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PRENOMS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STAGIAIRES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BMP</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NOUVEAUX</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algn="l" defTabSz="914400" rtl="0" eaLnBrk="1" fontAlgn="b" latinLnBrk="0" hangingPunct="1"/>
                      <a:r>
                        <a:rPr lang="fr-FR" sz="1800" kern="1200" dirty="0" smtClean="0"/>
                        <a:t>CHAULET</a:t>
                      </a:r>
                      <a:endParaRPr lang="fr-FR" sz="1800" kern="1200" dirty="0" smtClean="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Caroline</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fontAlgn="b"/>
                      <a:r>
                        <a:rPr lang="fr-FR" sz="1800" kern="1200" dirty="0" smtClean="0"/>
                        <a:t>LISO</a:t>
                      </a:r>
                      <a:endParaRPr lang="fr-FR" sz="1800" kern="1200" dirty="0" smtClean="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err="1" smtClean="0"/>
                        <a:t>Armide</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algn="l" defTabSz="914400" rtl="0" eaLnBrk="1" fontAlgn="b" latinLnBrk="0" hangingPunct="1"/>
                      <a:r>
                        <a:rPr lang="fr-FR" sz="1800" kern="1200" dirty="0" smtClean="0"/>
                        <a:t>N'ZOBADILA</a:t>
                      </a:r>
                      <a:endParaRPr lang="fr-FR" sz="1800" kern="1200" dirty="0" smtClean="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Gabriel</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X</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algn="l" defTabSz="914400" rtl="0" eaLnBrk="1" fontAlgn="b" latinLnBrk="0" hangingPunct="1"/>
                      <a:r>
                        <a:rPr lang="fr-FR" sz="1800" kern="1200" dirty="0" smtClean="0"/>
                        <a:t>ROSNEL</a:t>
                      </a:r>
                      <a:endParaRPr lang="fr-FR" sz="1800" kern="1200" dirty="0" smtClean="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Marie-Laure</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smtClean="0">
                <a:solidFill>
                  <a:schemeClr val="accent2">
                    <a:lumMod val="75000"/>
                  </a:schemeClr>
                </a:solidFill>
              </a:rPr>
              <a:t>TECHNOLOGIE</a:t>
            </a:r>
            <a:endParaRPr lang="fr-FR" sz="4000" b="1" u="sng" dirty="0">
              <a:solidFill>
                <a:schemeClr val="accent2">
                  <a:lumMod val="75000"/>
                </a:schemeClr>
              </a:solidFill>
            </a:endParaRP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xmlns="" val="2463607083"/>
              </p:ext>
            </p:extLst>
          </p:nvPr>
        </p:nvGraphicFramePr>
        <p:xfrm>
          <a:off x="395536" y="2348880"/>
          <a:ext cx="8229600" cy="1854200"/>
        </p:xfrm>
        <a:graphic>
          <a:graphicData uri="http://schemas.openxmlformats.org/drawingml/2006/table">
            <a:tbl>
              <a:tblPr firstRow="1" bandRow="1">
                <a:tableStyleId>{93296810-A885-4BE3-A3E7-6D5BEEA58F35}</a:tableStyleId>
              </a:tblPr>
              <a:tblGrid>
                <a:gridCol w="1645920"/>
                <a:gridCol w="1645920"/>
                <a:gridCol w="1645920"/>
                <a:gridCol w="1645920"/>
                <a:gridCol w="1645920"/>
              </a:tblGrid>
              <a:tr h="370840">
                <a:tc>
                  <a:txBody>
                    <a:bodyPr/>
                    <a:lstStyle/>
                    <a:p>
                      <a:pPr algn="ctr"/>
                      <a:r>
                        <a:rPr lang="fr-FR" dirty="0" smtClean="0"/>
                        <a:t>NOMS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PRENOMS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STAGIAIRES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BMP</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NOUVEAUX</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fontAlgn="b"/>
                      <a:r>
                        <a:rPr lang="fr-FR" sz="1800" kern="1200" dirty="0" smtClean="0"/>
                        <a:t>BANAIAS</a:t>
                      </a:r>
                      <a:endParaRPr lang="fr-FR" sz="1800" kern="1200" dirty="0" smtClean="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Pierre</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algn="l" defTabSz="914400" rtl="0" eaLnBrk="1" fontAlgn="b" latinLnBrk="0" hangingPunct="1"/>
                      <a:r>
                        <a:rPr lang="fr-FR" sz="1800" kern="1200" dirty="0" smtClean="0"/>
                        <a:t>BRUCTER</a:t>
                      </a:r>
                      <a:endParaRPr lang="fr-FR" sz="1800" kern="1200" dirty="0" smtClean="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Guillaume</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algn="l" defTabSz="914400" rtl="0" eaLnBrk="1" fontAlgn="b" latinLnBrk="0" hangingPunct="1"/>
                      <a:r>
                        <a:rPr lang="fr-FR" sz="1800" kern="1200" dirty="0" smtClean="0"/>
                        <a:t>CONVERTY</a:t>
                      </a:r>
                      <a:endParaRPr lang="fr-FR" sz="1800" kern="1200" dirty="0" smtClean="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William</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X</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algn="l" defTabSz="914400" rtl="0" eaLnBrk="1" fontAlgn="b" latinLnBrk="0" hangingPunct="1"/>
                      <a:r>
                        <a:rPr lang="fr-FR" sz="1800" kern="1200" dirty="0" smtClean="0"/>
                        <a:t>DUNO</a:t>
                      </a:r>
                      <a:endParaRPr lang="fr-FR" sz="1800" kern="1200" dirty="0" smtClean="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Olivier</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smtClean="0">
                <a:solidFill>
                  <a:schemeClr val="accent2">
                    <a:lumMod val="75000"/>
                  </a:schemeClr>
                </a:solidFill>
              </a:rPr>
              <a:t>UPI</a:t>
            </a:r>
            <a:endParaRPr lang="fr-FR" sz="4000" b="1" u="sng" dirty="0">
              <a:solidFill>
                <a:schemeClr val="accent2">
                  <a:lumMod val="75000"/>
                </a:schemeClr>
              </a:solidFill>
            </a:endParaRPr>
          </a:p>
        </p:txBody>
      </p:sp>
      <p:graphicFrame>
        <p:nvGraphicFramePr>
          <p:cNvPr id="4" name="Espace réservé du contenu 3"/>
          <p:cNvGraphicFramePr>
            <a:graphicFrameLocks noGrp="1"/>
          </p:cNvGraphicFramePr>
          <p:nvPr>
            <p:ph idx="1"/>
          </p:nvPr>
        </p:nvGraphicFramePr>
        <p:xfrm>
          <a:off x="395536" y="2348880"/>
          <a:ext cx="8229600" cy="741680"/>
        </p:xfrm>
        <a:graphic>
          <a:graphicData uri="http://schemas.openxmlformats.org/drawingml/2006/table">
            <a:tbl>
              <a:tblPr firstRow="1" bandRow="1">
                <a:tableStyleId>{93296810-A885-4BE3-A3E7-6D5BEEA58F35}</a:tableStyleId>
              </a:tblPr>
              <a:tblGrid>
                <a:gridCol w="1645920"/>
                <a:gridCol w="1645920"/>
                <a:gridCol w="1645920"/>
                <a:gridCol w="1645920"/>
                <a:gridCol w="1645920"/>
              </a:tblGrid>
              <a:tr h="370840">
                <a:tc>
                  <a:txBody>
                    <a:bodyPr/>
                    <a:lstStyle/>
                    <a:p>
                      <a:pPr algn="ctr"/>
                      <a:r>
                        <a:rPr lang="fr-FR" dirty="0" smtClean="0"/>
                        <a:t>NOMS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PRENOMS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STAGIAIRES</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BMP</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NOUVEAUX</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dirty="0" smtClean="0"/>
                        <a:t>SAMSON</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Paule</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extLst>
              <p:ext uri="{D42A27DB-BD31-4B8C-83A1-F6EECF244321}">
                <p14:modId xmlns:p14="http://schemas.microsoft.com/office/powerpoint/2010/main" xmlns="" val="501408555"/>
              </p:ext>
            </p:extLst>
          </p:nvPr>
        </p:nvGraphicFramePr>
        <p:xfrm>
          <a:off x="457200" y="1600200"/>
          <a:ext cx="8229600" cy="4450080"/>
        </p:xfrm>
        <a:graphic>
          <a:graphicData uri="http://schemas.openxmlformats.org/drawingml/2006/table">
            <a:tbl>
              <a:tblPr firstRow="1" bandRow="1">
                <a:tableStyleId>{0505E3EF-67EA-436B-97B2-0124C06EBD24}</a:tableStyleId>
              </a:tblPr>
              <a:tblGrid>
                <a:gridCol w="2743200"/>
                <a:gridCol w="2743200"/>
                <a:gridCol w="2743200"/>
              </a:tblGrid>
              <a:tr h="370840">
                <a:tc>
                  <a:txBody>
                    <a:bodyPr/>
                    <a:lstStyle/>
                    <a:p>
                      <a:r>
                        <a:rPr lang="fr-FR" dirty="0" smtClean="0"/>
                        <a:t>NOM</a:t>
                      </a:r>
                      <a:endParaRPr lang="fr-FR" dirty="0"/>
                    </a:p>
                  </a:txBody>
                  <a:tcPr/>
                </a:tc>
                <a:tc>
                  <a:txBody>
                    <a:bodyPr/>
                    <a:lstStyle/>
                    <a:p>
                      <a:r>
                        <a:rPr lang="fr-FR" dirty="0" smtClean="0"/>
                        <a:t>PRENOM</a:t>
                      </a:r>
                      <a:endParaRPr lang="fr-FR" dirty="0"/>
                    </a:p>
                  </a:txBody>
                  <a:tcPr/>
                </a:tc>
                <a:tc>
                  <a:txBody>
                    <a:bodyPr/>
                    <a:lstStyle/>
                    <a:p>
                      <a:r>
                        <a:rPr lang="fr-FR" dirty="0" smtClean="0"/>
                        <a:t>GRADE</a:t>
                      </a:r>
                      <a:endParaRPr lang="fr-FR" dirty="0"/>
                    </a:p>
                  </a:txBody>
                  <a:tcPr/>
                </a:tc>
              </a:tr>
              <a:tr h="370840">
                <a:tc>
                  <a:txBody>
                    <a:bodyPr/>
                    <a:lstStyle/>
                    <a:p>
                      <a:pPr marL="0" algn="l" defTabSz="914400" rtl="0" eaLnBrk="1" latinLnBrk="0" hangingPunct="1">
                        <a:lnSpc>
                          <a:spcPct val="115000"/>
                        </a:lnSpc>
                        <a:spcAft>
                          <a:spcPts val="0"/>
                        </a:spcAft>
                        <a:tabLst>
                          <a:tab pos="449580" algn="l"/>
                        </a:tabLst>
                      </a:pPr>
                      <a:r>
                        <a:rPr lang="fr-FR" sz="1800" kern="1200" dirty="0" smtClean="0">
                          <a:solidFill>
                            <a:schemeClr val="dk1"/>
                          </a:solidFill>
                          <a:latin typeface="+mn-lt"/>
                          <a:ea typeface="+mn-ea"/>
                          <a:cs typeface="+mn-cs"/>
                        </a:rPr>
                        <a:t>ANNE ROSE</a:t>
                      </a:r>
                    </a:p>
                  </a:txBody>
                  <a:tcPr marL="44450" marR="44450" marT="0" marB="0" anchor="ctr"/>
                </a:tc>
                <a:tc>
                  <a:txBody>
                    <a:bodyPr/>
                    <a:lstStyle/>
                    <a:p>
                      <a:pPr marL="0" algn="l" defTabSz="914400" rtl="0" eaLnBrk="1" latinLnBrk="0" hangingPunct="1"/>
                      <a:r>
                        <a:rPr lang="fr-FR" sz="1800" kern="1200" dirty="0" smtClean="0">
                          <a:solidFill>
                            <a:schemeClr val="dk1"/>
                          </a:solidFill>
                          <a:latin typeface="+mn-lt"/>
                          <a:ea typeface="+mn-ea"/>
                          <a:cs typeface="+mn-cs"/>
                        </a:rPr>
                        <a:t>Harry</a:t>
                      </a:r>
                    </a:p>
                  </a:txBody>
                  <a:tcPr anchor="ctr"/>
                </a:tc>
                <a:tc>
                  <a:txBody>
                    <a:bodyPr/>
                    <a:lstStyle/>
                    <a:p>
                      <a:r>
                        <a:rPr lang="fr-FR" dirty="0" smtClean="0"/>
                        <a:t>A.T.E.C.</a:t>
                      </a:r>
                      <a:endParaRPr lang="fr-FR" dirty="0"/>
                    </a:p>
                  </a:txBody>
                  <a:tcPr/>
                </a:tc>
              </a:tr>
              <a:tr h="370840">
                <a:tc>
                  <a:txBody>
                    <a:bodyPr/>
                    <a:lstStyle/>
                    <a:p>
                      <a:pPr marL="0" algn="l" defTabSz="914400" rtl="0" eaLnBrk="1" latinLnBrk="0" hangingPunct="1">
                        <a:lnSpc>
                          <a:spcPct val="115000"/>
                        </a:lnSpc>
                        <a:spcAft>
                          <a:spcPts val="0"/>
                        </a:spcAft>
                        <a:tabLst>
                          <a:tab pos="449580" algn="l"/>
                        </a:tabLst>
                      </a:pPr>
                      <a:r>
                        <a:rPr lang="fr-FR" sz="1800" kern="1200" dirty="0" smtClean="0">
                          <a:solidFill>
                            <a:schemeClr val="dk1"/>
                          </a:solidFill>
                          <a:latin typeface="+mn-lt"/>
                          <a:ea typeface="+mn-ea"/>
                          <a:cs typeface="+mn-cs"/>
                        </a:rPr>
                        <a:t>BAMBERG</a:t>
                      </a:r>
                    </a:p>
                  </a:txBody>
                  <a:tcPr marL="44450" marR="44450" marT="0" marB="0" anchor="ctr"/>
                </a:tc>
                <a:tc>
                  <a:txBody>
                    <a:bodyPr/>
                    <a:lstStyle/>
                    <a:p>
                      <a:pPr marL="0" algn="l" defTabSz="914400" rtl="0" eaLnBrk="1" latinLnBrk="0" hangingPunct="1"/>
                      <a:r>
                        <a:rPr lang="fr-FR" sz="1800" kern="1200" dirty="0" smtClean="0">
                          <a:solidFill>
                            <a:schemeClr val="dk1"/>
                          </a:solidFill>
                          <a:latin typeface="+mn-lt"/>
                          <a:ea typeface="+mn-ea"/>
                          <a:cs typeface="+mn-cs"/>
                        </a:rPr>
                        <a:t>Marie-</a:t>
                      </a:r>
                      <a:r>
                        <a:rPr lang="fr-FR" sz="1800" kern="1200" dirty="0" err="1" smtClean="0">
                          <a:solidFill>
                            <a:schemeClr val="dk1"/>
                          </a:solidFill>
                          <a:latin typeface="+mn-lt"/>
                          <a:ea typeface="+mn-ea"/>
                          <a:cs typeface="+mn-cs"/>
                        </a:rPr>
                        <a:t>Zette</a:t>
                      </a:r>
                      <a:endParaRPr lang="fr-FR" sz="1800" kern="1200" dirty="0" smtClean="0">
                        <a:solidFill>
                          <a:schemeClr val="dk1"/>
                        </a:solidFill>
                        <a:latin typeface="+mn-lt"/>
                        <a:ea typeface="+mn-ea"/>
                        <a:cs typeface="+mn-cs"/>
                      </a:endParaRPr>
                    </a:p>
                  </a:txBody>
                  <a:tcPr anchor="ctr"/>
                </a:tc>
                <a:tc>
                  <a:txBody>
                    <a:bodyPr/>
                    <a:lstStyle/>
                    <a:p>
                      <a:r>
                        <a:rPr lang="fr-FR" dirty="0" smtClean="0"/>
                        <a:t>Stagiaire</a:t>
                      </a:r>
                      <a:endParaRPr lang="fr-FR" dirty="0"/>
                    </a:p>
                  </a:txBody>
                  <a:tcPr/>
                </a:tc>
              </a:tr>
              <a:tr h="370840">
                <a:tc>
                  <a:txBody>
                    <a:bodyPr/>
                    <a:lstStyle/>
                    <a:p>
                      <a:pPr marL="0" algn="l" defTabSz="914400" rtl="0" eaLnBrk="1" latinLnBrk="0" hangingPunct="1">
                        <a:lnSpc>
                          <a:spcPct val="115000"/>
                        </a:lnSpc>
                        <a:spcAft>
                          <a:spcPts val="0"/>
                        </a:spcAft>
                        <a:tabLst>
                          <a:tab pos="449580" algn="l"/>
                        </a:tabLst>
                      </a:pPr>
                      <a:r>
                        <a:rPr lang="fr-FR" sz="1800" kern="1200" dirty="0" smtClean="0">
                          <a:solidFill>
                            <a:schemeClr val="dk1"/>
                          </a:solidFill>
                          <a:latin typeface="+mn-lt"/>
                          <a:ea typeface="+mn-ea"/>
                          <a:cs typeface="+mn-cs"/>
                        </a:rPr>
                        <a:t>DANQUIN</a:t>
                      </a:r>
                    </a:p>
                  </a:txBody>
                  <a:tcPr marL="44450" marR="44450" marT="0" marB="0" anchor="ctr"/>
                </a:tc>
                <a:tc>
                  <a:txBody>
                    <a:bodyPr/>
                    <a:lstStyle/>
                    <a:p>
                      <a:pPr marL="0" algn="l" defTabSz="914400" rtl="0" eaLnBrk="1" latinLnBrk="0" hangingPunct="1"/>
                      <a:r>
                        <a:rPr lang="fr-FR" sz="1800" kern="1200" dirty="0" smtClean="0">
                          <a:solidFill>
                            <a:schemeClr val="dk1"/>
                          </a:solidFill>
                          <a:latin typeface="+mn-lt"/>
                          <a:ea typeface="+mn-ea"/>
                          <a:cs typeface="+mn-cs"/>
                        </a:rPr>
                        <a:t>Pâquerette</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A.T.E.C.</a:t>
                      </a:r>
                    </a:p>
                  </a:txBody>
                  <a:tcPr/>
                </a:tc>
              </a:tr>
              <a:tr h="370840">
                <a:tc>
                  <a:txBody>
                    <a:bodyPr/>
                    <a:lstStyle/>
                    <a:p>
                      <a:pPr marL="0" algn="l" defTabSz="914400" rtl="0" eaLnBrk="1" latinLnBrk="0" hangingPunct="1">
                        <a:lnSpc>
                          <a:spcPct val="115000"/>
                        </a:lnSpc>
                        <a:spcAft>
                          <a:spcPts val="0"/>
                        </a:spcAft>
                        <a:tabLst>
                          <a:tab pos="449580" algn="l"/>
                        </a:tabLst>
                      </a:pPr>
                      <a:r>
                        <a:rPr lang="fr-FR" sz="1800" kern="1200" dirty="0" smtClean="0">
                          <a:solidFill>
                            <a:schemeClr val="dk1"/>
                          </a:solidFill>
                          <a:latin typeface="+mn-lt"/>
                          <a:ea typeface="+mn-ea"/>
                          <a:cs typeface="+mn-cs"/>
                        </a:rPr>
                        <a:t>D’HUY</a:t>
                      </a:r>
                    </a:p>
                  </a:txBody>
                  <a:tcPr marL="44450" marR="44450" marT="0" marB="0" anchor="ctr"/>
                </a:tc>
                <a:tc>
                  <a:txBody>
                    <a:bodyPr/>
                    <a:lstStyle/>
                    <a:p>
                      <a:pPr marL="0" algn="l" defTabSz="914400" rtl="0" eaLnBrk="1" latinLnBrk="0" hangingPunct="1"/>
                      <a:r>
                        <a:rPr lang="fr-FR" sz="1800" kern="1200" dirty="0" smtClean="0">
                          <a:solidFill>
                            <a:schemeClr val="dk1"/>
                          </a:solidFill>
                          <a:latin typeface="+mn-lt"/>
                          <a:ea typeface="+mn-ea"/>
                          <a:cs typeface="+mn-cs"/>
                        </a:rPr>
                        <a:t>Hubert</a:t>
                      </a:r>
                    </a:p>
                  </a:txBody>
                  <a:tcPr anchor="ctr"/>
                </a:tc>
                <a:tc>
                  <a:txBody>
                    <a:bodyPr/>
                    <a:lstStyle/>
                    <a:p>
                      <a:r>
                        <a:rPr lang="fr-FR" smtClean="0"/>
                        <a:t>A.T.E.C.</a:t>
                      </a:r>
                      <a:endParaRPr lang="fr-FR" dirty="0"/>
                    </a:p>
                  </a:txBody>
                  <a:tcPr/>
                </a:tc>
              </a:tr>
              <a:tr h="370840">
                <a:tc>
                  <a:txBody>
                    <a:bodyPr/>
                    <a:lstStyle/>
                    <a:p>
                      <a:pPr marL="0" algn="l" defTabSz="914400" rtl="0" eaLnBrk="1" latinLnBrk="0" hangingPunct="1">
                        <a:lnSpc>
                          <a:spcPct val="115000"/>
                        </a:lnSpc>
                        <a:spcAft>
                          <a:spcPts val="0"/>
                        </a:spcAft>
                      </a:pPr>
                      <a:r>
                        <a:rPr lang="fr-FR" sz="1800" kern="1200" dirty="0" smtClean="0">
                          <a:solidFill>
                            <a:schemeClr val="dk1"/>
                          </a:solidFill>
                          <a:latin typeface="+mn-lt"/>
                          <a:ea typeface="+mn-ea"/>
                          <a:cs typeface="+mn-cs"/>
                        </a:rPr>
                        <a:t>DIDON</a:t>
                      </a:r>
                    </a:p>
                  </a:txBody>
                  <a:tcPr marL="44450" marR="44450" marT="0" marB="0" anchor="ctr"/>
                </a:tc>
                <a:tc>
                  <a:txBody>
                    <a:bodyPr/>
                    <a:lstStyle/>
                    <a:p>
                      <a:pPr marL="0" algn="l" defTabSz="914400" rtl="0" eaLnBrk="1" latinLnBrk="0" hangingPunct="1"/>
                      <a:r>
                        <a:rPr lang="fr-FR" sz="1800" kern="1200" dirty="0" smtClean="0">
                          <a:solidFill>
                            <a:schemeClr val="dk1"/>
                          </a:solidFill>
                          <a:latin typeface="+mn-lt"/>
                          <a:ea typeface="+mn-ea"/>
                          <a:cs typeface="+mn-cs"/>
                        </a:rPr>
                        <a:t>Parise</a:t>
                      </a:r>
                    </a:p>
                  </a:txBody>
                  <a:tcPr anchor="ctr"/>
                </a:tc>
                <a:tc>
                  <a:txBody>
                    <a:bodyPr/>
                    <a:lstStyle/>
                    <a:p>
                      <a:r>
                        <a:rPr lang="fr-FR" smtClean="0"/>
                        <a:t>A.T.E.C.</a:t>
                      </a:r>
                      <a:endParaRPr lang="fr-FR" dirty="0"/>
                    </a:p>
                  </a:txBody>
                  <a:tcPr/>
                </a:tc>
              </a:tr>
              <a:tr h="370840">
                <a:tc>
                  <a:txBody>
                    <a:bodyPr/>
                    <a:lstStyle/>
                    <a:p>
                      <a:pPr marL="0" algn="l" defTabSz="914400" rtl="0" eaLnBrk="1" latinLnBrk="0" hangingPunct="1">
                        <a:lnSpc>
                          <a:spcPct val="115000"/>
                        </a:lnSpc>
                        <a:spcAft>
                          <a:spcPts val="0"/>
                        </a:spcAft>
                      </a:pPr>
                      <a:r>
                        <a:rPr lang="fr-FR" sz="1800" kern="1200" dirty="0" smtClean="0">
                          <a:solidFill>
                            <a:schemeClr val="dk1"/>
                          </a:solidFill>
                          <a:latin typeface="+mn-lt"/>
                          <a:ea typeface="+mn-ea"/>
                          <a:cs typeface="+mn-cs"/>
                        </a:rPr>
                        <a:t>LEOGANE</a:t>
                      </a:r>
                    </a:p>
                  </a:txBody>
                  <a:tcPr marL="44450" marR="44450" marT="0" marB="0" anchor="ctr"/>
                </a:tc>
                <a:tc>
                  <a:txBody>
                    <a:bodyPr/>
                    <a:lstStyle/>
                    <a:p>
                      <a:pPr marL="0" algn="l" defTabSz="914400" rtl="0" eaLnBrk="1" latinLnBrk="0" hangingPunct="1"/>
                      <a:r>
                        <a:rPr lang="fr-FR" sz="1800" kern="1200" dirty="0" err="1" smtClean="0">
                          <a:solidFill>
                            <a:schemeClr val="dk1"/>
                          </a:solidFill>
                          <a:latin typeface="+mn-lt"/>
                          <a:ea typeface="+mn-ea"/>
                          <a:cs typeface="+mn-cs"/>
                        </a:rPr>
                        <a:t>Josélita</a:t>
                      </a:r>
                      <a:endParaRPr lang="fr-FR" sz="1800" kern="1200" dirty="0" smtClean="0">
                        <a:solidFill>
                          <a:schemeClr val="dk1"/>
                        </a:solidFill>
                        <a:latin typeface="+mn-lt"/>
                        <a:ea typeface="+mn-ea"/>
                        <a:cs typeface="+mn-cs"/>
                      </a:endParaRPr>
                    </a:p>
                  </a:txBody>
                  <a:tcPr anchor="ctr"/>
                </a:tc>
                <a:tc>
                  <a:txBody>
                    <a:bodyPr/>
                    <a:lstStyle/>
                    <a:p>
                      <a:r>
                        <a:rPr lang="fr-FR" dirty="0" smtClean="0"/>
                        <a:t>A.T.E.C.</a:t>
                      </a:r>
                      <a:endParaRPr lang="fr-FR" dirty="0"/>
                    </a:p>
                  </a:txBody>
                  <a:tcPr/>
                </a:tc>
              </a:tr>
              <a:tr h="370840">
                <a:tc>
                  <a:txBody>
                    <a:bodyPr/>
                    <a:lstStyle/>
                    <a:p>
                      <a:pPr marL="0" algn="l" defTabSz="914400" rtl="0" eaLnBrk="1" latinLnBrk="0" hangingPunct="1">
                        <a:lnSpc>
                          <a:spcPct val="115000"/>
                        </a:lnSpc>
                        <a:spcAft>
                          <a:spcPts val="0"/>
                        </a:spcAft>
                      </a:pPr>
                      <a:r>
                        <a:rPr lang="fr-FR" sz="1800" kern="1200" dirty="0" smtClean="0">
                          <a:solidFill>
                            <a:schemeClr val="dk1"/>
                          </a:solidFill>
                          <a:latin typeface="+mn-lt"/>
                          <a:ea typeface="+mn-ea"/>
                          <a:cs typeface="+mn-cs"/>
                        </a:rPr>
                        <a:t>MACON</a:t>
                      </a:r>
                    </a:p>
                  </a:txBody>
                  <a:tcPr marL="44450" marR="44450" marT="0" marB="0" anchor="ctr"/>
                </a:tc>
                <a:tc>
                  <a:txBody>
                    <a:bodyPr/>
                    <a:lstStyle/>
                    <a:p>
                      <a:pPr marL="0" algn="l" defTabSz="914400" rtl="0" eaLnBrk="1" latinLnBrk="0" hangingPunct="1"/>
                      <a:r>
                        <a:rPr lang="fr-FR" sz="1800" kern="1200" dirty="0" smtClean="0">
                          <a:solidFill>
                            <a:schemeClr val="dk1"/>
                          </a:solidFill>
                          <a:latin typeface="+mn-lt"/>
                          <a:ea typeface="+mn-ea"/>
                          <a:cs typeface="+mn-cs"/>
                        </a:rPr>
                        <a:t>Aline</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A.T.E.C.</a:t>
                      </a:r>
                    </a:p>
                  </a:txBody>
                  <a:tcPr/>
                </a:tc>
              </a:tr>
              <a:tr h="370840">
                <a:tc>
                  <a:txBody>
                    <a:bodyPr/>
                    <a:lstStyle/>
                    <a:p>
                      <a:pPr marL="0" algn="l" defTabSz="914400" rtl="0" eaLnBrk="1" latinLnBrk="0" hangingPunct="1">
                        <a:lnSpc>
                          <a:spcPct val="115000"/>
                        </a:lnSpc>
                        <a:spcAft>
                          <a:spcPts val="0"/>
                        </a:spcAft>
                      </a:pPr>
                      <a:r>
                        <a:rPr lang="fr-FR" sz="1800" kern="1200" dirty="0" smtClean="0">
                          <a:solidFill>
                            <a:schemeClr val="dk1"/>
                          </a:solidFill>
                          <a:latin typeface="+mn-lt"/>
                          <a:ea typeface="+mn-ea"/>
                          <a:cs typeface="+mn-cs"/>
                        </a:rPr>
                        <a:t>PILLAH-NEIPAL</a:t>
                      </a:r>
                    </a:p>
                  </a:txBody>
                  <a:tcPr marL="44450" marR="44450" marT="0" marB="0" anchor="ctr"/>
                </a:tc>
                <a:tc>
                  <a:txBody>
                    <a:bodyPr/>
                    <a:lstStyle/>
                    <a:p>
                      <a:pPr marL="0" algn="l" defTabSz="914400" rtl="0" eaLnBrk="1" latinLnBrk="0" hangingPunct="1"/>
                      <a:r>
                        <a:rPr lang="fr-FR" sz="1800" kern="1200" dirty="0" smtClean="0">
                          <a:solidFill>
                            <a:schemeClr val="dk1"/>
                          </a:solidFill>
                          <a:latin typeface="+mn-lt"/>
                          <a:ea typeface="+mn-ea"/>
                          <a:cs typeface="+mn-cs"/>
                        </a:rPr>
                        <a:t>Sophie</a:t>
                      </a:r>
                    </a:p>
                  </a:txBody>
                  <a:tcPr anchor="ctr"/>
                </a:tc>
                <a:tc>
                  <a:txBody>
                    <a:bodyPr/>
                    <a:lstStyle/>
                    <a:p>
                      <a:r>
                        <a:rPr lang="fr-FR" smtClean="0"/>
                        <a:t>A.T.E.C.</a:t>
                      </a:r>
                      <a:endParaRPr lang="fr-FR" dirty="0"/>
                    </a:p>
                  </a:txBody>
                  <a:tcPr/>
                </a:tc>
              </a:tr>
              <a:tr h="370840">
                <a:tc>
                  <a:txBody>
                    <a:bodyPr/>
                    <a:lstStyle/>
                    <a:p>
                      <a:pPr marL="0" algn="l" defTabSz="914400" rtl="0" eaLnBrk="1" latinLnBrk="0" hangingPunct="1">
                        <a:lnSpc>
                          <a:spcPct val="115000"/>
                        </a:lnSpc>
                        <a:spcAft>
                          <a:spcPts val="0"/>
                        </a:spcAft>
                      </a:pPr>
                      <a:r>
                        <a:rPr lang="fr-FR" sz="1800" kern="1200" dirty="0" smtClean="0">
                          <a:solidFill>
                            <a:schemeClr val="dk1"/>
                          </a:solidFill>
                          <a:latin typeface="+mn-lt"/>
                          <a:ea typeface="+mn-ea"/>
                          <a:cs typeface="+mn-cs"/>
                        </a:rPr>
                        <a:t>ROSEANNE</a:t>
                      </a:r>
                    </a:p>
                  </a:txBody>
                  <a:tcPr marL="44450" marR="44450" marT="0" marB="0" anchor="ctr"/>
                </a:tc>
                <a:tc>
                  <a:txBody>
                    <a:bodyPr/>
                    <a:lstStyle/>
                    <a:p>
                      <a:pPr marL="0" algn="l" defTabSz="914400" rtl="0" eaLnBrk="1" latinLnBrk="0" hangingPunct="1"/>
                      <a:r>
                        <a:rPr lang="fr-FR" sz="1800" kern="1200" dirty="0" smtClean="0">
                          <a:solidFill>
                            <a:schemeClr val="dk1"/>
                          </a:solidFill>
                          <a:latin typeface="+mn-lt"/>
                          <a:ea typeface="+mn-ea"/>
                          <a:cs typeface="+mn-cs"/>
                        </a:rPr>
                        <a:t>Patricia</a:t>
                      </a:r>
                    </a:p>
                  </a:txBody>
                  <a:tcPr anchor="ctr"/>
                </a:tc>
                <a:tc>
                  <a:txBody>
                    <a:bodyPr/>
                    <a:lstStyle/>
                    <a:p>
                      <a:r>
                        <a:rPr lang="fr-FR" smtClean="0"/>
                        <a:t>A.T.E.C.</a:t>
                      </a:r>
                      <a:endParaRPr lang="fr-FR" dirty="0"/>
                    </a:p>
                  </a:txBody>
                  <a:tcPr/>
                </a:tc>
              </a:tr>
              <a:tr h="370840">
                <a:tc>
                  <a:txBody>
                    <a:bodyPr/>
                    <a:lstStyle/>
                    <a:p>
                      <a:pPr marL="0" algn="l" defTabSz="914400" rtl="0" eaLnBrk="1" latinLnBrk="0" hangingPunct="1">
                        <a:lnSpc>
                          <a:spcPct val="115000"/>
                        </a:lnSpc>
                        <a:spcAft>
                          <a:spcPts val="0"/>
                        </a:spcAft>
                      </a:pPr>
                      <a:r>
                        <a:rPr lang="fr-FR" sz="1800" kern="1200" dirty="0" smtClean="0">
                          <a:solidFill>
                            <a:schemeClr val="dk1"/>
                          </a:solidFill>
                          <a:latin typeface="+mn-lt"/>
                          <a:ea typeface="+mn-ea"/>
                          <a:cs typeface="+mn-cs"/>
                        </a:rPr>
                        <a:t>VERDOL</a:t>
                      </a:r>
                    </a:p>
                  </a:txBody>
                  <a:tcPr marL="44450" marR="44450" marT="0" marB="0" anchor="ctr"/>
                </a:tc>
                <a:tc>
                  <a:txBody>
                    <a:bodyPr/>
                    <a:lstStyle/>
                    <a:p>
                      <a:pPr marL="0" algn="l" defTabSz="914400" rtl="0" eaLnBrk="1" latinLnBrk="0" hangingPunct="1"/>
                      <a:r>
                        <a:rPr lang="fr-FR" sz="1800" kern="1200" dirty="0" smtClean="0">
                          <a:solidFill>
                            <a:schemeClr val="dk1"/>
                          </a:solidFill>
                          <a:latin typeface="+mn-lt"/>
                          <a:ea typeface="+mn-ea"/>
                          <a:cs typeface="+mn-cs"/>
                        </a:rPr>
                        <a:t>Baptiste</a:t>
                      </a:r>
                    </a:p>
                  </a:txBody>
                  <a:tcPr anchor="ctr"/>
                </a:tc>
                <a:tc>
                  <a:txBody>
                    <a:bodyPr/>
                    <a:lstStyle/>
                    <a:p>
                      <a:r>
                        <a:rPr lang="fr-FR" dirty="0" smtClean="0"/>
                        <a:t>A.T.E.C.</a:t>
                      </a:r>
                      <a:endParaRPr lang="fr-FR" dirty="0"/>
                    </a:p>
                  </a:txBody>
                  <a:tcPr/>
                </a:tc>
              </a:tr>
              <a:tr h="370840">
                <a:tc>
                  <a:txBody>
                    <a:bodyPr/>
                    <a:lstStyle/>
                    <a:p>
                      <a:endParaRPr lang="fr-FR"/>
                    </a:p>
                  </a:txBody>
                  <a:tcPr/>
                </a:tc>
                <a:tc>
                  <a:txBody>
                    <a:bodyPr/>
                    <a:lstStyle/>
                    <a:p>
                      <a:endParaRPr lang="fr-FR" dirty="0"/>
                    </a:p>
                  </a:txBody>
                  <a:tcPr/>
                </a:tc>
                <a:tc>
                  <a:txBody>
                    <a:bodyPr/>
                    <a:lstStyle/>
                    <a:p>
                      <a:endParaRPr lang="fr-FR" dirty="0"/>
                    </a:p>
                  </a:txBody>
                  <a:tcPr/>
                </a:tc>
              </a:tr>
            </a:tbl>
          </a:graphicData>
        </a:graphic>
      </p:graphicFrame>
      <p:sp>
        <p:nvSpPr>
          <p:cNvPr id="3" name="Rectangle 2"/>
          <p:cNvSpPr/>
          <p:nvPr/>
        </p:nvSpPr>
        <p:spPr>
          <a:xfrm>
            <a:off x="467544" y="332656"/>
            <a:ext cx="8136904" cy="769441"/>
          </a:xfrm>
          <a:prstGeom prst="rect">
            <a:avLst/>
          </a:prstGeom>
        </p:spPr>
        <p:txBody>
          <a:bodyPr wrap="square">
            <a:spAutoFit/>
          </a:bodyPr>
          <a:lstStyle/>
          <a:p>
            <a:pPr algn="ctr"/>
            <a:r>
              <a:rPr lang="fr-FR" sz="4400"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LISTE DES AGENTS</a:t>
            </a:r>
            <a:endParaRPr lang="fr-FR" sz="44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nvPr>
        </p:nvGraphicFramePr>
        <p:xfrm>
          <a:off x="395536" y="836712"/>
          <a:ext cx="8229600" cy="5191760"/>
        </p:xfrm>
        <a:graphic>
          <a:graphicData uri="http://schemas.openxmlformats.org/drawingml/2006/table">
            <a:tbl>
              <a:tblPr firstRow="1" bandRow="1">
                <a:tableStyleId>{0E3FDE45-AF77-4B5C-9715-49D594BDF05E}</a:tableStyleId>
              </a:tblPr>
              <a:tblGrid>
                <a:gridCol w="2743200"/>
                <a:gridCol w="2743200"/>
                <a:gridCol w="2743200"/>
              </a:tblGrid>
              <a:tr h="370840">
                <a:tc>
                  <a:txBody>
                    <a:bodyPr/>
                    <a:lstStyle/>
                    <a:p>
                      <a:pPr algn="ctr"/>
                      <a:r>
                        <a:rPr lang="fr-FR" dirty="0" smtClean="0"/>
                        <a:t>NOM</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PRENOM</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LIEU D’AFFECTATION</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nSpc>
                          <a:spcPct val="115000"/>
                        </a:lnSpc>
                        <a:spcAft>
                          <a:spcPts val="0"/>
                        </a:spcAft>
                      </a:pPr>
                      <a:r>
                        <a:rPr lang="fr-FR" sz="1600" kern="1200" dirty="0" smtClean="0">
                          <a:solidFill>
                            <a:schemeClr val="tx1"/>
                          </a:solidFill>
                          <a:latin typeface="+mn-lt"/>
                          <a:ea typeface="+mn-ea"/>
                          <a:cs typeface="+mn-cs"/>
                        </a:rPr>
                        <a:t>BIRHUS </a:t>
                      </a: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fr-FR" sz="1600" kern="1200" dirty="0" smtClean="0">
                          <a:solidFill>
                            <a:schemeClr val="tx1"/>
                          </a:solidFill>
                          <a:latin typeface="+mn-lt"/>
                          <a:ea typeface="+mn-ea"/>
                          <a:cs typeface="+mn-cs"/>
                        </a:rPr>
                        <a:t>Christine</a:t>
                      </a: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600" dirty="0" smtClean="0"/>
                        <a:t>Administration</a:t>
                      </a:r>
                      <a:endParaRPr lang="fr-FR"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nSpc>
                          <a:spcPct val="115000"/>
                        </a:lnSpc>
                        <a:spcAft>
                          <a:spcPts val="0"/>
                        </a:spcAft>
                      </a:pPr>
                      <a:r>
                        <a:rPr lang="fr-FR" sz="1600" kern="1200" dirty="0" smtClean="0">
                          <a:solidFill>
                            <a:schemeClr val="tx1"/>
                          </a:solidFill>
                          <a:latin typeface="+mn-lt"/>
                          <a:ea typeface="+mn-ea"/>
                          <a:cs typeface="+mn-cs"/>
                        </a:rPr>
                        <a:t>DERUEL </a:t>
                      </a: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fr-FR" sz="1600" kern="1200" dirty="0" smtClean="0">
                          <a:solidFill>
                            <a:schemeClr val="tx1"/>
                          </a:solidFill>
                          <a:latin typeface="+mn-lt"/>
                          <a:ea typeface="+mn-ea"/>
                          <a:cs typeface="+mn-cs"/>
                        </a:rPr>
                        <a:t>Stéphane</a:t>
                      </a: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600" dirty="0" smtClean="0"/>
                        <a:t>Vie scolaire</a:t>
                      </a:r>
                      <a:endParaRPr lang="fr-FR"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nSpc>
                          <a:spcPct val="115000"/>
                        </a:lnSpc>
                        <a:spcAft>
                          <a:spcPts val="0"/>
                        </a:spcAft>
                      </a:pPr>
                      <a:r>
                        <a:rPr lang="fr-FR" sz="1600" kern="1200" dirty="0" smtClean="0">
                          <a:solidFill>
                            <a:schemeClr val="tx1"/>
                          </a:solidFill>
                          <a:latin typeface="+mn-lt"/>
                          <a:ea typeface="+mn-ea"/>
                          <a:cs typeface="+mn-cs"/>
                        </a:rPr>
                        <a:t>DESPOIS </a:t>
                      </a: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fr-FR" sz="1600" kern="1200" dirty="0" smtClean="0">
                          <a:solidFill>
                            <a:schemeClr val="tx1"/>
                          </a:solidFill>
                          <a:latin typeface="+mn-lt"/>
                          <a:ea typeface="+mn-ea"/>
                          <a:cs typeface="+mn-cs"/>
                        </a:rPr>
                        <a:t>Mylène</a:t>
                      </a: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600" dirty="0" smtClean="0"/>
                        <a:t>Vie scolaire</a:t>
                      </a:r>
                      <a:endParaRPr lang="fr-FR"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nSpc>
                          <a:spcPct val="115000"/>
                        </a:lnSpc>
                        <a:spcAft>
                          <a:spcPts val="0"/>
                        </a:spcAft>
                      </a:pPr>
                      <a:r>
                        <a:rPr lang="fr-FR" sz="1600" kern="1200" dirty="0" smtClean="0">
                          <a:solidFill>
                            <a:schemeClr val="tx1"/>
                          </a:solidFill>
                          <a:latin typeface="+mn-lt"/>
                          <a:ea typeface="+mn-ea"/>
                          <a:cs typeface="+mn-cs"/>
                        </a:rPr>
                        <a:t>DESTAIN </a:t>
                      </a: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fr-FR" sz="1600" kern="1200" dirty="0" err="1" smtClean="0">
                          <a:solidFill>
                            <a:schemeClr val="tx1"/>
                          </a:solidFill>
                          <a:latin typeface="+mn-lt"/>
                          <a:ea typeface="+mn-ea"/>
                          <a:cs typeface="+mn-cs"/>
                        </a:rPr>
                        <a:t>Janucia</a:t>
                      </a:r>
                      <a:endParaRPr lang="fr-FR" sz="1600" kern="1200" dirty="0" smtClean="0">
                        <a:solidFill>
                          <a:schemeClr val="tx1"/>
                        </a:solidFill>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600" dirty="0" smtClean="0"/>
                        <a:t>Vie scolaire</a:t>
                      </a:r>
                      <a:endParaRPr lang="fr-FR"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nSpc>
                          <a:spcPct val="115000"/>
                        </a:lnSpc>
                        <a:spcAft>
                          <a:spcPts val="0"/>
                        </a:spcAft>
                      </a:pPr>
                      <a:r>
                        <a:rPr lang="fr-FR" sz="1600" kern="1200" dirty="0" smtClean="0">
                          <a:solidFill>
                            <a:schemeClr val="tx1"/>
                          </a:solidFill>
                          <a:latin typeface="+mn-lt"/>
                          <a:ea typeface="+mn-ea"/>
                          <a:cs typeface="+mn-cs"/>
                        </a:rPr>
                        <a:t>JONATHAN </a:t>
                      </a: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fr-FR" sz="1600" kern="1200" dirty="0" smtClean="0">
                          <a:solidFill>
                            <a:schemeClr val="tx1"/>
                          </a:solidFill>
                          <a:latin typeface="+mn-lt"/>
                          <a:ea typeface="+mn-ea"/>
                          <a:cs typeface="+mn-cs"/>
                        </a:rPr>
                        <a:t>Anise</a:t>
                      </a: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600" dirty="0" smtClean="0"/>
                        <a:t>C.D.I.</a:t>
                      </a:r>
                      <a:endParaRPr lang="fr-FR"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nSpc>
                          <a:spcPct val="115000"/>
                        </a:lnSpc>
                        <a:spcAft>
                          <a:spcPts val="0"/>
                        </a:spcAft>
                      </a:pPr>
                      <a:r>
                        <a:rPr lang="fr-FR" sz="1600" kern="1200" dirty="0" smtClean="0">
                          <a:solidFill>
                            <a:schemeClr val="tx1"/>
                          </a:solidFill>
                          <a:latin typeface="+mn-lt"/>
                          <a:ea typeface="+mn-ea"/>
                          <a:cs typeface="+mn-cs"/>
                        </a:rPr>
                        <a:t>JEAN-PAUL </a:t>
                      </a: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fr-FR" sz="1600" kern="1200" dirty="0" err="1" smtClean="0">
                          <a:solidFill>
                            <a:schemeClr val="tx1"/>
                          </a:solidFill>
                          <a:latin typeface="+mn-lt"/>
                          <a:ea typeface="+mn-ea"/>
                          <a:cs typeface="+mn-cs"/>
                        </a:rPr>
                        <a:t>Noydi</a:t>
                      </a:r>
                      <a:endParaRPr lang="fr-FR" sz="1600" kern="1200" dirty="0" smtClean="0">
                        <a:solidFill>
                          <a:schemeClr val="tx1"/>
                        </a:solidFill>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600" dirty="0" smtClean="0"/>
                        <a:t>Administration &amp; vie scolaire</a:t>
                      </a:r>
                      <a:endParaRPr lang="fr-FR"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nSpc>
                          <a:spcPct val="115000"/>
                        </a:lnSpc>
                        <a:spcAft>
                          <a:spcPts val="0"/>
                        </a:spcAft>
                      </a:pPr>
                      <a:r>
                        <a:rPr lang="fr-FR" sz="1600" kern="1200" dirty="0" smtClean="0">
                          <a:solidFill>
                            <a:schemeClr val="tx1"/>
                          </a:solidFill>
                          <a:latin typeface="+mn-lt"/>
                          <a:ea typeface="+mn-ea"/>
                          <a:cs typeface="+mn-cs"/>
                        </a:rPr>
                        <a:t>LIPAN </a:t>
                      </a: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fr-FR" sz="1600" kern="1200" dirty="0" smtClean="0">
                          <a:solidFill>
                            <a:schemeClr val="tx1"/>
                          </a:solidFill>
                          <a:latin typeface="+mn-lt"/>
                          <a:ea typeface="+mn-ea"/>
                          <a:cs typeface="+mn-cs"/>
                        </a:rPr>
                        <a:t>Marie</a:t>
                      </a:r>
                      <a:r>
                        <a:rPr lang="fr-FR" sz="1600" kern="1200" baseline="0" dirty="0" smtClean="0">
                          <a:solidFill>
                            <a:schemeClr val="tx1"/>
                          </a:solidFill>
                          <a:latin typeface="+mn-lt"/>
                          <a:ea typeface="+mn-ea"/>
                          <a:cs typeface="+mn-cs"/>
                        </a:rPr>
                        <a:t>-Josée</a:t>
                      </a:r>
                      <a:endParaRPr lang="fr-FR" sz="1600" kern="1200" dirty="0" smtClean="0">
                        <a:solidFill>
                          <a:schemeClr val="tx1"/>
                        </a:solidFill>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600" dirty="0" smtClean="0"/>
                        <a:t>Vie scolaire</a:t>
                      </a:r>
                      <a:endParaRPr lang="fr-FR"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nSpc>
                          <a:spcPct val="115000"/>
                        </a:lnSpc>
                        <a:spcAft>
                          <a:spcPts val="0"/>
                        </a:spcAft>
                      </a:pPr>
                      <a:r>
                        <a:rPr lang="fr-FR" sz="1600" kern="1200" dirty="0" smtClean="0">
                          <a:solidFill>
                            <a:schemeClr val="tx1"/>
                          </a:solidFill>
                          <a:latin typeface="+mn-lt"/>
                          <a:ea typeface="+mn-ea"/>
                          <a:cs typeface="+mn-cs"/>
                        </a:rPr>
                        <a:t>MARILLAT </a:t>
                      </a: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fr-FR" sz="1600" kern="1200" dirty="0" smtClean="0">
                          <a:solidFill>
                            <a:schemeClr val="tx1"/>
                          </a:solidFill>
                          <a:latin typeface="+mn-lt"/>
                          <a:ea typeface="+mn-ea"/>
                          <a:cs typeface="+mn-cs"/>
                        </a:rPr>
                        <a:t>Youri</a:t>
                      </a: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600" dirty="0" smtClean="0"/>
                        <a:t>Vie scolaire</a:t>
                      </a:r>
                      <a:endParaRPr lang="fr-FR"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nSpc>
                          <a:spcPct val="115000"/>
                        </a:lnSpc>
                        <a:spcAft>
                          <a:spcPts val="0"/>
                        </a:spcAft>
                      </a:pPr>
                      <a:r>
                        <a:rPr lang="fr-FR" sz="1600" kern="1200" dirty="0" smtClean="0">
                          <a:solidFill>
                            <a:schemeClr val="tx1"/>
                          </a:solidFill>
                          <a:latin typeface="+mn-lt"/>
                          <a:ea typeface="+mn-ea"/>
                          <a:cs typeface="+mn-cs"/>
                        </a:rPr>
                        <a:t>MURATET </a:t>
                      </a: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fr-FR" sz="1600" kern="1200" dirty="0" smtClean="0">
                          <a:solidFill>
                            <a:schemeClr val="tx1"/>
                          </a:solidFill>
                          <a:latin typeface="+mn-lt"/>
                          <a:ea typeface="+mn-ea"/>
                          <a:cs typeface="+mn-cs"/>
                        </a:rPr>
                        <a:t>Boris</a:t>
                      </a: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600" dirty="0" smtClean="0"/>
                        <a:t>Vie scolaire</a:t>
                      </a:r>
                      <a:endParaRPr lang="fr-FR"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nSpc>
                          <a:spcPct val="115000"/>
                        </a:lnSpc>
                        <a:spcAft>
                          <a:spcPts val="0"/>
                        </a:spcAft>
                      </a:pPr>
                      <a:r>
                        <a:rPr lang="fr-FR" sz="1600" kern="1200" dirty="0" smtClean="0">
                          <a:solidFill>
                            <a:schemeClr val="tx1"/>
                          </a:solidFill>
                          <a:latin typeface="+mn-lt"/>
                          <a:ea typeface="+mn-ea"/>
                          <a:cs typeface="+mn-cs"/>
                        </a:rPr>
                        <a:t>NICOLAO</a:t>
                      </a: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fr-FR" sz="1600" kern="1200" dirty="0" smtClean="0">
                          <a:solidFill>
                            <a:schemeClr val="tx1"/>
                          </a:solidFill>
                          <a:latin typeface="+mn-lt"/>
                          <a:ea typeface="+mn-ea"/>
                          <a:cs typeface="+mn-cs"/>
                        </a:rPr>
                        <a:t>Hendricks</a:t>
                      </a: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600" dirty="0" smtClean="0"/>
                        <a:t>Informatique</a:t>
                      </a:r>
                      <a:endParaRPr lang="fr-FR"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nSpc>
                          <a:spcPct val="115000"/>
                        </a:lnSpc>
                        <a:spcAft>
                          <a:spcPts val="0"/>
                        </a:spcAft>
                      </a:pPr>
                      <a:r>
                        <a:rPr lang="fr-FR" sz="1600" kern="1200" dirty="0" smtClean="0">
                          <a:solidFill>
                            <a:schemeClr val="tx1"/>
                          </a:solidFill>
                          <a:latin typeface="+mn-lt"/>
                          <a:ea typeface="+mn-ea"/>
                          <a:cs typeface="+mn-cs"/>
                        </a:rPr>
                        <a:t>ROBINSON </a:t>
                      </a: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fr-FR" sz="1600" kern="1200" dirty="0" err="1" smtClean="0">
                          <a:solidFill>
                            <a:schemeClr val="tx1"/>
                          </a:solidFill>
                          <a:latin typeface="+mn-lt"/>
                          <a:ea typeface="+mn-ea"/>
                          <a:cs typeface="+mn-cs"/>
                        </a:rPr>
                        <a:t>Annisha</a:t>
                      </a:r>
                      <a:endParaRPr lang="fr-FR" sz="1600" kern="1200" dirty="0" smtClean="0">
                        <a:solidFill>
                          <a:schemeClr val="tx1"/>
                        </a:solidFill>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600" dirty="0" smtClean="0"/>
                        <a:t>Vie scolaire</a:t>
                      </a:r>
                      <a:endParaRPr lang="fr-FR"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nSpc>
                          <a:spcPct val="115000"/>
                        </a:lnSpc>
                        <a:spcAft>
                          <a:spcPts val="0"/>
                        </a:spcAft>
                      </a:pPr>
                      <a:r>
                        <a:rPr lang="fr-FR" sz="1600" kern="1200" dirty="0" smtClean="0">
                          <a:solidFill>
                            <a:schemeClr val="tx1"/>
                          </a:solidFill>
                          <a:latin typeface="+mn-lt"/>
                          <a:ea typeface="+mn-ea"/>
                          <a:cs typeface="+mn-cs"/>
                        </a:rPr>
                        <a:t>TAVERNIER </a:t>
                      </a: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fr-FR" sz="1600" kern="1200" dirty="0" smtClean="0">
                          <a:solidFill>
                            <a:schemeClr val="tx1"/>
                          </a:solidFill>
                          <a:latin typeface="+mn-lt"/>
                          <a:ea typeface="+mn-ea"/>
                          <a:cs typeface="+mn-cs"/>
                        </a:rPr>
                        <a:t>Célia</a:t>
                      </a: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600" dirty="0" smtClean="0"/>
                        <a:t>Vie scolaire</a:t>
                      </a:r>
                      <a:endParaRPr lang="fr-FR"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nSpc>
                          <a:spcPct val="115000"/>
                        </a:lnSpc>
                        <a:spcAft>
                          <a:spcPts val="0"/>
                        </a:spcAft>
                      </a:pPr>
                      <a:r>
                        <a:rPr lang="fr-FR" sz="1600" kern="1200" dirty="0" smtClean="0">
                          <a:solidFill>
                            <a:schemeClr val="tx1"/>
                          </a:solidFill>
                          <a:latin typeface="+mn-lt"/>
                          <a:ea typeface="+mn-ea"/>
                          <a:cs typeface="+mn-cs"/>
                        </a:rPr>
                        <a:t>TONY </a:t>
                      </a: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fr-FR" sz="1600" kern="1200" dirty="0" err="1" smtClean="0">
                          <a:solidFill>
                            <a:schemeClr val="tx1"/>
                          </a:solidFill>
                          <a:latin typeface="+mn-lt"/>
                          <a:ea typeface="+mn-ea"/>
                          <a:cs typeface="+mn-cs"/>
                        </a:rPr>
                        <a:t>Yoan</a:t>
                      </a:r>
                      <a:endParaRPr lang="fr-FR" sz="1600" kern="1200" dirty="0" smtClean="0">
                        <a:solidFill>
                          <a:schemeClr val="tx1"/>
                        </a:solidFill>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600" dirty="0" smtClean="0"/>
                        <a:t>Vie scolaire</a:t>
                      </a:r>
                      <a:endParaRPr lang="fr-FR"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Rectangle 4"/>
          <p:cNvSpPr/>
          <p:nvPr/>
        </p:nvSpPr>
        <p:spPr>
          <a:xfrm>
            <a:off x="1523714" y="0"/>
            <a:ext cx="6396815" cy="584775"/>
          </a:xfrm>
          <a:prstGeom prst="rect">
            <a:avLst/>
          </a:prstGeom>
          <a:noFill/>
        </p:spPr>
        <p:txBody>
          <a:bodyPr wrap="none" lIns="91440" tIns="45720" rIns="91440" bIns="45720">
            <a:spAutoFit/>
          </a:bodyPr>
          <a:lstStyle/>
          <a:p>
            <a:pPr algn="ctr"/>
            <a:r>
              <a:rPr lang="fr-FR" sz="32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LISTE DES ASSISTANTS D’EDUCATION</a:t>
            </a:r>
            <a:endParaRPr lang="fr-FR" sz="32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nvPr>
        </p:nvGraphicFramePr>
        <p:xfrm>
          <a:off x="395536" y="1628800"/>
          <a:ext cx="8229600" cy="3337560"/>
        </p:xfrm>
        <a:graphic>
          <a:graphicData uri="http://schemas.openxmlformats.org/drawingml/2006/table">
            <a:tbl>
              <a:tblPr firstRow="1" bandRow="1">
                <a:tableStyleId>{5FD0F851-EC5A-4D38-B0AD-8093EC10F338}</a:tableStyleId>
              </a:tblPr>
              <a:tblGrid>
                <a:gridCol w="4114800"/>
                <a:gridCol w="4114800"/>
              </a:tblGrid>
              <a:tr h="370840">
                <a:tc>
                  <a:txBody>
                    <a:bodyPr/>
                    <a:lstStyle/>
                    <a:p>
                      <a:pPr algn="ctr"/>
                      <a:r>
                        <a:rPr lang="fr-FR" dirty="0" smtClean="0"/>
                        <a:t>NOM</a:t>
                      </a:r>
                      <a:endParaRPr lang="fr-FR"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PRENOM</a:t>
                      </a:r>
                      <a:endParaRPr lang="fr-FR"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a:r>
                        <a:rPr lang="fr-FR" dirty="0" smtClean="0"/>
                        <a:t>BALLONARD</a:t>
                      </a:r>
                      <a:endParaRPr lang="fr-FR"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fr-FR" dirty="0" err="1" smtClean="0"/>
                        <a:t>Luidgy</a:t>
                      </a:r>
                      <a:endParaRPr lang="fr-FR"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a:r>
                        <a:rPr lang="fr-FR" dirty="0" smtClean="0"/>
                        <a:t>DORVILMA</a:t>
                      </a:r>
                      <a:endParaRPr lang="fr-FR"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fr-FR" dirty="0" smtClean="0"/>
                        <a:t>Karine</a:t>
                      </a:r>
                      <a:endParaRPr lang="fr-FR"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a:r>
                        <a:rPr lang="fr-FR" dirty="0" smtClean="0"/>
                        <a:t>IBALET</a:t>
                      </a:r>
                      <a:endParaRPr lang="fr-FR"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fr-FR" dirty="0" smtClean="0"/>
                        <a:t>Gladys</a:t>
                      </a:r>
                      <a:endParaRPr lang="fr-FR"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a:r>
                        <a:rPr lang="fr-FR" dirty="0" smtClean="0"/>
                        <a:t>MOUSTACHE-MAYEKO</a:t>
                      </a:r>
                      <a:endParaRPr lang="fr-FR"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fr-FR" dirty="0" smtClean="0"/>
                        <a:t>Lydia</a:t>
                      </a:r>
                      <a:endParaRPr lang="fr-FR"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a:r>
                        <a:rPr lang="fr-FR" dirty="0" smtClean="0"/>
                        <a:t>PETAPERMAL</a:t>
                      </a:r>
                      <a:endParaRPr lang="fr-FR"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fr-FR" dirty="0" smtClean="0"/>
                        <a:t>Lydia</a:t>
                      </a:r>
                      <a:endParaRPr lang="fr-FR"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a:r>
                        <a:rPr lang="fr-FR" dirty="0" smtClean="0"/>
                        <a:t>RABOTEUR</a:t>
                      </a:r>
                      <a:endParaRPr lang="fr-FR"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fr-FR" dirty="0" smtClean="0"/>
                        <a:t>Véronique</a:t>
                      </a:r>
                      <a:endParaRPr lang="fr-FR"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a:r>
                        <a:rPr lang="fr-FR" dirty="0" smtClean="0"/>
                        <a:t>TULLIPPE</a:t>
                      </a:r>
                      <a:endParaRPr lang="fr-FR"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fr-FR" dirty="0" smtClean="0"/>
                        <a:t>Sarah</a:t>
                      </a:r>
                      <a:endParaRPr lang="fr-FR"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a:r>
                        <a:rPr lang="fr-FR" dirty="0" smtClean="0"/>
                        <a:t>WILLIAM</a:t>
                      </a:r>
                      <a:endParaRPr lang="fr-FR"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fr-FR" dirty="0" smtClean="0"/>
                        <a:t>Elodie</a:t>
                      </a:r>
                      <a:endParaRPr lang="fr-FR"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3" name="Rectangle 2"/>
          <p:cNvSpPr/>
          <p:nvPr/>
        </p:nvSpPr>
        <p:spPr>
          <a:xfrm>
            <a:off x="2267744" y="260648"/>
            <a:ext cx="4768100" cy="830997"/>
          </a:xfrm>
          <a:prstGeom prst="rect">
            <a:avLst/>
          </a:prstGeom>
        </p:spPr>
        <p:txBody>
          <a:bodyPr wrap="none">
            <a:spAutoFit/>
          </a:bodyPr>
          <a:lstStyle/>
          <a:p>
            <a:r>
              <a:rPr lang="fr-FR" sz="4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LISTE DES A.E.S.H.</a:t>
            </a:r>
            <a:endParaRPr lang="fr-FR" sz="48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67544" y="1196752"/>
            <a:ext cx="8229600" cy="4353347"/>
          </a:xfrm>
        </p:spPr>
        <p:txBody>
          <a:bodyPr>
            <a:normAutofit lnSpcReduction="10000"/>
          </a:bodyPr>
          <a:lstStyle/>
          <a:p>
            <a:pPr>
              <a:buNone/>
            </a:pPr>
            <a:r>
              <a:rPr lang="fr-FR" sz="2200" dirty="0" smtClean="0"/>
              <a:t>	</a:t>
            </a:r>
          </a:p>
          <a:p>
            <a:pPr>
              <a:buNone/>
            </a:pPr>
            <a:r>
              <a:rPr lang="fr-FR" sz="2200" dirty="0"/>
              <a:t>	</a:t>
            </a:r>
            <a:r>
              <a:rPr lang="fr-FR" sz="2200" u="sng" dirty="0" smtClean="0"/>
              <a:t>Article </a:t>
            </a:r>
            <a:r>
              <a:rPr lang="fr-FR" sz="2200" u="sng" dirty="0"/>
              <a:t>1</a:t>
            </a:r>
            <a:r>
              <a:rPr lang="fr-FR" sz="2200" u="sng" baseline="30000" dirty="0"/>
              <a:t>er</a:t>
            </a:r>
            <a:r>
              <a:rPr lang="fr-FR" sz="2200" dirty="0"/>
              <a:t> : Les dates de rentrée de personnels enseignants et </a:t>
            </a:r>
            <a:r>
              <a:rPr lang="fr-FR" sz="2200" dirty="0" smtClean="0"/>
              <a:t>de</a:t>
            </a:r>
          </a:p>
          <a:p>
            <a:pPr>
              <a:buNone/>
            </a:pPr>
            <a:r>
              <a:rPr lang="fr-FR" sz="2200" dirty="0" smtClean="0"/>
              <a:t>rentrée </a:t>
            </a:r>
            <a:r>
              <a:rPr lang="fr-FR" sz="2200" dirty="0"/>
              <a:t>des élèves ainsi que les dates des vacances des classes sont </a:t>
            </a:r>
            <a:endParaRPr lang="fr-FR" sz="2200" dirty="0" smtClean="0"/>
          </a:p>
          <a:p>
            <a:pPr>
              <a:buNone/>
            </a:pPr>
            <a:r>
              <a:rPr lang="fr-FR" sz="2200" dirty="0" smtClean="0"/>
              <a:t>fixées </a:t>
            </a:r>
            <a:r>
              <a:rPr lang="fr-FR" sz="2200" dirty="0"/>
              <a:t>comme suit pour l’année scolaire 2018 – 2019</a:t>
            </a:r>
            <a:r>
              <a:rPr lang="fr-FR" sz="2200" dirty="0" smtClean="0"/>
              <a:t>.</a:t>
            </a:r>
          </a:p>
          <a:p>
            <a:pPr>
              <a:buNone/>
            </a:pPr>
            <a:endParaRPr lang="fr-FR" sz="2200" dirty="0"/>
          </a:p>
          <a:p>
            <a:pPr>
              <a:buNone/>
            </a:pPr>
            <a:r>
              <a:rPr lang="fr-FR" sz="2200" b="1" dirty="0" smtClean="0"/>
              <a:t>	Le </a:t>
            </a:r>
            <a:r>
              <a:rPr lang="fr-FR" sz="2200" b="1" dirty="0"/>
              <a:t>départ en vacances a lieu après la classe, la reprise des cours le </a:t>
            </a:r>
            <a:endParaRPr lang="fr-FR" sz="2200" b="1" dirty="0" smtClean="0"/>
          </a:p>
          <a:p>
            <a:pPr>
              <a:buNone/>
            </a:pPr>
            <a:r>
              <a:rPr lang="fr-FR" sz="2200" b="1" dirty="0" smtClean="0"/>
              <a:t>matin </a:t>
            </a:r>
            <a:r>
              <a:rPr lang="fr-FR" sz="2200" b="1" dirty="0"/>
              <a:t>des jours indiqués</a:t>
            </a:r>
            <a:r>
              <a:rPr lang="fr-FR" sz="2200" b="1" dirty="0" smtClean="0"/>
              <a:t>.</a:t>
            </a:r>
          </a:p>
          <a:p>
            <a:pPr>
              <a:buNone/>
            </a:pPr>
            <a:endParaRPr lang="fr-FR" sz="2200" dirty="0"/>
          </a:p>
          <a:p>
            <a:pPr>
              <a:buNone/>
            </a:pPr>
            <a:r>
              <a:rPr lang="fr-FR" sz="2200" b="1" dirty="0" smtClean="0"/>
              <a:t>	Les </a:t>
            </a:r>
            <a:r>
              <a:rPr lang="fr-FR" sz="2200" b="1" dirty="0"/>
              <a:t>enseignants appelés à participer aux opérations liées aux </a:t>
            </a:r>
            <a:endParaRPr lang="fr-FR" sz="2200" b="1" dirty="0" smtClean="0"/>
          </a:p>
          <a:p>
            <a:pPr>
              <a:buNone/>
            </a:pPr>
            <a:r>
              <a:rPr lang="fr-FR" sz="2200" b="1" dirty="0" smtClean="0"/>
              <a:t>examens </a:t>
            </a:r>
            <a:r>
              <a:rPr lang="fr-FR" sz="2200" b="1" dirty="0"/>
              <a:t>sont en service jusqu’à la date fixée pour la clôture de ces </a:t>
            </a:r>
            <a:endParaRPr lang="fr-FR" sz="2200" b="1" dirty="0" smtClean="0"/>
          </a:p>
          <a:p>
            <a:pPr>
              <a:buNone/>
            </a:pPr>
            <a:r>
              <a:rPr lang="fr-FR" sz="2200" b="1" dirty="0" smtClean="0"/>
              <a:t>examens </a:t>
            </a:r>
            <a:r>
              <a:rPr lang="fr-FR" sz="2200" b="1" dirty="0"/>
              <a:t>par la </a:t>
            </a:r>
            <a:r>
              <a:rPr lang="fr-FR" sz="2200" b="1" u="sng" dirty="0"/>
              <a:t>note de service</a:t>
            </a:r>
            <a:r>
              <a:rPr lang="fr-FR" sz="2200" b="1" dirty="0"/>
              <a:t> établissant le calendrier de la session.</a:t>
            </a:r>
            <a:endParaRPr lang="fr-FR" sz="2200" dirty="0"/>
          </a:p>
          <a:p>
            <a:pPr>
              <a:buNone/>
            </a:pPr>
            <a:endParaRPr lang="fr-FR" dirty="0"/>
          </a:p>
        </p:txBody>
      </p:sp>
      <p:sp>
        <p:nvSpPr>
          <p:cNvPr id="5" name="Rectangle 4"/>
          <p:cNvSpPr/>
          <p:nvPr/>
        </p:nvSpPr>
        <p:spPr>
          <a:xfrm>
            <a:off x="395536" y="116632"/>
            <a:ext cx="8280920" cy="120032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fr-FR" sz="3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ORGANISATION DE L’ANNEE SCOLAIRE 2018 - 2019</a:t>
            </a:r>
            <a:endParaRPr lang="fr-FR"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850106"/>
          </a:xfrm>
        </p:spPr>
        <p:txBody>
          <a:bodyPr>
            <a:normAutofit/>
          </a:bodyPr>
          <a:lstStyle/>
          <a:p>
            <a:r>
              <a:rPr lang="fr-FR" sz="32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DATE DE RENTREE 2018-2019</a:t>
            </a:r>
            <a:endParaRPr lang="fr-FR" sz="32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xmlns="" val="2558623786"/>
              </p:ext>
            </p:extLst>
          </p:nvPr>
        </p:nvGraphicFramePr>
        <p:xfrm>
          <a:off x="467544" y="1082040"/>
          <a:ext cx="8229600" cy="5775960"/>
        </p:xfrm>
        <a:graphic>
          <a:graphicData uri="http://schemas.openxmlformats.org/drawingml/2006/table">
            <a:tbl>
              <a:tblPr firstRow="1" bandRow="1">
                <a:tableStyleId>{2D5ABB26-0587-4C30-8999-92F81FD0307C}</a:tableStyleId>
              </a:tblPr>
              <a:tblGrid>
                <a:gridCol w="2808312"/>
                <a:gridCol w="5421288"/>
              </a:tblGrid>
              <a:tr h="370840">
                <a:tc>
                  <a:txBody>
                    <a:bodyPr/>
                    <a:lstStyle/>
                    <a:p>
                      <a:pPr algn="l"/>
                      <a:r>
                        <a:rPr lang="fr-FR" sz="1300" b="1" dirty="0" smtClean="0">
                          <a:latin typeface="Arial" pitchFamily="34" charset="0"/>
                          <a:cs typeface="Arial" pitchFamily="34" charset="0"/>
                        </a:rPr>
                        <a:t>Enseignants</a:t>
                      </a:r>
                      <a:endParaRPr lang="fr-FR" sz="1300" b="1" dirty="0">
                        <a:latin typeface="Arial" pitchFamily="34" charset="0"/>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300" dirty="0" err="1" smtClean="0">
                          <a:latin typeface="Arial" pitchFamily="34" charset="0"/>
                          <a:cs typeface="Arial" pitchFamily="34" charset="0"/>
                        </a:rPr>
                        <a:t>Pré-rentrée</a:t>
                      </a:r>
                      <a:r>
                        <a:rPr lang="fr-FR" sz="1300" dirty="0" smtClean="0">
                          <a:latin typeface="Arial" pitchFamily="34" charset="0"/>
                          <a:cs typeface="Arial" pitchFamily="34" charset="0"/>
                        </a:rPr>
                        <a:t> des personnels enseignants du 2</a:t>
                      </a:r>
                      <a:r>
                        <a:rPr lang="fr-FR" sz="1300" baseline="30000" dirty="0" smtClean="0">
                          <a:latin typeface="Arial" pitchFamily="34" charset="0"/>
                          <a:cs typeface="Arial" pitchFamily="34" charset="0"/>
                        </a:rPr>
                        <a:t>nd</a:t>
                      </a:r>
                      <a:r>
                        <a:rPr lang="fr-FR" sz="1300" dirty="0" smtClean="0">
                          <a:latin typeface="Arial" pitchFamily="34" charset="0"/>
                          <a:cs typeface="Arial" pitchFamily="34" charset="0"/>
                        </a:rPr>
                        <a:t> degré le lundi</a:t>
                      </a:r>
                      <a:r>
                        <a:rPr lang="fr-FR" sz="1300" baseline="0" dirty="0" smtClean="0">
                          <a:latin typeface="Arial" pitchFamily="34" charset="0"/>
                          <a:cs typeface="Arial" pitchFamily="34" charset="0"/>
                        </a:rPr>
                        <a:t> 03 septembre 2018 à 08h00</a:t>
                      </a:r>
                      <a:endParaRPr lang="fr-FR" sz="13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a:r>
                        <a:rPr lang="fr-FR" sz="1300" b="1" dirty="0" smtClean="0">
                          <a:latin typeface="Arial" pitchFamily="34" charset="0"/>
                          <a:cs typeface="Arial" pitchFamily="34" charset="0"/>
                        </a:rPr>
                        <a:t>Elèves</a:t>
                      </a:r>
                      <a:endParaRPr lang="fr-FR" sz="1300" b="1" dirty="0">
                        <a:latin typeface="Arial" pitchFamily="34" charset="0"/>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300" kern="1200" dirty="0" smtClean="0">
                          <a:solidFill>
                            <a:schemeClr val="tx1"/>
                          </a:solidFill>
                          <a:effectLst/>
                          <a:latin typeface="Arial" panose="020B0604020202020204" pitchFamily="34" charset="0"/>
                          <a:ea typeface="+mn-ea"/>
                          <a:cs typeface="Arial" panose="020B0604020202020204" pitchFamily="34" charset="0"/>
                        </a:rPr>
                        <a:t>Rentrée des élèves </a:t>
                      </a:r>
                      <a:r>
                        <a:rPr lang="fr-FR" sz="1300" b="1" kern="1200" dirty="0" smtClean="0">
                          <a:solidFill>
                            <a:schemeClr val="tx1"/>
                          </a:solidFill>
                          <a:effectLst/>
                          <a:latin typeface="Arial" panose="020B0604020202020204" pitchFamily="34" charset="0"/>
                          <a:ea typeface="+mn-ea"/>
                          <a:cs typeface="Arial" panose="020B0604020202020204" pitchFamily="34" charset="0"/>
                        </a:rPr>
                        <a:t>selon le planning suivant</a:t>
                      </a:r>
                      <a:r>
                        <a:rPr lang="fr-FR" sz="1300" kern="1200" dirty="0" smtClean="0">
                          <a:solidFill>
                            <a:schemeClr val="tx1"/>
                          </a:solidFill>
                          <a:effectLst/>
                          <a:latin typeface="Arial" panose="020B0604020202020204" pitchFamily="34" charset="0"/>
                          <a:ea typeface="+mn-ea"/>
                          <a:cs typeface="Arial" panose="020B0604020202020204" pitchFamily="34" charset="0"/>
                        </a:rPr>
                        <a:t> :</a:t>
                      </a:r>
                    </a:p>
                    <a:p>
                      <a:r>
                        <a:rPr lang="fr-FR" sz="1300" kern="1200" dirty="0" smtClean="0">
                          <a:solidFill>
                            <a:schemeClr val="tx1"/>
                          </a:solidFill>
                          <a:effectLst/>
                          <a:latin typeface="Arial" panose="020B0604020202020204" pitchFamily="34" charset="0"/>
                          <a:ea typeface="+mn-ea"/>
                          <a:cs typeface="Arial" panose="020B0604020202020204" pitchFamily="34" charset="0"/>
                        </a:rPr>
                        <a:t> </a:t>
                      </a:r>
                    </a:p>
                    <a:p>
                      <a:r>
                        <a:rPr lang="fr-FR" sz="1300" b="1" kern="1200" dirty="0" smtClean="0">
                          <a:solidFill>
                            <a:schemeClr val="tx1"/>
                          </a:solidFill>
                          <a:effectLst/>
                          <a:latin typeface="Arial" panose="020B0604020202020204" pitchFamily="34" charset="0"/>
                          <a:ea typeface="+mn-ea"/>
                          <a:cs typeface="Arial" panose="020B0604020202020204" pitchFamily="34" charset="0"/>
                        </a:rPr>
                        <a:t>Le mardi 04 septembre 2018</a:t>
                      </a:r>
                      <a:endParaRPr lang="fr-FR" sz="1300" kern="1200" dirty="0" smtClean="0">
                        <a:solidFill>
                          <a:schemeClr val="tx1"/>
                        </a:solidFill>
                        <a:effectLst/>
                        <a:latin typeface="Arial" panose="020B0604020202020204" pitchFamily="34" charset="0"/>
                        <a:ea typeface="+mn-ea"/>
                        <a:cs typeface="Arial" panose="020B0604020202020204" pitchFamily="34" charset="0"/>
                      </a:endParaRPr>
                    </a:p>
                    <a:p>
                      <a:r>
                        <a:rPr lang="fr-FR" sz="1300" kern="1200" dirty="0" smtClean="0">
                          <a:solidFill>
                            <a:schemeClr val="tx1"/>
                          </a:solidFill>
                          <a:effectLst/>
                          <a:latin typeface="Arial" panose="020B0604020202020204" pitchFamily="34" charset="0"/>
                          <a:ea typeface="+mn-ea"/>
                          <a:cs typeface="Arial" panose="020B0604020202020204" pitchFamily="34" charset="0"/>
                        </a:rPr>
                        <a:t>      </a:t>
                      </a:r>
                      <a:r>
                        <a:rPr lang="fr-FR" sz="1300" kern="1200" dirty="0" smtClean="0">
                          <a:solidFill>
                            <a:schemeClr val="tx1"/>
                          </a:solidFill>
                          <a:effectLst/>
                          <a:latin typeface="Arial" panose="020B0604020202020204" pitchFamily="34" charset="0"/>
                          <a:ea typeface="+mn-ea"/>
                          <a:cs typeface="Arial" panose="020B0604020202020204" pitchFamily="34" charset="0"/>
                          <a:sym typeface="Wingdings" panose="05000000000000000000" pitchFamily="2" charset="2"/>
                        </a:rPr>
                        <a:t></a:t>
                      </a:r>
                      <a:r>
                        <a:rPr lang="fr-FR" sz="1300" kern="1200" dirty="0" smtClean="0">
                          <a:solidFill>
                            <a:schemeClr val="tx1"/>
                          </a:solidFill>
                          <a:effectLst/>
                          <a:latin typeface="Arial" panose="020B0604020202020204" pitchFamily="34" charset="0"/>
                          <a:ea typeface="+mn-ea"/>
                          <a:cs typeface="Arial" panose="020B0604020202020204" pitchFamily="34" charset="0"/>
                        </a:rPr>
                        <a:t> Accueil des classes de 3</a:t>
                      </a:r>
                      <a:r>
                        <a:rPr lang="fr-FR" sz="1300" kern="1200" baseline="30000" dirty="0" smtClean="0">
                          <a:solidFill>
                            <a:schemeClr val="tx1"/>
                          </a:solidFill>
                          <a:effectLst/>
                          <a:latin typeface="Arial" panose="020B0604020202020204" pitchFamily="34" charset="0"/>
                          <a:ea typeface="+mn-ea"/>
                          <a:cs typeface="Arial" panose="020B0604020202020204" pitchFamily="34" charset="0"/>
                        </a:rPr>
                        <a:t>e </a:t>
                      </a:r>
                      <a:r>
                        <a:rPr lang="fr-FR" sz="1300" kern="1200" dirty="0" smtClean="0">
                          <a:solidFill>
                            <a:schemeClr val="tx1"/>
                          </a:solidFill>
                          <a:effectLst/>
                          <a:latin typeface="Arial" panose="020B0604020202020204" pitchFamily="34" charset="0"/>
                          <a:ea typeface="+mn-ea"/>
                          <a:cs typeface="Arial" panose="020B0604020202020204" pitchFamily="34" charset="0"/>
                        </a:rPr>
                        <a:t> 08h00 – 10h00</a:t>
                      </a:r>
                    </a:p>
                    <a:p>
                      <a:r>
                        <a:rPr lang="fr-FR" sz="1300" kern="1200" dirty="0" smtClean="0">
                          <a:solidFill>
                            <a:schemeClr val="tx1"/>
                          </a:solidFill>
                          <a:effectLst/>
                          <a:latin typeface="Arial" panose="020B0604020202020204" pitchFamily="34" charset="0"/>
                          <a:ea typeface="+mn-ea"/>
                          <a:cs typeface="Arial" panose="020B0604020202020204" pitchFamily="34" charset="0"/>
                        </a:rPr>
                        <a:t>      </a:t>
                      </a:r>
                      <a:r>
                        <a:rPr lang="fr-FR" sz="1300" kern="1200" dirty="0" smtClean="0">
                          <a:solidFill>
                            <a:schemeClr val="tx1"/>
                          </a:solidFill>
                          <a:effectLst/>
                          <a:latin typeface="Arial" panose="020B0604020202020204" pitchFamily="34" charset="0"/>
                          <a:ea typeface="+mn-ea"/>
                          <a:cs typeface="Arial" panose="020B0604020202020204" pitchFamily="34" charset="0"/>
                          <a:sym typeface="Wingdings" panose="05000000000000000000" pitchFamily="2" charset="2"/>
                        </a:rPr>
                        <a:t></a:t>
                      </a:r>
                      <a:r>
                        <a:rPr lang="fr-FR" sz="1300" kern="1200" dirty="0" smtClean="0">
                          <a:solidFill>
                            <a:schemeClr val="tx1"/>
                          </a:solidFill>
                          <a:effectLst/>
                          <a:latin typeface="Arial" panose="020B0604020202020204" pitchFamily="34" charset="0"/>
                          <a:ea typeface="+mn-ea"/>
                          <a:cs typeface="Arial" panose="020B0604020202020204" pitchFamily="34" charset="0"/>
                        </a:rPr>
                        <a:t> Accueil des classes de 4</a:t>
                      </a:r>
                      <a:r>
                        <a:rPr lang="fr-FR" sz="1300" kern="1200" baseline="30000" dirty="0" smtClean="0">
                          <a:solidFill>
                            <a:schemeClr val="tx1"/>
                          </a:solidFill>
                          <a:effectLst/>
                          <a:latin typeface="Arial" panose="020B0604020202020204" pitchFamily="34" charset="0"/>
                          <a:ea typeface="+mn-ea"/>
                          <a:cs typeface="Arial" panose="020B0604020202020204" pitchFamily="34" charset="0"/>
                        </a:rPr>
                        <a:t>e </a:t>
                      </a:r>
                      <a:r>
                        <a:rPr lang="fr-FR" sz="1300" kern="1200" dirty="0" smtClean="0">
                          <a:solidFill>
                            <a:schemeClr val="tx1"/>
                          </a:solidFill>
                          <a:effectLst/>
                          <a:latin typeface="Arial" panose="020B0604020202020204" pitchFamily="34" charset="0"/>
                          <a:ea typeface="+mn-ea"/>
                          <a:cs typeface="Arial" panose="020B0604020202020204" pitchFamily="34" charset="0"/>
                        </a:rPr>
                        <a:t> 10h00 – 12h00</a:t>
                      </a:r>
                    </a:p>
                    <a:p>
                      <a:r>
                        <a:rPr lang="fr-FR" sz="1300" kern="1200" dirty="0" smtClean="0">
                          <a:solidFill>
                            <a:schemeClr val="tx1"/>
                          </a:solidFill>
                          <a:effectLst/>
                          <a:latin typeface="Arial" panose="020B0604020202020204" pitchFamily="34" charset="0"/>
                          <a:ea typeface="+mn-ea"/>
                          <a:cs typeface="Arial" panose="020B0604020202020204" pitchFamily="34" charset="0"/>
                        </a:rPr>
                        <a:t>      </a:t>
                      </a:r>
                      <a:r>
                        <a:rPr lang="fr-FR" sz="1300" kern="1200" dirty="0" smtClean="0">
                          <a:solidFill>
                            <a:schemeClr val="tx1"/>
                          </a:solidFill>
                          <a:effectLst/>
                          <a:latin typeface="Arial" panose="020B0604020202020204" pitchFamily="34" charset="0"/>
                          <a:ea typeface="+mn-ea"/>
                          <a:cs typeface="Arial" panose="020B0604020202020204" pitchFamily="34" charset="0"/>
                          <a:sym typeface="Wingdings" panose="05000000000000000000" pitchFamily="2" charset="2"/>
                        </a:rPr>
                        <a:t></a:t>
                      </a:r>
                      <a:r>
                        <a:rPr lang="fr-FR" sz="1300" kern="1200" dirty="0" smtClean="0">
                          <a:solidFill>
                            <a:schemeClr val="tx1"/>
                          </a:solidFill>
                          <a:effectLst/>
                          <a:latin typeface="Arial" panose="020B0604020202020204" pitchFamily="34" charset="0"/>
                          <a:ea typeface="+mn-ea"/>
                          <a:cs typeface="Arial" panose="020B0604020202020204" pitchFamily="34" charset="0"/>
                        </a:rPr>
                        <a:t> Accueil des classes de 5</a:t>
                      </a:r>
                      <a:r>
                        <a:rPr lang="fr-FR" sz="1300" kern="1200" baseline="30000" dirty="0" smtClean="0">
                          <a:solidFill>
                            <a:schemeClr val="tx1"/>
                          </a:solidFill>
                          <a:effectLst/>
                          <a:latin typeface="Arial" panose="020B0604020202020204" pitchFamily="34" charset="0"/>
                          <a:ea typeface="+mn-ea"/>
                          <a:cs typeface="Arial" panose="020B0604020202020204" pitchFamily="34" charset="0"/>
                        </a:rPr>
                        <a:t>e </a:t>
                      </a:r>
                      <a:r>
                        <a:rPr lang="fr-FR" sz="1300" kern="1200" dirty="0" smtClean="0">
                          <a:solidFill>
                            <a:schemeClr val="tx1"/>
                          </a:solidFill>
                          <a:effectLst/>
                          <a:latin typeface="Arial" panose="020B0604020202020204" pitchFamily="34" charset="0"/>
                          <a:ea typeface="+mn-ea"/>
                          <a:cs typeface="Arial" panose="020B0604020202020204" pitchFamily="34" charset="0"/>
                        </a:rPr>
                        <a:t> 14h00 – 16h00</a:t>
                      </a:r>
                    </a:p>
                    <a:p>
                      <a:r>
                        <a:rPr lang="fr-FR" sz="1300" kern="1200" dirty="0" smtClean="0">
                          <a:solidFill>
                            <a:schemeClr val="tx1"/>
                          </a:solidFill>
                          <a:effectLst/>
                          <a:latin typeface="Arial" panose="020B0604020202020204" pitchFamily="34" charset="0"/>
                          <a:ea typeface="+mn-ea"/>
                          <a:cs typeface="Arial" panose="020B0604020202020204" pitchFamily="34" charset="0"/>
                        </a:rPr>
                        <a:t> </a:t>
                      </a:r>
                    </a:p>
                    <a:p>
                      <a:r>
                        <a:rPr lang="fr-FR" sz="1300" b="1" kern="1200" dirty="0" smtClean="0">
                          <a:solidFill>
                            <a:schemeClr val="tx1"/>
                          </a:solidFill>
                          <a:effectLst/>
                          <a:latin typeface="Arial" panose="020B0604020202020204" pitchFamily="34" charset="0"/>
                          <a:ea typeface="+mn-ea"/>
                          <a:cs typeface="Arial" panose="020B0604020202020204" pitchFamily="34" charset="0"/>
                        </a:rPr>
                        <a:t>Le mercredi 05 septembre 2018</a:t>
                      </a:r>
                      <a:endParaRPr lang="fr-FR" sz="1300" kern="1200" dirty="0" smtClean="0">
                        <a:solidFill>
                          <a:schemeClr val="tx1"/>
                        </a:solidFill>
                        <a:effectLst/>
                        <a:latin typeface="Arial" panose="020B0604020202020204" pitchFamily="34" charset="0"/>
                        <a:ea typeface="+mn-ea"/>
                        <a:cs typeface="Arial" panose="020B0604020202020204" pitchFamily="34" charset="0"/>
                      </a:endParaRPr>
                    </a:p>
                    <a:p>
                      <a:r>
                        <a:rPr lang="fr-FR" sz="1300" kern="1200" dirty="0" smtClean="0">
                          <a:solidFill>
                            <a:schemeClr val="tx1"/>
                          </a:solidFill>
                          <a:effectLst/>
                          <a:latin typeface="Arial" panose="020B0604020202020204" pitchFamily="34" charset="0"/>
                          <a:ea typeface="+mn-ea"/>
                          <a:cs typeface="Arial" panose="020B0604020202020204" pitchFamily="34" charset="0"/>
                        </a:rPr>
                        <a:t>     </a:t>
                      </a:r>
                      <a:r>
                        <a:rPr lang="fr-FR" sz="1300" kern="1200" dirty="0" smtClean="0">
                          <a:solidFill>
                            <a:schemeClr val="tx1"/>
                          </a:solidFill>
                          <a:effectLst/>
                          <a:latin typeface="Arial" panose="020B0604020202020204" pitchFamily="34" charset="0"/>
                          <a:ea typeface="+mn-ea"/>
                          <a:cs typeface="Arial" panose="020B0604020202020204" pitchFamily="34" charset="0"/>
                          <a:sym typeface="Wingdings" panose="05000000000000000000" pitchFamily="2" charset="2"/>
                        </a:rPr>
                        <a:t></a:t>
                      </a:r>
                      <a:r>
                        <a:rPr lang="fr-FR" sz="1300" kern="1200" dirty="0" smtClean="0">
                          <a:solidFill>
                            <a:schemeClr val="tx1"/>
                          </a:solidFill>
                          <a:effectLst/>
                          <a:latin typeface="Arial" panose="020B0604020202020204" pitchFamily="34" charset="0"/>
                          <a:ea typeface="+mn-ea"/>
                          <a:cs typeface="Arial" panose="020B0604020202020204" pitchFamily="34" charset="0"/>
                        </a:rPr>
                        <a:t> Accueil des classes de 6</a:t>
                      </a:r>
                      <a:r>
                        <a:rPr lang="fr-FR" sz="1300" kern="1200" baseline="30000" dirty="0" smtClean="0">
                          <a:solidFill>
                            <a:schemeClr val="tx1"/>
                          </a:solidFill>
                          <a:effectLst/>
                          <a:latin typeface="Arial" panose="020B0604020202020204" pitchFamily="34" charset="0"/>
                          <a:ea typeface="+mn-ea"/>
                          <a:cs typeface="Arial" panose="020B0604020202020204" pitchFamily="34" charset="0"/>
                        </a:rPr>
                        <a:t>e </a:t>
                      </a:r>
                      <a:r>
                        <a:rPr lang="fr-FR" sz="1300" kern="1200" dirty="0" smtClean="0">
                          <a:solidFill>
                            <a:schemeClr val="tx1"/>
                          </a:solidFill>
                          <a:effectLst/>
                          <a:latin typeface="Arial" panose="020B0604020202020204" pitchFamily="34" charset="0"/>
                          <a:ea typeface="+mn-ea"/>
                          <a:cs typeface="Arial" panose="020B0604020202020204" pitchFamily="34" charset="0"/>
                        </a:rPr>
                        <a:t> 08h00 – 11h00</a:t>
                      </a:r>
                    </a:p>
                    <a:p>
                      <a:r>
                        <a:rPr lang="fr-FR" sz="1300" kern="1200" dirty="0" smtClean="0">
                          <a:solidFill>
                            <a:schemeClr val="tx1"/>
                          </a:solidFill>
                          <a:effectLst/>
                          <a:latin typeface="Arial" panose="020B0604020202020204" pitchFamily="34" charset="0"/>
                          <a:ea typeface="+mn-ea"/>
                          <a:cs typeface="Arial" panose="020B0604020202020204" pitchFamily="34" charset="0"/>
                        </a:rPr>
                        <a:t> </a:t>
                      </a:r>
                      <a:endParaRPr lang="fr-FR" sz="1000" kern="1200" dirty="0" smtClean="0">
                        <a:solidFill>
                          <a:schemeClr val="tx1"/>
                        </a:solidFill>
                        <a:effectLst/>
                        <a:latin typeface="Arial" panose="020B0604020202020204" pitchFamily="34" charset="0"/>
                        <a:ea typeface="+mn-ea"/>
                        <a:cs typeface="Arial" panose="020B0604020202020204" pitchFamily="34" charset="0"/>
                      </a:endParaRPr>
                    </a:p>
                    <a:p>
                      <a:r>
                        <a:rPr lang="fr-FR" sz="1300" b="1" kern="1200" dirty="0" smtClean="0">
                          <a:solidFill>
                            <a:schemeClr val="tx1"/>
                          </a:solidFill>
                          <a:effectLst/>
                          <a:latin typeface="Arial" panose="020B0604020202020204" pitchFamily="34" charset="0"/>
                          <a:ea typeface="+mn-ea"/>
                          <a:cs typeface="Arial" panose="020B0604020202020204" pitchFamily="34" charset="0"/>
                        </a:rPr>
                        <a:t>Le Jeudi 06 &amp; vendredi 07 septembre 2018</a:t>
                      </a:r>
                      <a:r>
                        <a:rPr lang="fr-FR" sz="1300" kern="1200" dirty="0" smtClean="0">
                          <a:solidFill>
                            <a:schemeClr val="tx1"/>
                          </a:solidFill>
                          <a:effectLst/>
                          <a:latin typeface="Arial" panose="020B0604020202020204" pitchFamily="34" charset="0"/>
                          <a:ea typeface="+mn-ea"/>
                          <a:cs typeface="Arial" panose="020B0604020202020204" pitchFamily="34" charset="0"/>
                        </a:rPr>
                        <a:t>:</a:t>
                      </a:r>
                    </a:p>
                    <a:p>
                      <a:r>
                        <a:rPr lang="fr-FR" sz="1300" kern="1200" dirty="0" smtClean="0">
                          <a:solidFill>
                            <a:schemeClr val="tx1"/>
                          </a:solidFill>
                          <a:effectLst/>
                          <a:latin typeface="Arial" panose="020B0604020202020204" pitchFamily="34" charset="0"/>
                          <a:ea typeface="+mn-ea"/>
                          <a:cs typeface="Arial" panose="020B0604020202020204" pitchFamily="34" charset="0"/>
                        </a:rPr>
                        <a:t>     </a:t>
                      </a:r>
                      <a:r>
                        <a:rPr lang="fr-FR" sz="1300" kern="1200" dirty="0" smtClean="0">
                          <a:solidFill>
                            <a:schemeClr val="tx1"/>
                          </a:solidFill>
                          <a:effectLst/>
                          <a:latin typeface="Arial" panose="020B0604020202020204" pitchFamily="34" charset="0"/>
                          <a:ea typeface="+mn-ea"/>
                          <a:cs typeface="Arial" panose="020B0604020202020204" pitchFamily="34" charset="0"/>
                          <a:sym typeface="Wingdings" panose="05000000000000000000" pitchFamily="2" charset="2"/>
                        </a:rPr>
                        <a:t></a:t>
                      </a:r>
                      <a:r>
                        <a:rPr lang="fr-FR" sz="1300" kern="1200" dirty="0" smtClean="0">
                          <a:solidFill>
                            <a:schemeClr val="tx1"/>
                          </a:solidFill>
                          <a:effectLst/>
                          <a:latin typeface="Arial" panose="020B0604020202020204" pitchFamily="34" charset="0"/>
                          <a:ea typeface="+mn-ea"/>
                          <a:cs typeface="Arial" panose="020B0604020202020204" pitchFamily="34" charset="0"/>
                        </a:rPr>
                        <a:t> Matinées réservées aux 6</a:t>
                      </a:r>
                      <a:r>
                        <a:rPr lang="fr-FR" sz="1300" kern="1200" baseline="30000" dirty="0" smtClean="0">
                          <a:solidFill>
                            <a:schemeClr val="tx1"/>
                          </a:solidFill>
                          <a:effectLst/>
                          <a:latin typeface="Arial" panose="020B0604020202020204" pitchFamily="34" charset="0"/>
                          <a:ea typeface="+mn-ea"/>
                          <a:cs typeface="Arial" panose="020B0604020202020204" pitchFamily="34" charset="0"/>
                        </a:rPr>
                        <a:t>e</a:t>
                      </a:r>
                      <a:r>
                        <a:rPr lang="fr-FR" sz="1300" kern="1200" dirty="0" smtClean="0">
                          <a:solidFill>
                            <a:schemeClr val="tx1"/>
                          </a:solidFill>
                          <a:effectLst/>
                          <a:latin typeface="Arial" panose="020B0604020202020204" pitchFamily="34" charset="0"/>
                          <a:ea typeface="+mn-ea"/>
                          <a:cs typeface="Arial" panose="020B0604020202020204" pitchFamily="34" charset="0"/>
                        </a:rPr>
                        <a:t> </a:t>
                      </a:r>
                    </a:p>
                    <a:p>
                      <a:r>
                        <a:rPr lang="fr-FR" sz="1300" kern="1200" dirty="0" smtClean="0">
                          <a:solidFill>
                            <a:schemeClr val="tx1"/>
                          </a:solidFill>
                          <a:effectLst/>
                          <a:latin typeface="Arial" panose="020B0604020202020204" pitchFamily="34" charset="0"/>
                          <a:ea typeface="+mn-ea"/>
                          <a:cs typeface="Arial" panose="020B0604020202020204" pitchFamily="34" charset="0"/>
                        </a:rPr>
                        <a:t> </a:t>
                      </a:r>
                    </a:p>
                    <a:p>
                      <a:r>
                        <a:rPr lang="fr-FR" sz="1300" b="1" u="sng" kern="1200" dirty="0" smtClean="0">
                          <a:solidFill>
                            <a:schemeClr val="tx1"/>
                          </a:solidFill>
                          <a:effectLst/>
                          <a:latin typeface="Arial" panose="020B0604020202020204" pitchFamily="34" charset="0"/>
                          <a:ea typeface="+mn-ea"/>
                          <a:cs typeface="Arial" panose="020B0604020202020204" pitchFamily="34" charset="0"/>
                        </a:rPr>
                        <a:t>Début des cours le lundi 10 septembre 2018</a:t>
                      </a:r>
                      <a:r>
                        <a:rPr lang="fr-FR" sz="1300" kern="1200" dirty="0" smtClean="0">
                          <a:solidFill>
                            <a:schemeClr val="tx1"/>
                          </a:solidFill>
                          <a:effectLst/>
                          <a:latin typeface="Arial" panose="020B0604020202020204" pitchFamily="34" charset="0"/>
                          <a:ea typeface="+mn-ea"/>
                          <a:cs typeface="Arial" panose="020B0604020202020204" pitchFamily="34" charset="0"/>
                        </a:rPr>
                        <a:t> selon les emplois du temps respectifs</a:t>
                      </a:r>
                      <a:r>
                        <a:rPr lang="fr-FR" sz="1300" kern="1200" dirty="0" smtClean="0">
                          <a:solidFill>
                            <a:schemeClr val="tx1"/>
                          </a:solidFill>
                          <a:effectLst/>
                          <a:latin typeface="+mn-lt"/>
                          <a:ea typeface="+mn-ea"/>
                          <a:cs typeface="+mn-cs"/>
                        </a:rPr>
                        <a:t>.</a:t>
                      </a:r>
                      <a:endParaRPr lang="fr-FR" sz="1300" dirty="0" smtClean="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nSpc>
                          <a:spcPct val="115000"/>
                        </a:lnSpc>
                        <a:spcAft>
                          <a:spcPts val="0"/>
                        </a:spcAft>
                      </a:pPr>
                      <a:r>
                        <a:rPr lang="fr-FR" sz="1300" b="1" dirty="0">
                          <a:latin typeface="Arial" pitchFamily="34" charset="0"/>
                          <a:ea typeface="Calibri"/>
                          <a:cs typeface="Arial" pitchFamily="34" charset="0"/>
                        </a:rPr>
                        <a:t>Toussaint</a:t>
                      </a:r>
                      <a:endParaRPr lang="fr-FR" sz="1300" dirty="0">
                        <a:latin typeface="Arial" pitchFamily="34" charset="0"/>
                        <a:ea typeface="Calibri"/>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300" dirty="0">
                          <a:latin typeface="Arial" pitchFamily="34" charset="0"/>
                          <a:ea typeface="Times New Roman"/>
                          <a:cs typeface="Arial" pitchFamily="34" charset="0"/>
                        </a:rPr>
                        <a:t>Samedi 20 octobre au lundi 05 novembre 2018</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nSpc>
                          <a:spcPct val="115000"/>
                        </a:lnSpc>
                        <a:spcAft>
                          <a:spcPts val="0"/>
                        </a:spcAft>
                      </a:pPr>
                      <a:r>
                        <a:rPr lang="fr-FR" sz="1300" b="1">
                          <a:latin typeface="Arial" pitchFamily="34" charset="0"/>
                          <a:ea typeface="Calibri"/>
                          <a:cs typeface="Arial" pitchFamily="34" charset="0"/>
                        </a:rPr>
                        <a:t>Noël</a:t>
                      </a:r>
                      <a:endParaRPr lang="fr-FR" sz="1300">
                        <a:latin typeface="Arial" pitchFamily="34" charset="0"/>
                        <a:ea typeface="Calibri"/>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300" dirty="0">
                          <a:latin typeface="Arial" pitchFamily="34" charset="0"/>
                          <a:ea typeface="Times New Roman"/>
                          <a:cs typeface="Arial" pitchFamily="34" charset="0"/>
                        </a:rPr>
                        <a:t>Samedi 22 décembre au lundi 07 janvier 2019</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sz="1300" b="1">
                          <a:latin typeface="Arial" pitchFamily="34" charset="0"/>
                          <a:ea typeface="Times New Roman"/>
                          <a:cs typeface="Arial" pitchFamily="34" charset="0"/>
                        </a:rPr>
                        <a:t>Carnaval</a:t>
                      </a:r>
                      <a:endParaRPr lang="fr-FR" sz="1300">
                        <a:latin typeface="Arial" pitchFamily="34" charset="0"/>
                        <a:ea typeface="Times New Roman"/>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300" dirty="0">
                          <a:latin typeface="Arial" pitchFamily="34" charset="0"/>
                          <a:ea typeface="Times New Roman"/>
                          <a:cs typeface="Arial" pitchFamily="34" charset="0"/>
                        </a:rPr>
                        <a:t>Samedi 23 février au lundi 11 mars 2019</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nSpc>
                          <a:spcPct val="115000"/>
                        </a:lnSpc>
                        <a:spcAft>
                          <a:spcPts val="0"/>
                        </a:spcAft>
                      </a:pPr>
                      <a:r>
                        <a:rPr lang="fr-FR" sz="1300" b="1">
                          <a:latin typeface="Arial" pitchFamily="34" charset="0"/>
                          <a:ea typeface="Calibri"/>
                          <a:cs typeface="Arial" pitchFamily="34" charset="0"/>
                        </a:rPr>
                        <a:t>Mi-carême</a:t>
                      </a:r>
                      <a:endParaRPr lang="fr-FR" sz="1300">
                        <a:latin typeface="Arial" pitchFamily="34" charset="0"/>
                        <a:ea typeface="Calibri"/>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fr-FR" sz="1300" dirty="0">
                          <a:latin typeface="Arial" pitchFamily="34" charset="0"/>
                          <a:ea typeface="Calibri"/>
                          <a:cs typeface="Arial" pitchFamily="34" charset="0"/>
                        </a:rPr>
                        <a:t>Jeudi 28 mars 2019</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nSpc>
                          <a:spcPct val="115000"/>
                        </a:lnSpc>
                        <a:spcAft>
                          <a:spcPts val="0"/>
                        </a:spcAft>
                      </a:pPr>
                      <a:r>
                        <a:rPr lang="fr-FR" sz="1300" b="1">
                          <a:latin typeface="Arial" pitchFamily="34" charset="0"/>
                          <a:ea typeface="Calibri"/>
                          <a:cs typeface="Arial" pitchFamily="34" charset="0"/>
                        </a:rPr>
                        <a:t>PAQUES</a:t>
                      </a:r>
                      <a:endParaRPr lang="fr-FR" sz="1300">
                        <a:latin typeface="Arial" pitchFamily="34" charset="0"/>
                        <a:ea typeface="Calibri"/>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300" dirty="0">
                          <a:latin typeface="Arial" pitchFamily="34" charset="0"/>
                          <a:ea typeface="Times New Roman"/>
                          <a:cs typeface="Arial" pitchFamily="34" charset="0"/>
                        </a:rPr>
                        <a:t>Jeudi 18 avril au jeudi 02 mai 2019</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sz="1300" b="1" dirty="0">
                          <a:latin typeface="Arial" pitchFamily="34" charset="0"/>
                          <a:ea typeface="Times New Roman"/>
                          <a:cs typeface="Arial" pitchFamily="34" charset="0"/>
                        </a:rPr>
                        <a:t>Début des vacances des élèves</a:t>
                      </a:r>
                      <a:endParaRPr lang="fr-FR" sz="1300" dirty="0">
                        <a:latin typeface="Arial" pitchFamily="34" charset="0"/>
                        <a:ea typeface="Times New Roman"/>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fr-FR" sz="1300" dirty="0">
                          <a:latin typeface="Arial" pitchFamily="34" charset="0"/>
                          <a:ea typeface="Calibri"/>
                          <a:cs typeface="Arial" pitchFamily="34" charset="0"/>
                        </a:rPr>
                        <a:t>Samedi 06 juillet 2019</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fr-FR"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DECOUPAGE DE L’ANNEE SCOLAIRE</a:t>
            </a:r>
            <a:endParaRPr lang="fr-FR"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xmlns="" val="3560614543"/>
              </p:ext>
            </p:extLst>
          </p:nvPr>
        </p:nvGraphicFramePr>
        <p:xfrm>
          <a:off x="467544" y="2708920"/>
          <a:ext cx="8229600" cy="1112520"/>
        </p:xfrm>
        <a:graphic>
          <a:graphicData uri="http://schemas.openxmlformats.org/drawingml/2006/table">
            <a:tbl>
              <a:tblPr firstRow="1" bandRow="1">
                <a:tableStyleId>{5C22544A-7EE6-4342-B048-85BDC9FD1C3A}</a:tableStyleId>
              </a:tblPr>
              <a:tblGrid>
                <a:gridCol w="2376264"/>
                <a:gridCol w="5853336"/>
              </a:tblGrid>
              <a:tr h="370840">
                <a:tc>
                  <a:txBody>
                    <a:bodyPr/>
                    <a:lstStyle/>
                    <a:p>
                      <a:r>
                        <a:rPr lang="fr-FR" sz="1600" b="0" dirty="0" smtClean="0">
                          <a:solidFill>
                            <a:schemeClr val="tx1"/>
                          </a:solidFill>
                          <a:latin typeface="Arial" panose="020B0604020202020204" pitchFamily="34" charset="0"/>
                          <a:cs typeface="Arial" panose="020B0604020202020204" pitchFamily="34" charset="0"/>
                        </a:rPr>
                        <a:t>1</a:t>
                      </a:r>
                      <a:r>
                        <a:rPr lang="fr-FR" sz="1600" b="0" baseline="30000" dirty="0" smtClean="0">
                          <a:solidFill>
                            <a:schemeClr val="tx1"/>
                          </a:solidFill>
                          <a:latin typeface="Arial" panose="020B0604020202020204" pitchFamily="34" charset="0"/>
                          <a:cs typeface="Arial" panose="020B0604020202020204" pitchFamily="34" charset="0"/>
                        </a:rPr>
                        <a:t>er</a:t>
                      </a:r>
                      <a:r>
                        <a:rPr lang="fr-FR" sz="1600" b="0" baseline="0" dirty="0" smtClean="0">
                          <a:solidFill>
                            <a:schemeClr val="tx1"/>
                          </a:solidFill>
                          <a:latin typeface="Arial" panose="020B0604020202020204" pitchFamily="34" charset="0"/>
                          <a:cs typeface="Arial" panose="020B0604020202020204" pitchFamily="34" charset="0"/>
                        </a:rPr>
                        <a:t> Trimestre</a:t>
                      </a:r>
                      <a:endParaRPr lang="fr-FR" sz="16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pPr>
                      <a:r>
                        <a:rPr lang="fr-FR" sz="14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Du 04 septembre au 30 novembre 2018</a:t>
                      </a:r>
                      <a:endParaRPr lang="fr-FR"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lang="fr-FR" sz="1600" b="0" dirty="0" smtClean="0">
                          <a:latin typeface="Arial" panose="020B0604020202020204" pitchFamily="34" charset="0"/>
                          <a:cs typeface="Arial" panose="020B0604020202020204" pitchFamily="34" charset="0"/>
                        </a:rPr>
                        <a:t>2</a:t>
                      </a:r>
                      <a:r>
                        <a:rPr lang="fr-FR" sz="1600" b="0" baseline="30000" dirty="0" smtClean="0">
                          <a:latin typeface="Arial" panose="020B0604020202020204" pitchFamily="34" charset="0"/>
                          <a:cs typeface="Arial" panose="020B0604020202020204" pitchFamily="34" charset="0"/>
                        </a:rPr>
                        <a:t>ème</a:t>
                      </a:r>
                      <a:r>
                        <a:rPr lang="fr-FR" sz="1600" b="0" dirty="0" smtClean="0">
                          <a:latin typeface="Arial" panose="020B0604020202020204" pitchFamily="34" charset="0"/>
                          <a:cs typeface="Arial" panose="020B0604020202020204" pitchFamily="34" charset="0"/>
                        </a:rPr>
                        <a:t> Trimestre</a:t>
                      </a:r>
                      <a:endParaRPr lang="fr-FR" sz="1600" b="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pPr>
                      <a:r>
                        <a:rPr lang="fr-FR" sz="1400" b="0" dirty="0">
                          <a:effectLst/>
                          <a:latin typeface="Arial" panose="020B0604020202020204" pitchFamily="34" charset="0"/>
                          <a:ea typeface="Calibri" panose="020F0502020204030204" pitchFamily="34" charset="0"/>
                          <a:cs typeface="Times New Roman" panose="02020603050405020304" pitchFamily="18" charset="0"/>
                        </a:rPr>
                        <a:t>Du 01 décembre 2018 au 23 février 2019</a:t>
                      </a:r>
                      <a:endParaRPr lang="fr-FR"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lang="fr-FR" sz="1600" b="0" dirty="0" smtClean="0">
                          <a:latin typeface="Arial" panose="020B0604020202020204" pitchFamily="34" charset="0"/>
                          <a:cs typeface="Arial" panose="020B0604020202020204" pitchFamily="34" charset="0"/>
                        </a:rPr>
                        <a:t>3</a:t>
                      </a:r>
                      <a:r>
                        <a:rPr lang="fr-FR" sz="1600" b="0" baseline="30000" dirty="0" smtClean="0">
                          <a:latin typeface="Arial" panose="020B0604020202020204" pitchFamily="34" charset="0"/>
                          <a:cs typeface="Arial" panose="020B0604020202020204" pitchFamily="34" charset="0"/>
                        </a:rPr>
                        <a:t>ème</a:t>
                      </a:r>
                      <a:r>
                        <a:rPr lang="fr-FR" sz="1600" b="0" dirty="0" smtClean="0">
                          <a:latin typeface="Arial" panose="020B0604020202020204" pitchFamily="34" charset="0"/>
                          <a:cs typeface="Arial" panose="020B0604020202020204" pitchFamily="34" charset="0"/>
                        </a:rPr>
                        <a:t> Trimestre</a:t>
                      </a:r>
                      <a:endParaRPr lang="fr-FR" sz="1600" b="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1400" b="0" kern="1200" dirty="0" smtClean="0">
                          <a:solidFill>
                            <a:schemeClr val="dk1"/>
                          </a:solidFill>
                          <a:effectLst/>
                          <a:latin typeface="Arial" panose="020B0604020202020204" pitchFamily="34" charset="0"/>
                          <a:ea typeface="Calibri" panose="020F0502020204030204" pitchFamily="34" charset="0"/>
                          <a:cs typeface="Times New Roman" panose="02020603050405020304" pitchFamily="18" charset="0"/>
                        </a:rPr>
                        <a:t>Du 11 mars 2019 au 08 juin 2019</a:t>
                      </a:r>
                      <a:endParaRPr lang="fr-FR" sz="1400" b="0" kern="1200" dirty="0">
                        <a:solidFill>
                          <a:schemeClr val="dk1"/>
                        </a:solidFill>
                        <a:effectLst/>
                        <a:latin typeface="Arial" panose="020B0604020202020204" pitchFamily="34" charset="0"/>
                        <a:ea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graphicFrame>
        <p:nvGraphicFramePr>
          <p:cNvPr id="6" name="Espace réservé du contenu 5"/>
          <p:cNvGraphicFramePr>
            <a:graphicFrameLocks noGrp="1"/>
          </p:cNvGraphicFramePr>
          <p:nvPr>
            <p:ph idx="1"/>
            <p:extLst>
              <p:ext uri="{D42A27DB-BD31-4B8C-83A1-F6EECF244321}">
                <p14:modId xmlns:p14="http://schemas.microsoft.com/office/powerpoint/2010/main" xmlns="" val="1949286902"/>
              </p:ext>
            </p:extLst>
          </p:nvPr>
        </p:nvGraphicFramePr>
        <p:xfrm>
          <a:off x="623449" y="1916832"/>
          <a:ext cx="8229600" cy="1112520"/>
        </p:xfrm>
        <a:graphic>
          <a:graphicData uri="http://schemas.openxmlformats.org/drawingml/2006/table">
            <a:tbl>
              <a:tblPr firstRow="1" bandRow="1">
                <a:tableStyleId>{EB344D84-9AFB-497E-A393-DC336BA19D2E}</a:tableStyleId>
              </a:tblPr>
              <a:tblGrid>
                <a:gridCol w="1738536"/>
                <a:gridCol w="1553304"/>
                <a:gridCol w="1645920"/>
                <a:gridCol w="1645920"/>
                <a:gridCol w="1645920"/>
              </a:tblGrid>
              <a:tr h="370840">
                <a:tc gridSpan="5">
                  <a:txBody>
                    <a:bodyPr/>
                    <a:lstStyle/>
                    <a:p>
                      <a:pPr algn="ctr"/>
                      <a:r>
                        <a:rPr lang="fr-FR" dirty="0" smtClean="0"/>
                        <a:t>Résultats</a:t>
                      </a:r>
                      <a:r>
                        <a:rPr lang="fr-FR" baseline="0" dirty="0" smtClean="0"/>
                        <a:t> DNB des quatre dernières années</a:t>
                      </a:r>
                      <a:endParaRPr lang="fr-FR"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r>
              <a:tr h="370840">
                <a:tc>
                  <a:txBody>
                    <a:bodyPr/>
                    <a:lstStyle/>
                    <a:p>
                      <a:r>
                        <a:rPr lang="fr-FR" dirty="0" smtClean="0"/>
                        <a:t>Année</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2015</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2016</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2017</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2018</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dirty="0" smtClean="0"/>
                        <a:t>Taux de réussite</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95.80%</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93.50%</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99.00%</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solidFill>
                            <a:schemeClr val="tx1"/>
                          </a:solidFill>
                        </a:rPr>
                        <a:t>90,50%</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7" name="Rectangle 6"/>
          <p:cNvSpPr/>
          <p:nvPr/>
        </p:nvSpPr>
        <p:spPr>
          <a:xfrm>
            <a:off x="671386" y="188640"/>
            <a:ext cx="8181663" cy="646331"/>
          </a:xfrm>
          <a:prstGeom prst="rect">
            <a:avLst/>
          </a:prstGeom>
          <a:noFill/>
        </p:spPr>
        <p:txBody>
          <a:bodyPr wrap="none" lIns="91440" tIns="45720" rIns="91440" bIns="45720">
            <a:spAutoFit/>
          </a:bodyPr>
          <a:lstStyle/>
          <a:p>
            <a:pPr algn="ctr"/>
            <a:r>
              <a:rPr lang="fr-FR" sz="3600" b="1" cap="none" spc="0"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LES RESULTATS : 2015 - 2016 – 2017 - 2018</a:t>
            </a:r>
            <a:endParaRPr lang="fr-FR" sz="36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graphicFrame>
        <p:nvGraphicFramePr>
          <p:cNvPr id="8" name="Graphique 7"/>
          <p:cNvGraphicFramePr>
            <a:graphicFrameLocks/>
          </p:cNvGraphicFramePr>
          <p:nvPr>
            <p:extLst>
              <p:ext uri="{D42A27DB-BD31-4B8C-83A1-F6EECF244321}">
                <p14:modId xmlns:p14="http://schemas.microsoft.com/office/powerpoint/2010/main" xmlns="" val="145241463"/>
              </p:ext>
            </p:extLst>
          </p:nvPr>
        </p:nvGraphicFramePr>
        <p:xfrm>
          <a:off x="2483768" y="3645024"/>
          <a:ext cx="4536504" cy="288032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extLst>
              <p:ext uri="{D42A27DB-BD31-4B8C-83A1-F6EECF244321}">
                <p14:modId xmlns:p14="http://schemas.microsoft.com/office/powerpoint/2010/main" xmlns="" val="2441708149"/>
              </p:ext>
            </p:extLst>
          </p:nvPr>
        </p:nvGraphicFramePr>
        <p:xfrm>
          <a:off x="467544" y="1340768"/>
          <a:ext cx="8229600" cy="2595880"/>
        </p:xfrm>
        <a:graphic>
          <a:graphicData uri="http://schemas.openxmlformats.org/drawingml/2006/table">
            <a:tbl>
              <a:tblPr firstRow="1" bandRow="1">
                <a:tableStyleId>{1FECB4D8-DB02-4DC6-A0A2-4F2EBAE1DC90}</a:tableStyleId>
              </a:tblPr>
              <a:tblGrid>
                <a:gridCol w="4114800"/>
                <a:gridCol w="4114800"/>
              </a:tblGrid>
              <a:tr h="370840">
                <a:tc>
                  <a:txBody>
                    <a:bodyPr/>
                    <a:lstStyle/>
                    <a:p>
                      <a:pPr algn="ctr"/>
                      <a:r>
                        <a:rPr lang="fr-FR" dirty="0" smtClean="0"/>
                        <a:t>Mentions </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2018</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dirty="0" smtClean="0"/>
                        <a:t>Nombre d’élèves admis</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162</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dirty="0" smtClean="0"/>
                        <a:t>Nombre d’élèves refusés</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17</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dirty="0" smtClean="0"/>
                        <a:t>Nombre d’élèves admis avec</a:t>
                      </a:r>
                      <a:r>
                        <a:rPr lang="fr-FR" baseline="0" dirty="0" smtClean="0"/>
                        <a:t> mention</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125</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dirty="0" smtClean="0"/>
                        <a:t>Nombre d’élèves admis sans mention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37</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dirty="0" smtClean="0"/>
                        <a:t>Taux admis</a:t>
                      </a:r>
                      <a:r>
                        <a:rPr lang="fr-FR" baseline="0" dirty="0" smtClean="0"/>
                        <a:t> sans mention</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22,84%</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dirty="0" smtClean="0"/>
                        <a:t>Taux admis avec mention </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77,16%</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Rectangle 4"/>
          <p:cNvSpPr/>
          <p:nvPr/>
        </p:nvSpPr>
        <p:spPr>
          <a:xfrm>
            <a:off x="3343204" y="188640"/>
            <a:ext cx="3043141" cy="646331"/>
          </a:xfrm>
          <a:prstGeom prst="rect">
            <a:avLst/>
          </a:prstGeom>
          <a:noFill/>
        </p:spPr>
        <p:txBody>
          <a:bodyPr wrap="none" lIns="91440" tIns="45720" rIns="91440" bIns="45720">
            <a:spAutoFit/>
          </a:bodyPr>
          <a:lstStyle/>
          <a:p>
            <a:pPr algn="ctr"/>
            <a:r>
              <a:rPr lang="fr-FR" sz="3600" b="1" u="sng" cap="none" spc="0"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LES MENTIONS</a:t>
            </a:r>
            <a:endParaRPr lang="fr-FR" sz="36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graphicFrame>
        <p:nvGraphicFramePr>
          <p:cNvPr id="6" name="Graphique 5"/>
          <p:cNvGraphicFramePr>
            <a:graphicFrameLocks/>
          </p:cNvGraphicFramePr>
          <p:nvPr>
            <p:extLst>
              <p:ext uri="{D42A27DB-BD31-4B8C-83A1-F6EECF244321}">
                <p14:modId xmlns:p14="http://schemas.microsoft.com/office/powerpoint/2010/main" xmlns="" val="3072310151"/>
              </p:ext>
            </p:extLst>
          </p:nvPr>
        </p:nvGraphicFramePr>
        <p:xfrm>
          <a:off x="3059832" y="4293096"/>
          <a:ext cx="3600400" cy="2232248"/>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graphicFrame>
        <p:nvGraphicFramePr>
          <p:cNvPr id="6" name="Espace réservé du contenu 5"/>
          <p:cNvGraphicFramePr>
            <a:graphicFrameLocks noGrp="1"/>
          </p:cNvGraphicFramePr>
          <p:nvPr>
            <p:ph idx="1"/>
            <p:extLst>
              <p:ext uri="{D42A27DB-BD31-4B8C-83A1-F6EECF244321}">
                <p14:modId xmlns:p14="http://schemas.microsoft.com/office/powerpoint/2010/main" xmlns="" val="4072849130"/>
              </p:ext>
            </p:extLst>
          </p:nvPr>
        </p:nvGraphicFramePr>
        <p:xfrm>
          <a:off x="611560" y="2276872"/>
          <a:ext cx="7920000" cy="1854200"/>
        </p:xfrm>
        <a:graphic>
          <a:graphicData uri="http://schemas.openxmlformats.org/drawingml/2006/table">
            <a:tbl>
              <a:tblPr firstRow="1" bandRow="1">
                <a:tableStyleId>{1FECB4D8-DB02-4DC6-A0A2-4F2EBAE1DC90}</a:tableStyleId>
              </a:tblPr>
              <a:tblGrid>
                <a:gridCol w="3106688"/>
                <a:gridCol w="432048"/>
                <a:gridCol w="792088"/>
                <a:gridCol w="432048"/>
                <a:gridCol w="648072"/>
                <a:gridCol w="432048"/>
                <a:gridCol w="792088"/>
                <a:gridCol w="404920"/>
                <a:gridCol w="880000"/>
              </a:tblGrid>
              <a:tr h="370840">
                <a:tc>
                  <a:txBody>
                    <a:bodyPr/>
                    <a:lstStyle/>
                    <a:p>
                      <a:pPr algn="ct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fr-FR" sz="1400" dirty="0" smtClean="0"/>
                        <a:t>2015</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a:r>
                        <a:rPr lang="fr-FR" sz="1400" dirty="0" smtClean="0"/>
                        <a:t>2016</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a:r>
                        <a:rPr lang="fr-FR" sz="1400" dirty="0" smtClean="0"/>
                        <a:t>2017</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a:r>
                        <a:rPr lang="fr-FR" sz="1400" dirty="0" smtClean="0"/>
                        <a:t>2018</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400" dirty="0" smtClean="0"/>
                        <a:t>Nombre d’élèves admis avec mention</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fr-FR" sz="1400" dirty="0" smtClean="0"/>
                        <a:t>132</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a:r>
                        <a:rPr lang="fr-FR" sz="1400" dirty="0" smtClean="0"/>
                        <a:t>100</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a:r>
                        <a:rPr lang="fr-FR" sz="1400" dirty="0" smtClean="0"/>
                        <a:t>140</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a:r>
                        <a:rPr lang="fr-FR" sz="1400" dirty="0" smtClean="0"/>
                        <a:t>125</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400" dirty="0" smtClean="0"/>
                        <a:t>Mention très bien</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t>51</a:t>
                      </a:r>
                      <a:endParaRPr lang="fr-FR" sz="1400" dirty="0" smtClean="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t>38,60%</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t>22</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t>22%</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t>53</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t>37,86%</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solidFill>
                            <a:schemeClr val="tx1"/>
                          </a:solidFill>
                        </a:rPr>
                        <a:t>37</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solidFill>
                            <a:schemeClr val="tx1"/>
                          </a:solidFill>
                        </a:rPr>
                        <a:t>29,60%</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sz="1400" dirty="0" smtClean="0"/>
                        <a:t>Mention</a:t>
                      </a:r>
                      <a:r>
                        <a:rPr lang="fr-FR" sz="1400" baseline="0" dirty="0" smtClean="0"/>
                        <a:t> bien</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t>46</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t>34,80%</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t>33</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t>33%</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t>53</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t>32,14%</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solidFill>
                            <a:schemeClr val="tx1"/>
                          </a:solidFill>
                        </a:rPr>
                        <a:t>44</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solidFill>
                            <a:schemeClr val="tx1"/>
                          </a:solidFill>
                        </a:rPr>
                        <a:t>35,20%</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sz="1400" dirty="0" smtClean="0"/>
                        <a:t>Mention assez bien</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t>35</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t>26,50%</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t>45</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t>45%</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t>42</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t>30,00%</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solidFill>
                            <a:schemeClr val="tx1"/>
                          </a:solidFill>
                        </a:rPr>
                        <a:t>44</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solidFill>
                            <a:schemeClr val="tx1"/>
                          </a:solidFill>
                        </a:rPr>
                        <a:t>35,20%</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 name="Rectangle 3"/>
          <p:cNvSpPr/>
          <p:nvPr/>
        </p:nvSpPr>
        <p:spPr>
          <a:xfrm>
            <a:off x="0" y="332656"/>
            <a:ext cx="9089797" cy="646331"/>
          </a:xfrm>
          <a:prstGeom prst="rect">
            <a:avLst/>
          </a:prstGeom>
          <a:noFill/>
        </p:spPr>
        <p:txBody>
          <a:bodyPr wrap="square" lIns="91440" tIns="45720" rIns="91440" bIns="45720">
            <a:spAutoFit/>
          </a:bodyPr>
          <a:lstStyle/>
          <a:p>
            <a:pPr algn="ctr"/>
            <a:r>
              <a:rPr lang="fr-FR" sz="3600" b="1" u="sng" cap="none" spc="0"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REPARTITIONS DES MENTIONS </a:t>
            </a:r>
            <a:endParaRPr lang="fr-FR" sz="36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extLst>
              <p:ext uri="{D42A27DB-BD31-4B8C-83A1-F6EECF244321}">
                <p14:modId xmlns:p14="http://schemas.microsoft.com/office/powerpoint/2010/main" xmlns="" val="2546561031"/>
              </p:ext>
            </p:extLst>
          </p:nvPr>
        </p:nvGraphicFramePr>
        <p:xfrm>
          <a:off x="539552" y="2636912"/>
          <a:ext cx="8229600" cy="1483360"/>
        </p:xfrm>
        <a:graphic>
          <a:graphicData uri="http://schemas.openxmlformats.org/drawingml/2006/table">
            <a:tbl>
              <a:tblPr firstRow="1" bandRow="1">
                <a:tableStyleId>{EB344D84-9AFB-497E-A393-DC336BA19D2E}</a:tableStyleId>
              </a:tblPr>
              <a:tblGrid>
                <a:gridCol w="3240360"/>
                <a:gridCol w="1368152"/>
                <a:gridCol w="1080120"/>
                <a:gridCol w="1224136"/>
                <a:gridCol w="1316832"/>
              </a:tblGrid>
              <a:tr h="370840">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2015</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2016</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2017</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2018</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dirty="0" smtClean="0"/>
                        <a:t>Nombre d’élèves inscrits</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26</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22</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28</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dirty="0" smtClean="0"/>
                        <a:t>Nombre d’élèves admis</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29</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24</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22</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27</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dirty="0" smtClean="0"/>
                        <a:t>Taux de réussite</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96,66%</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92,31%</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100%</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96,43%</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Rectangle 4"/>
          <p:cNvSpPr/>
          <p:nvPr/>
        </p:nvSpPr>
        <p:spPr>
          <a:xfrm>
            <a:off x="3000412" y="404664"/>
            <a:ext cx="3408304" cy="646331"/>
          </a:xfrm>
          <a:prstGeom prst="rect">
            <a:avLst/>
          </a:prstGeom>
          <a:noFill/>
        </p:spPr>
        <p:txBody>
          <a:bodyPr wrap="none" lIns="91440" tIns="45720" rIns="91440" bIns="45720">
            <a:spAutoFit/>
          </a:bodyPr>
          <a:lstStyle/>
          <a:p>
            <a:pPr algn="ctr"/>
            <a:r>
              <a:rPr lang="fr-FR" sz="3600" b="1" u="sng" cap="none" spc="0"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RESULTATS C.F.G.</a:t>
            </a:r>
            <a:endParaRPr lang="fr-FR" sz="36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graphicFrame>
        <p:nvGraphicFramePr>
          <p:cNvPr id="6" name="Espace réservé du contenu 5"/>
          <p:cNvGraphicFramePr>
            <a:graphicFrameLocks noGrp="1"/>
          </p:cNvGraphicFramePr>
          <p:nvPr>
            <p:ph idx="1"/>
            <p:extLst>
              <p:ext uri="{D42A27DB-BD31-4B8C-83A1-F6EECF244321}">
                <p14:modId xmlns:p14="http://schemas.microsoft.com/office/powerpoint/2010/main" xmlns="" val="2252700865"/>
              </p:ext>
            </p:extLst>
          </p:nvPr>
        </p:nvGraphicFramePr>
        <p:xfrm>
          <a:off x="611560" y="2276872"/>
          <a:ext cx="7920000" cy="2595880"/>
        </p:xfrm>
        <a:graphic>
          <a:graphicData uri="http://schemas.openxmlformats.org/drawingml/2006/table">
            <a:tbl>
              <a:tblPr firstRow="1" bandRow="1">
                <a:tableStyleId>{EB344D84-9AFB-497E-A393-DC336BA19D2E}</a:tableStyleId>
              </a:tblPr>
              <a:tblGrid>
                <a:gridCol w="2664296"/>
                <a:gridCol w="504056"/>
                <a:gridCol w="720080"/>
                <a:gridCol w="576064"/>
                <a:gridCol w="720080"/>
                <a:gridCol w="504056"/>
                <a:gridCol w="792088"/>
                <a:gridCol w="559280"/>
                <a:gridCol w="880000"/>
              </a:tblGrid>
              <a:tr h="370840">
                <a:tc>
                  <a:txBody>
                    <a:bodyPr/>
                    <a:lstStyle/>
                    <a:p>
                      <a:pPr algn="ct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fr-FR" sz="1400" dirty="0" smtClean="0"/>
                        <a:t>2015</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a:r>
                        <a:rPr lang="fr-FR" sz="1400" dirty="0" smtClean="0"/>
                        <a:t>2016</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a:r>
                        <a:rPr lang="fr-FR" sz="1400" dirty="0" smtClean="0"/>
                        <a:t>2017</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a:r>
                        <a:rPr lang="fr-FR" sz="1400" dirty="0" smtClean="0"/>
                        <a:t>2018</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400" dirty="0" smtClean="0"/>
                        <a:t>Nombre d’élèves</a:t>
                      </a:r>
                      <a:r>
                        <a:rPr lang="fr-FR" sz="1400" baseline="0" dirty="0" smtClean="0"/>
                        <a:t> inscrits</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fr-FR" sz="1400" dirty="0" smtClean="0"/>
                        <a:t>167</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a:r>
                        <a:rPr lang="fr-FR" sz="1400" dirty="0" smtClean="0"/>
                        <a:t>187</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a:r>
                        <a:rPr lang="fr-FR" sz="1400" dirty="0" smtClean="0"/>
                        <a:t>156</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a:r>
                        <a:rPr lang="fr-FR" sz="1400" dirty="0" smtClean="0"/>
                        <a:t>179</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fr-FR" sz="1400" dirty="0" smtClean="0"/>
                        <a:t>Seconde</a:t>
                      </a:r>
                      <a:r>
                        <a:rPr lang="fr-FR" sz="1400" baseline="0" dirty="0" smtClean="0"/>
                        <a:t> générale</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t>108</a:t>
                      </a:r>
                      <a:endParaRPr lang="fr-FR" sz="1400" dirty="0" smtClean="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t>64,67%</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t>125</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t>66,84%</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t>129</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400" dirty="0" smtClean="0"/>
                        <a:t>82,69%</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solidFill>
                            <a:schemeClr val="tx1"/>
                          </a:solidFill>
                        </a:rPr>
                        <a:t>130</a:t>
                      </a:r>
                      <a:endParaRPr lang="fr-FR" sz="1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solidFill>
                            <a:schemeClr val="tx1"/>
                          </a:solidFill>
                        </a:rPr>
                        <a:t>72,63%</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sz="1400" dirty="0" smtClean="0"/>
                        <a:t>Seconde</a:t>
                      </a:r>
                      <a:r>
                        <a:rPr lang="fr-FR" sz="1400" baseline="0" dirty="0" smtClean="0"/>
                        <a:t> professionnelle</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t>59</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t>35,33%</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t>38</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t>20,32%</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t>22</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400" dirty="0" smtClean="0"/>
                        <a:t>14,10%</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solidFill>
                            <a:schemeClr val="tx1"/>
                          </a:solidFill>
                        </a:rPr>
                        <a:t>44</a:t>
                      </a:r>
                      <a:endParaRPr lang="fr-FR" sz="1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solidFill>
                            <a:schemeClr val="tx1"/>
                          </a:solidFill>
                        </a:rPr>
                        <a:t>24,58%</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sz="1400" dirty="0" smtClean="0"/>
                        <a:t>Autres </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t>0</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t>23</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t>12,30%</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t>4</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400" dirty="0" smtClean="0"/>
                        <a:t>2,56%</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solidFill>
                            <a:schemeClr val="tx1"/>
                          </a:solidFill>
                        </a:rPr>
                        <a:t>3</a:t>
                      </a:r>
                      <a:endParaRPr lang="fr-FR" sz="1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solidFill>
                            <a:schemeClr val="tx1"/>
                          </a:solidFill>
                        </a:rPr>
                        <a:t>1,68%</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sz="1400" dirty="0" smtClean="0"/>
                        <a:t>redoublement</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t>0</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t>1</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t>0,53%</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t>1</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400" dirty="0" smtClean="0"/>
                        <a:t>0,53%</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solidFill>
                            <a:schemeClr val="tx1"/>
                          </a:solidFill>
                        </a:rPr>
                        <a:t>1</a:t>
                      </a:r>
                      <a:endParaRPr lang="fr-FR" sz="1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solidFill>
                            <a:schemeClr val="tx1"/>
                          </a:solidFill>
                        </a:rPr>
                        <a:t>0,56%</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sz="1400" dirty="0" smtClean="0"/>
                        <a:t>Non affecté</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t>0</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t>1</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t>0,53%</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t>0</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solidFill>
                            <a:schemeClr val="tx1"/>
                          </a:solidFill>
                        </a:rPr>
                        <a:t>1</a:t>
                      </a:r>
                      <a:endParaRPr lang="fr-FR" sz="1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400" dirty="0" smtClean="0">
                          <a:solidFill>
                            <a:schemeClr val="tx1"/>
                          </a:solidFill>
                        </a:rPr>
                        <a:t>0,56%</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 name="Rectangle 3"/>
          <p:cNvSpPr/>
          <p:nvPr/>
        </p:nvSpPr>
        <p:spPr>
          <a:xfrm>
            <a:off x="2978227" y="476672"/>
            <a:ext cx="3034549" cy="646331"/>
          </a:xfrm>
          <a:prstGeom prst="rect">
            <a:avLst/>
          </a:prstGeom>
          <a:noFill/>
        </p:spPr>
        <p:txBody>
          <a:bodyPr wrap="none" lIns="91440" tIns="45720" rIns="91440" bIns="45720">
            <a:spAutoFit/>
          </a:bodyPr>
          <a:lstStyle/>
          <a:p>
            <a:pPr algn="ctr"/>
            <a:r>
              <a:rPr lang="fr-FR" sz="3600" b="1" u="sng" cap="none" spc="0"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ORIENTATIONS</a:t>
            </a:r>
            <a:endParaRPr lang="fr-FR" sz="36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nvPr>
        </p:nvGraphicFramePr>
        <p:xfrm>
          <a:off x="539552" y="2636912"/>
          <a:ext cx="7200800" cy="1112520"/>
        </p:xfrm>
        <a:graphic>
          <a:graphicData uri="http://schemas.openxmlformats.org/drawingml/2006/table">
            <a:tbl>
              <a:tblPr firstRow="1" bandRow="1">
                <a:tableStyleId>{EB344D84-9AFB-497E-A393-DC336BA19D2E}</a:tableStyleId>
              </a:tblPr>
              <a:tblGrid>
                <a:gridCol w="3168352"/>
                <a:gridCol w="1512168"/>
                <a:gridCol w="1368152"/>
                <a:gridCol w="1152128"/>
              </a:tblGrid>
              <a:tr h="370840">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ASSR 1</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ASSR 2</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PSC 1</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dirty="0" smtClean="0"/>
                        <a:t>Nombre d’élèves inscrits</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200</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179</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179</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dirty="0" smtClean="0"/>
                        <a:t>Nombre d’élèves admis</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100%</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100%</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97,77%</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6" name="Rectangle 5"/>
          <p:cNvSpPr/>
          <p:nvPr/>
        </p:nvSpPr>
        <p:spPr>
          <a:xfrm>
            <a:off x="2387090" y="476672"/>
            <a:ext cx="4110421" cy="646331"/>
          </a:xfrm>
          <a:prstGeom prst="rect">
            <a:avLst/>
          </a:prstGeom>
          <a:noFill/>
        </p:spPr>
        <p:txBody>
          <a:bodyPr wrap="none" lIns="91440" tIns="45720" rIns="91440" bIns="45720">
            <a:spAutoFit/>
          </a:bodyPr>
          <a:lstStyle/>
          <a:p>
            <a:pPr algn="ctr"/>
            <a:r>
              <a:rPr lang="fr-FR" sz="3600" b="1" u="sng" cap="none" spc="0"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BILAN ASSR  &amp; PSC 1</a:t>
            </a:r>
            <a:endParaRPr lang="fr-FR" sz="36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nvPr>
        </p:nvGraphicFramePr>
        <p:xfrm>
          <a:off x="539552" y="2636912"/>
          <a:ext cx="7200800" cy="1112520"/>
        </p:xfrm>
        <a:graphic>
          <a:graphicData uri="http://schemas.openxmlformats.org/drawingml/2006/table">
            <a:tbl>
              <a:tblPr firstRow="1" bandRow="1">
                <a:tableStyleId>{EB344D84-9AFB-497E-A393-DC336BA19D2E}</a:tableStyleId>
              </a:tblPr>
              <a:tblGrid>
                <a:gridCol w="2263109"/>
                <a:gridCol w="1080120"/>
                <a:gridCol w="1080120"/>
                <a:gridCol w="977251"/>
                <a:gridCol w="977251"/>
                <a:gridCol w="822949"/>
              </a:tblGrid>
              <a:tr h="370840">
                <a:tc>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6</a:t>
                      </a:r>
                      <a:r>
                        <a:rPr lang="fr-FR" baseline="30000" dirty="0" smtClean="0"/>
                        <a:t>ème</a:t>
                      </a:r>
                      <a:r>
                        <a:rPr lang="fr-FR" baseline="0" dirty="0" smtClean="0"/>
                        <a:t> </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5</a:t>
                      </a:r>
                      <a:r>
                        <a:rPr lang="fr-FR" baseline="30000" dirty="0" smtClean="0"/>
                        <a:t>ème</a:t>
                      </a:r>
                      <a:r>
                        <a:rPr lang="fr-FR" dirty="0" smtClean="0"/>
                        <a:t> </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4</a:t>
                      </a:r>
                      <a:r>
                        <a:rPr lang="fr-FR" baseline="30000" dirty="0" smtClean="0"/>
                        <a:t>ème</a:t>
                      </a:r>
                      <a:r>
                        <a:rPr lang="fr-FR" dirty="0" smtClean="0"/>
                        <a:t> </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3</a:t>
                      </a:r>
                      <a:r>
                        <a:rPr lang="fr-FR" baseline="30000" dirty="0" smtClean="0"/>
                        <a:t>ème</a:t>
                      </a:r>
                      <a:r>
                        <a:rPr lang="fr-FR" dirty="0" smtClean="0"/>
                        <a:t> </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Total</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dirty="0" smtClean="0"/>
                        <a:t>Nombre de divisions</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8</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8</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7</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7</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30</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dirty="0" smtClean="0"/>
                        <a:t>Effectifs </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200</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222</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185</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179</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786</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Rectangle 4"/>
          <p:cNvSpPr/>
          <p:nvPr/>
        </p:nvSpPr>
        <p:spPr>
          <a:xfrm>
            <a:off x="2550920" y="332656"/>
            <a:ext cx="4189608" cy="646331"/>
          </a:xfrm>
          <a:prstGeom prst="rect">
            <a:avLst/>
          </a:prstGeom>
          <a:noFill/>
        </p:spPr>
        <p:txBody>
          <a:bodyPr wrap="none" lIns="91440" tIns="45720" rIns="91440" bIns="45720">
            <a:spAutoFit/>
          </a:bodyPr>
          <a:lstStyle/>
          <a:p>
            <a:pPr algn="ctr"/>
            <a:r>
              <a:rPr lang="fr-FR" sz="3600" b="1" u="sng" cap="none" spc="0"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EFFECTIFS 2017-2018</a:t>
            </a:r>
            <a:endParaRPr lang="fr-FR" sz="36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755576" y="908720"/>
            <a:ext cx="7772400" cy="1470025"/>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fr-F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rPr>
              <a:t>POLE MEDICO-SOCIAL</a:t>
            </a:r>
            <a:endParaRPr lang="fr-FR"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endParaRPr>
          </a:p>
        </p:txBody>
      </p:sp>
      <p:sp>
        <p:nvSpPr>
          <p:cNvPr id="3" name="Sous-titre 2"/>
          <p:cNvSpPr>
            <a:spLocks noGrp="1"/>
          </p:cNvSpPr>
          <p:nvPr>
            <p:ph type="subTitle" idx="1"/>
          </p:nvPr>
        </p:nvSpPr>
        <p:spPr/>
        <p:txBody>
          <a:bodyPr/>
          <a:lstStyle/>
          <a:p>
            <a:endParaRPr lang="fr-FR" dirty="0"/>
          </a:p>
        </p:txBody>
      </p:sp>
      <p:pic>
        <p:nvPicPr>
          <p:cNvPr id="47106" name="Picture 2" descr="Résultats de recherche d'images pour « pole médico social »">
            <a:hlinkClick r:id="rId2"/>
          </p:cNvPr>
          <p:cNvPicPr>
            <a:picLocks noChangeAspect="1" noChangeArrowheads="1"/>
          </p:cNvPicPr>
          <p:nvPr/>
        </p:nvPicPr>
        <p:blipFill>
          <a:blip r:embed="rId3" cstate="print"/>
          <a:srcRect/>
          <a:stretch>
            <a:fillRect/>
          </a:stretch>
        </p:blipFill>
        <p:spPr bwMode="auto">
          <a:xfrm>
            <a:off x="1475656" y="2420888"/>
            <a:ext cx="5962633" cy="3577580"/>
          </a:xfrm>
          <a:prstGeom prst="rect">
            <a:avLst/>
          </a:prstGeom>
          <a:noFill/>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06090"/>
          </a:xfrm>
        </p:spPr>
        <p:txBody>
          <a:bodyPr>
            <a:normAutofit fontScale="90000"/>
          </a:bodyPr>
          <a:lstStyle/>
          <a:p>
            <a:r>
              <a:rPr lang="fr-FR" b="1" u="heavy" dirty="0">
                <a:solidFill>
                  <a:schemeClr val="accent6">
                    <a:lumMod val="50000"/>
                  </a:schemeClr>
                </a:solidFill>
              </a:rPr>
              <a:t>INFIRMERIE SCOLAIRE </a:t>
            </a:r>
            <a:r>
              <a:rPr lang="fr-FR" dirty="0"/>
              <a:t/>
            </a:r>
            <a:br>
              <a:rPr lang="fr-FR" dirty="0"/>
            </a:br>
            <a:endParaRPr lang="fr-FR" dirty="0"/>
          </a:p>
        </p:txBody>
      </p:sp>
      <p:sp>
        <p:nvSpPr>
          <p:cNvPr id="3" name="Espace réservé du contenu 2"/>
          <p:cNvSpPr>
            <a:spLocks noGrp="1"/>
          </p:cNvSpPr>
          <p:nvPr>
            <p:ph idx="1"/>
          </p:nvPr>
        </p:nvSpPr>
        <p:spPr>
          <a:xfrm>
            <a:off x="251520" y="1340768"/>
            <a:ext cx="8373616" cy="5328592"/>
          </a:xfrm>
        </p:spPr>
        <p:txBody>
          <a:bodyPr>
            <a:noAutofit/>
          </a:bodyPr>
          <a:lstStyle/>
          <a:p>
            <a:pPr>
              <a:buNone/>
            </a:pPr>
            <a:r>
              <a:rPr lang="fr-FR" sz="1400" dirty="0" smtClean="0">
                <a:latin typeface="Arial" pitchFamily="34" charset="0"/>
                <a:cs typeface="Arial" pitchFamily="34" charset="0"/>
                <a:sym typeface="Wingdings"/>
              </a:rPr>
              <a:t></a:t>
            </a:r>
            <a:r>
              <a:rPr lang="fr-FR" sz="1400" dirty="0" smtClean="0">
                <a:latin typeface="Arial" pitchFamily="34" charset="0"/>
                <a:cs typeface="Arial" pitchFamily="34" charset="0"/>
              </a:rPr>
              <a:t>  </a:t>
            </a:r>
            <a:r>
              <a:rPr lang="fr-FR" sz="1400" dirty="0">
                <a:latin typeface="Arial" pitchFamily="34" charset="0"/>
                <a:cs typeface="Arial" pitchFamily="34" charset="0"/>
              </a:rPr>
              <a:t>Madame </a:t>
            </a:r>
            <a:r>
              <a:rPr lang="fr-FR" sz="1400" dirty="0" err="1">
                <a:latin typeface="Arial" pitchFamily="34" charset="0"/>
                <a:cs typeface="Arial" pitchFamily="34" charset="0"/>
              </a:rPr>
              <a:t>Marie-Lyne</a:t>
            </a:r>
            <a:r>
              <a:rPr lang="fr-FR" sz="1400" dirty="0">
                <a:latin typeface="Arial" pitchFamily="34" charset="0"/>
                <a:cs typeface="Arial" pitchFamily="34" charset="0"/>
              </a:rPr>
              <a:t> </a:t>
            </a:r>
            <a:r>
              <a:rPr lang="fr-FR" sz="1400" dirty="0" smtClean="0">
                <a:latin typeface="Arial" pitchFamily="34" charset="0"/>
                <a:cs typeface="Arial" pitchFamily="34" charset="0"/>
              </a:rPr>
              <a:t>LAFOLE est l’infirmière du collège </a:t>
            </a:r>
            <a:r>
              <a:rPr lang="fr-FR" sz="1400" dirty="0" err="1" smtClean="0">
                <a:latin typeface="Arial" pitchFamily="34" charset="0"/>
                <a:cs typeface="Arial" pitchFamily="34" charset="0"/>
              </a:rPr>
              <a:t>Gourdeliane</a:t>
            </a:r>
            <a:endParaRPr lang="fr-FR" sz="1400" dirty="0">
              <a:latin typeface="Arial" pitchFamily="34" charset="0"/>
              <a:cs typeface="Arial" pitchFamily="34" charset="0"/>
            </a:endParaRPr>
          </a:p>
          <a:p>
            <a:pPr>
              <a:buNone/>
            </a:pPr>
            <a:r>
              <a:rPr lang="fr-FR" sz="1400" dirty="0">
                <a:latin typeface="Arial" pitchFamily="34" charset="0"/>
                <a:cs typeface="Arial" pitchFamily="34" charset="0"/>
              </a:rPr>
              <a:t> </a:t>
            </a:r>
          </a:p>
          <a:p>
            <a:pPr>
              <a:buNone/>
            </a:pPr>
            <a:r>
              <a:rPr lang="fr-FR" sz="1400" dirty="0">
                <a:latin typeface="Arial" pitchFamily="34" charset="0"/>
                <a:cs typeface="Arial" pitchFamily="34" charset="0"/>
              </a:rPr>
              <a:t>Elle travaille en collaboration avec l’équipe éducative. </a:t>
            </a:r>
          </a:p>
          <a:p>
            <a:pPr>
              <a:buNone/>
            </a:pPr>
            <a:r>
              <a:rPr lang="fr-FR" sz="1400" dirty="0">
                <a:latin typeface="Arial" pitchFamily="34" charset="0"/>
                <a:cs typeface="Arial" pitchFamily="34" charset="0"/>
              </a:rPr>
              <a:t> </a:t>
            </a:r>
          </a:p>
          <a:p>
            <a:pPr>
              <a:buNone/>
            </a:pPr>
            <a:r>
              <a:rPr lang="fr-FR" sz="1400" dirty="0">
                <a:latin typeface="Arial" pitchFamily="34" charset="0"/>
                <a:cs typeface="Arial" pitchFamily="34" charset="0"/>
              </a:rPr>
              <a:t>Son bureau se situe dans le bâtiment I (après la salle des professeurs)</a:t>
            </a:r>
          </a:p>
          <a:p>
            <a:pPr>
              <a:buNone/>
            </a:pPr>
            <a:r>
              <a:rPr lang="fr-FR" sz="1400" dirty="0">
                <a:latin typeface="Arial" pitchFamily="34" charset="0"/>
                <a:cs typeface="Arial" pitchFamily="34" charset="0"/>
              </a:rPr>
              <a:t>L’infirmière accueille les élèves à l’infirmerie tous les </a:t>
            </a:r>
            <a:r>
              <a:rPr lang="fr-FR" sz="1400" b="1" dirty="0">
                <a:latin typeface="Arial" pitchFamily="34" charset="0"/>
                <a:cs typeface="Arial" pitchFamily="34" charset="0"/>
              </a:rPr>
              <a:t>Lundis et Jeudis de 8h00 à 12h10 et de </a:t>
            </a:r>
            <a:r>
              <a:rPr lang="fr-FR" sz="1400" b="1" dirty="0" smtClean="0">
                <a:latin typeface="Arial" pitchFamily="34" charset="0"/>
                <a:cs typeface="Arial" pitchFamily="34" charset="0"/>
              </a:rPr>
              <a:t>14h00</a:t>
            </a:r>
          </a:p>
          <a:p>
            <a:pPr>
              <a:buNone/>
            </a:pPr>
            <a:r>
              <a:rPr lang="fr-FR" sz="1400" b="1" dirty="0" smtClean="0">
                <a:latin typeface="Arial" pitchFamily="34" charset="0"/>
                <a:cs typeface="Arial" pitchFamily="34" charset="0"/>
              </a:rPr>
              <a:t>17h00</a:t>
            </a:r>
            <a:r>
              <a:rPr lang="fr-FR" sz="1400" b="1" dirty="0">
                <a:latin typeface="Arial" pitchFamily="34" charset="0"/>
                <a:cs typeface="Arial" pitchFamily="34" charset="0"/>
              </a:rPr>
              <a:t>. </a:t>
            </a:r>
            <a:r>
              <a:rPr lang="fr-FR" sz="1400" dirty="0">
                <a:latin typeface="Arial" pitchFamily="34" charset="0"/>
                <a:cs typeface="Arial" pitchFamily="34" charset="0"/>
              </a:rPr>
              <a:t>Elle </a:t>
            </a:r>
            <a:r>
              <a:rPr lang="fr-FR" sz="1400" dirty="0" smtClean="0">
                <a:latin typeface="Arial" pitchFamily="34" charset="0"/>
                <a:cs typeface="Arial" pitchFamily="34" charset="0"/>
              </a:rPr>
              <a:t>mène aussi </a:t>
            </a:r>
            <a:r>
              <a:rPr lang="fr-FR" sz="1400" dirty="0">
                <a:latin typeface="Arial" pitchFamily="34" charset="0"/>
                <a:cs typeface="Arial" pitchFamily="34" charset="0"/>
              </a:rPr>
              <a:t>des actions de sensibilisation et de formation d’éducation à la santé </a:t>
            </a:r>
            <a:r>
              <a:rPr lang="fr-FR" sz="1400" dirty="0" smtClean="0">
                <a:latin typeface="Arial" pitchFamily="34" charset="0"/>
                <a:cs typeface="Arial" pitchFamily="34" charset="0"/>
              </a:rPr>
              <a:t>auprès</a:t>
            </a:r>
          </a:p>
          <a:p>
            <a:pPr>
              <a:buNone/>
            </a:pPr>
            <a:r>
              <a:rPr lang="fr-FR" sz="1400" dirty="0" smtClean="0">
                <a:latin typeface="Arial" pitchFamily="34" charset="0"/>
                <a:cs typeface="Arial" pitchFamily="34" charset="0"/>
              </a:rPr>
              <a:t>des </a:t>
            </a:r>
            <a:r>
              <a:rPr lang="fr-FR" sz="1400" dirty="0">
                <a:latin typeface="Arial" pitchFamily="34" charset="0"/>
                <a:cs typeface="Arial" pitchFamily="34" charset="0"/>
              </a:rPr>
              <a:t>classes. </a:t>
            </a:r>
          </a:p>
          <a:p>
            <a:pPr>
              <a:buNone/>
            </a:pPr>
            <a:r>
              <a:rPr lang="fr-FR" sz="1400" dirty="0">
                <a:latin typeface="Arial" pitchFamily="34" charset="0"/>
                <a:cs typeface="Arial" pitchFamily="34" charset="0"/>
              </a:rPr>
              <a:t> </a:t>
            </a:r>
          </a:p>
          <a:p>
            <a:pPr>
              <a:buNone/>
            </a:pPr>
            <a:r>
              <a:rPr lang="fr-FR" sz="1400" dirty="0">
                <a:latin typeface="Arial" pitchFamily="34" charset="0"/>
                <a:cs typeface="Arial" pitchFamily="34" charset="0"/>
              </a:rPr>
              <a:t>En cas de demande de reconnaissance de handicap, vous pouvez contacter </a:t>
            </a:r>
            <a:r>
              <a:rPr lang="fr-FR" sz="1400" dirty="0" smtClean="0">
                <a:latin typeface="Arial" pitchFamily="34" charset="0"/>
                <a:cs typeface="Arial" pitchFamily="34" charset="0"/>
              </a:rPr>
              <a:t>l’enseignante </a:t>
            </a:r>
            <a:r>
              <a:rPr lang="fr-FR" sz="1400" dirty="0" err="1">
                <a:latin typeface="Arial" pitchFamily="34" charset="0"/>
                <a:cs typeface="Arial" pitchFamily="34" charset="0"/>
              </a:rPr>
              <a:t>référente</a:t>
            </a:r>
            <a:r>
              <a:rPr lang="fr-FR" sz="1400" dirty="0">
                <a:latin typeface="Arial" pitchFamily="34" charset="0"/>
                <a:cs typeface="Arial" pitchFamily="34" charset="0"/>
              </a:rPr>
              <a:t> </a:t>
            </a:r>
            <a:endParaRPr lang="fr-FR" sz="1400" dirty="0" smtClean="0">
              <a:latin typeface="Arial" pitchFamily="34" charset="0"/>
              <a:cs typeface="Arial" pitchFamily="34" charset="0"/>
            </a:endParaRPr>
          </a:p>
          <a:p>
            <a:pPr>
              <a:buNone/>
            </a:pPr>
            <a:r>
              <a:rPr lang="fr-FR" sz="1400" dirty="0" smtClean="0">
                <a:latin typeface="Arial" pitchFamily="34" charset="0"/>
                <a:cs typeface="Arial" pitchFamily="34" charset="0"/>
              </a:rPr>
              <a:t>de </a:t>
            </a:r>
            <a:r>
              <a:rPr lang="fr-FR" sz="1400" dirty="0">
                <a:latin typeface="Arial" pitchFamily="34" charset="0"/>
                <a:cs typeface="Arial" pitchFamily="34" charset="0"/>
              </a:rPr>
              <a:t>la </a:t>
            </a:r>
            <a:r>
              <a:rPr lang="fr-FR" sz="1400" dirty="0" smtClean="0">
                <a:latin typeface="Arial" pitchFamily="34" charset="0"/>
                <a:cs typeface="Arial" pitchFamily="34" charset="0"/>
              </a:rPr>
              <a:t>MDPH Madame </a:t>
            </a:r>
            <a:r>
              <a:rPr lang="fr-FR" sz="1400" dirty="0">
                <a:latin typeface="Arial" pitchFamily="34" charset="0"/>
                <a:cs typeface="Arial" pitchFamily="34" charset="0"/>
              </a:rPr>
              <a:t>BOUSSARDO </a:t>
            </a:r>
            <a:r>
              <a:rPr lang="fr-FR" sz="1400" dirty="0" err="1">
                <a:latin typeface="Arial" pitchFamily="34" charset="0"/>
                <a:cs typeface="Arial" pitchFamily="34" charset="0"/>
              </a:rPr>
              <a:t>Guiselène</a:t>
            </a:r>
            <a:r>
              <a:rPr lang="fr-FR" sz="1400" dirty="0">
                <a:latin typeface="Arial" pitchFamily="34" charset="0"/>
                <a:cs typeface="Arial" pitchFamily="34" charset="0"/>
              </a:rPr>
              <a:t> à l’adresse suivante : </a:t>
            </a:r>
          </a:p>
          <a:p>
            <a:pPr>
              <a:buNone/>
            </a:pPr>
            <a:r>
              <a:rPr lang="fr-FR" sz="1400" dirty="0">
                <a:latin typeface="Arial" pitchFamily="34" charset="0"/>
                <a:cs typeface="Arial" pitchFamily="34" charset="0"/>
              </a:rPr>
              <a:t> </a:t>
            </a:r>
          </a:p>
          <a:p>
            <a:pPr algn="ctr">
              <a:buNone/>
            </a:pPr>
            <a:r>
              <a:rPr lang="fr-FR" sz="1400" b="1" dirty="0">
                <a:latin typeface="Arial" pitchFamily="34" charset="0"/>
                <a:cs typeface="Arial" pitchFamily="34" charset="0"/>
              </a:rPr>
              <a:t>Collège Maurice SATINEAU</a:t>
            </a:r>
            <a:endParaRPr lang="fr-FR" sz="1400" dirty="0">
              <a:latin typeface="Arial" pitchFamily="34" charset="0"/>
              <a:cs typeface="Arial" pitchFamily="34" charset="0"/>
            </a:endParaRPr>
          </a:p>
          <a:p>
            <a:pPr algn="ctr">
              <a:buNone/>
            </a:pPr>
            <a:r>
              <a:rPr lang="fr-FR" sz="1400" b="1" dirty="0">
                <a:latin typeface="Arial" pitchFamily="34" charset="0"/>
                <a:cs typeface="Arial" pitchFamily="34" charset="0"/>
              </a:rPr>
              <a:t>Lieu dit </a:t>
            </a:r>
            <a:r>
              <a:rPr lang="fr-FR" sz="1400" b="1" dirty="0" err="1">
                <a:latin typeface="Arial" pitchFamily="34" charset="0"/>
                <a:cs typeface="Arial" pitchFamily="34" charset="0"/>
              </a:rPr>
              <a:t>Belcourt</a:t>
            </a:r>
            <a:endParaRPr lang="fr-FR" sz="1400" dirty="0">
              <a:latin typeface="Arial" pitchFamily="34" charset="0"/>
              <a:cs typeface="Arial" pitchFamily="34" charset="0"/>
            </a:endParaRPr>
          </a:p>
          <a:p>
            <a:pPr algn="ctr">
              <a:buNone/>
            </a:pPr>
            <a:r>
              <a:rPr lang="fr-FR" sz="1400" b="1" dirty="0">
                <a:latin typeface="Arial" pitchFamily="34" charset="0"/>
                <a:cs typeface="Arial" pitchFamily="34" charset="0"/>
              </a:rPr>
              <a:t>97122 BAIE-MAHAULT</a:t>
            </a:r>
            <a:endParaRPr lang="fr-FR" sz="1400" dirty="0">
              <a:latin typeface="Arial" pitchFamily="34" charset="0"/>
              <a:cs typeface="Arial" pitchFamily="34" charset="0"/>
            </a:endParaRPr>
          </a:p>
          <a:p>
            <a:pPr algn="ctr">
              <a:buNone/>
            </a:pPr>
            <a:r>
              <a:rPr lang="fr-FR" sz="1400" b="1" dirty="0">
                <a:latin typeface="Arial" pitchFamily="34" charset="0"/>
                <a:cs typeface="Arial" pitchFamily="34" charset="0"/>
                <a:sym typeface="Wingdings"/>
              </a:rPr>
              <a:t></a:t>
            </a:r>
            <a:r>
              <a:rPr lang="fr-FR" sz="1400" b="1" dirty="0">
                <a:latin typeface="Arial" pitchFamily="34" charset="0"/>
                <a:cs typeface="Arial" pitchFamily="34" charset="0"/>
              </a:rPr>
              <a:t> 0690 93.28.11.</a:t>
            </a:r>
            <a:endParaRPr lang="fr-FR" sz="1400" dirty="0">
              <a:latin typeface="Arial" pitchFamily="34" charset="0"/>
              <a:cs typeface="Arial" pitchFamily="34" charset="0"/>
            </a:endParaRPr>
          </a:p>
          <a:p>
            <a:pPr>
              <a:buNone/>
            </a:pPr>
            <a:r>
              <a:rPr lang="fr-FR" sz="1400" dirty="0">
                <a:latin typeface="Arial" pitchFamily="34" charset="0"/>
                <a:cs typeface="Arial" pitchFamily="34" charset="0"/>
              </a:rPr>
              <a:t> </a:t>
            </a:r>
          </a:p>
          <a:p>
            <a:pPr>
              <a:buNone/>
            </a:pPr>
            <a:r>
              <a:rPr lang="fr-FR" sz="1400" dirty="0">
                <a:latin typeface="Arial" pitchFamily="34" charset="0"/>
                <a:cs typeface="Arial" pitchFamily="34" charset="0"/>
              </a:rPr>
              <a:t>Les membres de cette équipe médico-sociale sont là pour répondre à </a:t>
            </a:r>
            <a:r>
              <a:rPr lang="fr-FR" sz="1400" dirty="0" smtClean="0">
                <a:latin typeface="Arial" pitchFamily="34" charset="0"/>
                <a:cs typeface="Arial" pitchFamily="34" charset="0"/>
              </a:rPr>
              <a:t>tous les questions </a:t>
            </a:r>
            <a:r>
              <a:rPr lang="fr-FR" sz="1400" dirty="0">
                <a:latin typeface="Arial" pitchFamily="34" charset="0"/>
                <a:cs typeface="Arial" pitchFamily="34" charset="0"/>
              </a:rPr>
              <a:t>concernant </a:t>
            </a:r>
            <a:endParaRPr lang="fr-FR" sz="1400" dirty="0" smtClean="0">
              <a:latin typeface="Arial" pitchFamily="34" charset="0"/>
              <a:cs typeface="Arial" pitchFamily="34" charset="0"/>
            </a:endParaRPr>
          </a:p>
          <a:p>
            <a:pPr>
              <a:buNone/>
            </a:pPr>
            <a:r>
              <a:rPr lang="fr-FR" sz="1400" dirty="0" smtClean="0">
                <a:latin typeface="Arial" pitchFamily="34" charset="0"/>
                <a:cs typeface="Arial" pitchFamily="34" charset="0"/>
              </a:rPr>
              <a:t>tous  les </a:t>
            </a:r>
            <a:r>
              <a:rPr lang="fr-FR" sz="1400" dirty="0">
                <a:latin typeface="Arial" pitchFamily="34" charset="0"/>
                <a:cs typeface="Arial" pitchFamily="34" charset="0"/>
              </a:rPr>
              <a:t>problèmes </a:t>
            </a:r>
            <a:r>
              <a:rPr lang="fr-FR" sz="1400" dirty="0" smtClean="0">
                <a:latin typeface="Arial" pitchFamily="34" charset="0"/>
                <a:cs typeface="Arial" pitchFamily="34" charset="0"/>
              </a:rPr>
              <a:t>sur </a:t>
            </a:r>
            <a:r>
              <a:rPr lang="fr-FR" sz="1400" dirty="0">
                <a:latin typeface="Arial" pitchFamily="34" charset="0"/>
                <a:cs typeface="Arial" pitchFamily="34" charset="0"/>
              </a:rPr>
              <a:t>le plan de la santé, de la scolarité et de la </a:t>
            </a:r>
            <a:r>
              <a:rPr lang="fr-FR" sz="1400" dirty="0" smtClean="0">
                <a:latin typeface="Arial" pitchFamily="34" charset="0"/>
                <a:cs typeface="Arial" pitchFamily="34" charset="0"/>
              </a:rPr>
              <a:t>vie courante</a:t>
            </a:r>
            <a:r>
              <a:rPr lang="fr-FR" sz="1400" dirty="0">
                <a:latin typeface="Arial" pitchFamily="34" charset="0"/>
                <a:cs typeface="Arial" pitchFamily="34" charset="0"/>
              </a:rPr>
              <a:t>.</a:t>
            </a:r>
          </a:p>
          <a:p>
            <a:endParaRPr lang="fr-FR" sz="1400" dirty="0"/>
          </a:p>
        </p:txBody>
      </p:sp>
      <p:pic>
        <p:nvPicPr>
          <p:cNvPr id="4" name="Image 3" descr="Résultats de recherche d'images pour « infirmerie scolaire »">
            <a:hlinkClick r:id="rId2" tgtFrame="&quot;_blank&quot;"/>
          </p:cNvPr>
          <p:cNvPicPr/>
          <p:nvPr/>
        </p:nvPicPr>
        <p:blipFill>
          <a:blip r:embed="rId3" cstate="print"/>
          <a:srcRect/>
          <a:stretch>
            <a:fillRect/>
          </a:stretch>
        </p:blipFill>
        <p:spPr bwMode="auto">
          <a:xfrm>
            <a:off x="6444208" y="908720"/>
            <a:ext cx="2051720" cy="158417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heavy" dirty="0" smtClean="0">
                <a:solidFill>
                  <a:schemeClr val="accent4"/>
                </a:solidFill>
              </a:rPr>
              <a:t>ASSISTANTE </a:t>
            </a:r>
            <a:r>
              <a:rPr lang="fr-FR" b="1" u="heavy" dirty="0">
                <a:solidFill>
                  <a:schemeClr val="accent4"/>
                </a:solidFill>
              </a:rPr>
              <a:t>SOCIALE </a:t>
            </a:r>
            <a:r>
              <a:rPr lang="fr-FR" dirty="0"/>
              <a:t/>
            </a:r>
            <a:br>
              <a:rPr lang="fr-FR" dirty="0"/>
            </a:br>
            <a:endParaRPr lang="fr-FR" dirty="0"/>
          </a:p>
        </p:txBody>
      </p:sp>
      <p:sp>
        <p:nvSpPr>
          <p:cNvPr id="3" name="Espace réservé du contenu 2"/>
          <p:cNvSpPr>
            <a:spLocks noGrp="1"/>
          </p:cNvSpPr>
          <p:nvPr>
            <p:ph idx="1"/>
          </p:nvPr>
        </p:nvSpPr>
        <p:spPr>
          <a:xfrm>
            <a:off x="467544" y="1412776"/>
            <a:ext cx="8229600" cy="4525963"/>
          </a:xfrm>
        </p:spPr>
        <p:txBody>
          <a:bodyPr>
            <a:normAutofit fontScale="40000" lnSpcReduction="20000"/>
          </a:bodyPr>
          <a:lstStyle/>
          <a:p>
            <a:pPr>
              <a:buFont typeface="Wingdings"/>
              <a:buChar char="ü"/>
            </a:pPr>
            <a:r>
              <a:rPr lang="fr-FR" sz="3500" dirty="0" smtClean="0">
                <a:latin typeface="Arial" pitchFamily="34" charset="0"/>
                <a:cs typeface="Arial" pitchFamily="34" charset="0"/>
              </a:rPr>
              <a:t>Madame </a:t>
            </a:r>
            <a:r>
              <a:rPr lang="fr-FR" sz="3500" dirty="0">
                <a:latin typeface="Arial" pitchFamily="34" charset="0"/>
                <a:cs typeface="Arial" pitchFamily="34" charset="0"/>
              </a:rPr>
              <a:t>Elodie PAKIRY tient une permanence au collège chaque semaine, le lundi de 08h00 </a:t>
            </a:r>
            <a:endParaRPr lang="fr-FR" sz="3500" dirty="0" smtClean="0">
              <a:latin typeface="Arial" pitchFamily="34" charset="0"/>
              <a:cs typeface="Arial" pitchFamily="34" charset="0"/>
            </a:endParaRPr>
          </a:p>
          <a:p>
            <a:pPr>
              <a:buNone/>
            </a:pPr>
            <a:r>
              <a:rPr lang="fr-FR" sz="3500" dirty="0" smtClean="0">
                <a:latin typeface="Arial" pitchFamily="34" charset="0"/>
                <a:cs typeface="Arial" pitchFamily="34" charset="0"/>
              </a:rPr>
              <a:t>12h30 </a:t>
            </a:r>
            <a:r>
              <a:rPr lang="fr-FR" sz="3500" dirty="0">
                <a:latin typeface="Arial" pitchFamily="34" charset="0"/>
                <a:cs typeface="Arial" pitchFamily="34" charset="0"/>
              </a:rPr>
              <a:t> </a:t>
            </a:r>
            <a:r>
              <a:rPr lang="fr-FR" sz="3500" dirty="0" smtClean="0">
                <a:latin typeface="Arial" pitchFamily="34" charset="0"/>
                <a:cs typeface="Arial" pitchFamily="34" charset="0"/>
              </a:rPr>
              <a:t>et </a:t>
            </a:r>
            <a:r>
              <a:rPr lang="fr-FR" sz="3500" dirty="0">
                <a:latin typeface="Arial" pitchFamily="34" charset="0"/>
                <a:cs typeface="Arial" pitchFamily="34" charset="0"/>
              </a:rPr>
              <a:t>de 13h15 à 17h00 et le vendredi de 8h00 à 12h30. Elle accueille les familles </a:t>
            </a:r>
            <a:r>
              <a:rPr lang="fr-FR" sz="3500" dirty="0" smtClean="0">
                <a:latin typeface="Arial" pitchFamily="34" charset="0"/>
                <a:cs typeface="Arial" pitchFamily="34" charset="0"/>
              </a:rPr>
              <a:t>uniquement sur </a:t>
            </a:r>
          </a:p>
          <a:p>
            <a:pPr>
              <a:buNone/>
            </a:pPr>
            <a:r>
              <a:rPr lang="fr-FR" sz="3500" dirty="0" smtClean="0">
                <a:latin typeface="Arial" pitchFamily="34" charset="0"/>
                <a:cs typeface="Arial" pitchFamily="34" charset="0"/>
              </a:rPr>
              <a:t>rendez-vous l’après-midi. Son </a:t>
            </a:r>
            <a:r>
              <a:rPr lang="fr-FR" sz="3500" dirty="0">
                <a:latin typeface="Arial" pitchFamily="34" charset="0"/>
                <a:cs typeface="Arial" pitchFamily="34" charset="0"/>
              </a:rPr>
              <a:t>bureau se trouve dans le bâtiment I.</a:t>
            </a:r>
          </a:p>
          <a:p>
            <a:pPr>
              <a:buNone/>
            </a:pPr>
            <a:endParaRPr lang="fr-FR" sz="3500" dirty="0">
              <a:latin typeface="Arial" pitchFamily="34" charset="0"/>
              <a:cs typeface="Arial" pitchFamily="34" charset="0"/>
            </a:endParaRPr>
          </a:p>
          <a:p>
            <a:pPr>
              <a:buNone/>
            </a:pPr>
            <a:r>
              <a:rPr lang="fr-FR" sz="3500" dirty="0">
                <a:latin typeface="Arial" pitchFamily="34" charset="0"/>
                <a:cs typeface="Arial" pitchFamily="34" charset="0"/>
              </a:rPr>
              <a:t>L’Assistante sociale scolaire peut intervenir lorsqu’un élève rencontre des difficultés </a:t>
            </a:r>
            <a:r>
              <a:rPr lang="fr-FR" sz="3500" dirty="0" smtClean="0">
                <a:latin typeface="Arial" pitchFamily="34" charset="0"/>
                <a:cs typeface="Arial" pitchFamily="34" charset="0"/>
              </a:rPr>
              <a:t>familiales ou</a:t>
            </a:r>
          </a:p>
          <a:p>
            <a:pPr>
              <a:buNone/>
            </a:pPr>
            <a:r>
              <a:rPr lang="fr-FR" sz="3500" dirty="0">
                <a:latin typeface="Arial" pitchFamily="34" charset="0"/>
                <a:cs typeface="Arial" pitchFamily="34" charset="0"/>
              </a:rPr>
              <a:t>s</a:t>
            </a:r>
            <a:r>
              <a:rPr lang="fr-FR" sz="3500" dirty="0" smtClean="0">
                <a:latin typeface="Arial" pitchFamily="34" charset="0"/>
                <a:cs typeface="Arial" pitchFamily="34" charset="0"/>
              </a:rPr>
              <a:t>colaires. En </a:t>
            </a:r>
            <a:r>
              <a:rPr lang="fr-FR" sz="3500" dirty="0">
                <a:latin typeface="Arial" pitchFamily="34" charset="0"/>
                <a:cs typeface="Arial" pitchFamily="34" charset="0"/>
              </a:rPr>
              <a:t>collaboration avec les équipes pédagogiques et éducatives, les parents ou les </a:t>
            </a:r>
            <a:r>
              <a:rPr lang="fr-FR" sz="3500" dirty="0" smtClean="0">
                <a:latin typeface="Arial" pitchFamily="34" charset="0"/>
                <a:cs typeface="Arial" pitchFamily="34" charset="0"/>
              </a:rPr>
              <a:t>élèves</a:t>
            </a:r>
          </a:p>
          <a:p>
            <a:pPr>
              <a:buNone/>
            </a:pPr>
            <a:r>
              <a:rPr lang="fr-FR" sz="3500" dirty="0" smtClean="0">
                <a:latin typeface="Arial" pitchFamily="34" charset="0"/>
                <a:cs typeface="Arial" pitchFamily="34" charset="0"/>
              </a:rPr>
              <a:t>eux-mêmes</a:t>
            </a:r>
            <a:r>
              <a:rPr lang="fr-FR" sz="3500" dirty="0">
                <a:latin typeface="Arial" pitchFamily="34" charset="0"/>
                <a:cs typeface="Arial" pitchFamily="34" charset="0"/>
              </a:rPr>
              <a:t>, </a:t>
            </a:r>
            <a:r>
              <a:rPr lang="fr-FR" sz="3500" dirty="0" smtClean="0">
                <a:latin typeface="Arial" pitchFamily="34" charset="0"/>
                <a:cs typeface="Arial" pitchFamily="34" charset="0"/>
              </a:rPr>
              <a:t>elle met </a:t>
            </a:r>
            <a:r>
              <a:rPr lang="fr-FR" sz="3500" dirty="0">
                <a:latin typeface="Arial" pitchFamily="34" charset="0"/>
                <a:cs typeface="Arial" pitchFamily="34" charset="0"/>
              </a:rPr>
              <a:t>en place des aides individuelles pour favoriser le bon déroulement de la scolarité </a:t>
            </a:r>
            <a:endParaRPr lang="fr-FR" sz="3500" dirty="0" smtClean="0">
              <a:latin typeface="Arial" pitchFamily="34" charset="0"/>
              <a:cs typeface="Arial" pitchFamily="34" charset="0"/>
            </a:endParaRPr>
          </a:p>
          <a:p>
            <a:pPr>
              <a:buNone/>
            </a:pPr>
            <a:r>
              <a:rPr lang="fr-FR" sz="3500" dirty="0" smtClean="0">
                <a:latin typeface="Arial" pitchFamily="34" charset="0"/>
                <a:cs typeface="Arial" pitchFamily="34" charset="0"/>
              </a:rPr>
              <a:t>de </a:t>
            </a:r>
            <a:r>
              <a:rPr lang="fr-FR" sz="3500" dirty="0">
                <a:latin typeface="Arial" pitchFamily="34" charset="0"/>
                <a:cs typeface="Arial" pitchFamily="34" charset="0"/>
              </a:rPr>
              <a:t>chacun. </a:t>
            </a:r>
          </a:p>
          <a:p>
            <a:pPr>
              <a:buNone/>
            </a:pPr>
            <a:r>
              <a:rPr lang="fr-FR" sz="3500" dirty="0">
                <a:latin typeface="Arial" pitchFamily="34" charset="0"/>
                <a:cs typeface="Arial" pitchFamily="34" charset="0"/>
              </a:rPr>
              <a:t> </a:t>
            </a:r>
          </a:p>
          <a:p>
            <a:pPr>
              <a:buNone/>
            </a:pPr>
            <a:r>
              <a:rPr lang="fr-FR" sz="3500" dirty="0">
                <a:latin typeface="Arial" pitchFamily="34" charset="0"/>
                <a:cs typeface="Arial" pitchFamily="34" charset="0"/>
              </a:rPr>
              <a:t>Elle peut proposer à l’élève et à sa famille un soutien en cas de difficultés personnelles, et en cas de </a:t>
            </a:r>
            <a:endParaRPr lang="fr-FR" sz="3500" dirty="0" smtClean="0">
              <a:latin typeface="Arial" pitchFamily="34" charset="0"/>
              <a:cs typeface="Arial" pitchFamily="34" charset="0"/>
            </a:endParaRPr>
          </a:p>
          <a:p>
            <a:pPr>
              <a:buNone/>
            </a:pPr>
            <a:r>
              <a:rPr lang="fr-FR" sz="3500" dirty="0" smtClean="0">
                <a:latin typeface="Arial" pitchFamily="34" charset="0"/>
                <a:cs typeface="Arial" pitchFamily="34" charset="0"/>
              </a:rPr>
              <a:t>problème </a:t>
            </a:r>
            <a:r>
              <a:rPr lang="fr-FR" sz="3500" dirty="0">
                <a:latin typeface="Arial" pitchFamily="34" charset="0"/>
                <a:cs typeface="Arial" pitchFamily="34" charset="0"/>
              </a:rPr>
              <a:t>matériel (ex : paiement de la cantine, transport, </a:t>
            </a:r>
            <a:r>
              <a:rPr lang="fr-FR" sz="3500" dirty="0" err="1">
                <a:latin typeface="Arial" pitchFamily="34" charset="0"/>
                <a:cs typeface="Arial" pitchFamily="34" charset="0"/>
              </a:rPr>
              <a:t>etc</a:t>
            </a:r>
            <a:r>
              <a:rPr lang="fr-FR" sz="3500" dirty="0">
                <a:latin typeface="Arial" pitchFamily="34" charset="0"/>
                <a:cs typeface="Arial" pitchFamily="34" charset="0"/>
              </a:rPr>
              <a:t>…). </a:t>
            </a:r>
          </a:p>
          <a:p>
            <a:pPr>
              <a:buNone/>
            </a:pPr>
            <a:r>
              <a:rPr lang="fr-FR" sz="3500" dirty="0">
                <a:latin typeface="Arial" pitchFamily="34" charset="0"/>
                <a:cs typeface="Arial" pitchFamily="34" charset="0"/>
              </a:rPr>
              <a:t> </a:t>
            </a:r>
          </a:p>
          <a:p>
            <a:pPr>
              <a:buNone/>
            </a:pPr>
            <a:r>
              <a:rPr lang="fr-FR" sz="3500" dirty="0">
                <a:latin typeface="Arial" pitchFamily="34" charset="0"/>
                <a:cs typeface="Arial" pitchFamily="34" charset="0"/>
              </a:rPr>
              <a:t>Elle peut participer aux réunions ou commissions qui se déroulent dans l’établissement afin d’aider à </a:t>
            </a:r>
            <a:endParaRPr lang="fr-FR" sz="3500" dirty="0" smtClean="0">
              <a:latin typeface="Arial" pitchFamily="34" charset="0"/>
              <a:cs typeface="Arial" pitchFamily="34" charset="0"/>
            </a:endParaRPr>
          </a:p>
          <a:p>
            <a:pPr>
              <a:buNone/>
            </a:pPr>
            <a:r>
              <a:rPr lang="fr-FR" sz="3500" dirty="0" smtClean="0">
                <a:latin typeface="Arial" pitchFamily="34" charset="0"/>
                <a:cs typeface="Arial" pitchFamily="34" charset="0"/>
              </a:rPr>
              <a:t>prendre </a:t>
            </a:r>
            <a:r>
              <a:rPr lang="fr-FR" sz="3500" dirty="0">
                <a:latin typeface="Arial" pitchFamily="34" charset="0"/>
                <a:cs typeface="Arial" pitchFamily="34" charset="0"/>
              </a:rPr>
              <a:t>les décisions les plus appropriées aux situations étudiées. </a:t>
            </a:r>
          </a:p>
          <a:p>
            <a:pPr>
              <a:buNone/>
            </a:pPr>
            <a:r>
              <a:rPr lang="fr-FR" sz="3500" dirty="0">
                <a:latin typeface="Arial" pitchFamily="34" charset="0"/>
                <a:cs typeface="Arial" pitchFamily="34" charset="0"/>
              </a:rPr>
              <a:t> </a:t>
            </a:r>
          </a:p>
          <a:p>
            <a:pPr>
              <a:buNone/>
            </a:pPr>
            <a:r>
              <a:rPr lang="fr-FR" sz="3500" dirty="0">
                <a:latin typeface="Arial" pitchFamily="34" charset="0"/>
                <a:cs typeface="Arial" pitchFamily="34" charset="0"/>
              </a:rPr>
              <a:t>L’infirmière et l’Assistante sociale jouent un grand rôle dans la vie du collège mais ne sont </a:t>
            </a:r>
            <a:r>
              <a:rPr lang="fr-FR" sz="3500" dirty="0" smtClean="0">
                <a:latin typeface="Arial" pitchFamily="34" charset="0"/>
                <a:cs typeface="Arial" pitchFamily="34" charset="0"/>
              </a:rPr>
              <a:t>pas</a:t>
            </a:r>
          </a:p>
          <a:p>
            <a:pPr>
              <a:buNone/>
            </a:pPr>
            <a:r>
              <a:rPr lang="fr-FR" sz="3500" dirty="0" smtClean="0">
                <a:latin typeface="Arial" pitchFamily="34" charset="0"/>
                <a:cs typeface="Arial" pitchFamily="34" charset="0"/>
              </a:rPr>
              <a:t>présentes tous </a:t>
            </a:r>
            <a:r>
              <a:rPr lang="fr-FR" sz="3500" dirty="0">
                <a:latin typeface="Arial" pitchFamily="34" charset="0"/>
                <a:cs typeface="Arial" pitchFamily="34" charset="0"/>
              </a:rPr>
              <a:t>les jours car elles travaillent aussi dans d’autres établissements. </a:t>
            </a:r>
          </a:p>
          <a:p>
            <a:endParaRPr lang="fr-FR" dirty="0"/>
          </a:p>
        </p:txBody>
      </p:sp>
      <p:pic>
        <p:nvPicPr>
          <p:cNvPr id="5" name="irc_mi" descr="Résultats de recherche d'images pour « assistante sociale »">
            <a:hlinkClick r:id="rId2"/>
          </p:cNvPr>
          <p:cNvPicPr/>
          <p:nvPr/>
        </p:nvPicPr>
        <p:blipFill>
          <a:blip r:embed="rId3" cstate="print"/>
          <a:srcRect/>
          <a:stretch>
            <a:fillRect/>
          </a:stretch>
        </p:blipFill>
        <p:spPr bwMode="auto">
          <a:xfrm>
            <a:off x="3275857" y="5085184"/>
            <a:ext cx="2232248" cy="1598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t/>
            </a:r>
            <a:br>
              <a:rPr lang="fr-FR" b="1" dirty="0" smtClean="0"/>
            </a:br>
            <a:r>
              <a:rPr lang="fr-FR" b="1" dirty="0"/>
              <a:t/>
            </a:r>
            <a:br>
              <a:rPr lang="fr-FR" b="1" dirty="0"/>
            </a:br>
            <a:r>
              <a:rPr lang="fr-FR" sz="4000" b="1" u="sng" cap="all" dirty="0" err="1" smtClean="0">
                <a:solidFill>
                  <a:schemeClr val="accent2">
                    <a:lumMod val="50000"/>
                  </a:schemeClr>
                </a:solidFill>
                <a:latin typeface="Arial" pitchFamily="34" charset="0"/>
                <a:cs typeface="Arial" pitchFamily="34" charset="0"/>
              </a:rPr>
              <a:t>PSychologue</a:t>
            </a:r>
            <a:r>
              <a:rPr lang="fr-FR" sz="4000" b="1" u="sng" cap="all" dirty="0" smtClean="0">
                <a:solidFill>
                  <a:schemeClr val="accent2">
                    <a:lumMod val="50000"/>
                  </a:schemeClr>
                </a:solidFill>
                <a:latin typeface="Arial" pitchFamily="34" charset="0"/>
                <a:cs typeface="Arial" pitchFamily="34" charset="0"/>
              </a:rPr>
              <a:t> de l'Éducation Nationale</a:t>
            </a:r>
            <a:r>
              <a:rPr lang="fr-FR" b="1" u="sng" dirty="0" smtClean="0">
                <a:solidFill>
                  <a:schemeClr val="accent2">
                    <a:lumMod val="50000"/>
                  </a:schemeClr>
                </a:solidFill>
                <a:latin typeface="Arial" pitchFamily="34" charset="0"/>
                <a:cs typeface="Arial" pitchFamily="34" charset="0"/>
              </a:rPr>
              <a:t> </a:t>
            </a:r>
            <a:r>
              <a:rPr lang="fr-FR" dirty="0" smtClean="0">
                <a:solidFill>
                  <a:schemeClr val="accent2">
                    <a:lumMod val="50000"/>
                  </a:schemeClr>
                </a:solidFill>
                <a:latin typeface="Arial" pitchFamily="34" charset="0"/>
                <a:cs typeface="Arial" pitchFamily="34" charset="0"/>
              </a:rPr>
              <a:t>(</a:t>
            </a:r>
            <a:r>
              <a:rPr lang="fr-FR" dirty="0" err="1" smtClean="0">
                <a:solidFill>
                  <a:schemeClr val="accent2">
                    <a:lumMod val="50000"/>
                  </a:schemeClr>
                </a:solidFill>
                <a:latin typeface="Arial" pitchFamily="34" charset="0"/>
                <a:cs typeface="Arial" pitchFamily="34" charset="0"/>
              </a:rPr>
              <a:t>PsyEN</a:t>
            </a:r>
            <a:r>
              <a:rPr lang="fr-FR" dirty="0" smtClean="0">
                <a:solidFill>
                  <a:schemeClr val="accent2">
                    <a:lumMod val="50000"/>
                  </a:schemeClr>
                </a:solidFill>
                <a:latin typeface="Arial" pitchFamily="34" charset="0"/>
                <a:cs typeface="Arial" pitchFamily="34" charset="0"/>
              </a:rPr>
              <a:t>)</a:t>
            </a:r>
            <a:r>
              <a:rPr lang="fr-FR" b="1" dirty="0" smtClean="0"/>
              <a:t/>
            </a:r>
            <a:br>
              <a:rPr lang="fr-FR" b="1" dirty="0" smtClean="0"/>
            </a:br>
            <a:r>
              <a:rPr lang="fr-FR" b="1" dirty="0" smtClean="0"/>
              <a:t/>
            </a:r>
            <a:br>
              <a:rPr lang="fr-FR" b="1" dirty="0" smtClean="0"/>
            </a:br>
            <a:endParaRPr lang="fr-FR" dirty="0"/>
          </a:p>
        </p:txBody>
      </p:sp>
      <p:sp>
        <p:nvSpPr>
          <p:cNvPr id="3" name="Espace réservé du contenu 2"/>
          <p:cNvSpPr>
            <a:spLocks noGrp="1"/>
          </p:cNvSpPr>
          <p:nvPr>
            <p:ph idx="1"/>
          </p:nvPr>
        </p:nvSpPr>
        <p:spPr>
          <a:xfrm>
            <a:off x="539552" y="1988840"/>
            <a:ext cx="8363272" cy="3989040"/>
          </a:xfrm>
        </p:spPr>
        <p:txBody>
          <a:bodyPr>
            <a:normAutofit/>
          </a:bodyPr>
          <a:lstStyle/>
          <a:p>
            <a:pPr>
              <a:buFont typeface="Wingdings"/>
              <a:buChar char="ü"/>
            </a:pPr>
            <a:r>
              <a:rPr lang="fr-FR" sz="1400" dirty="0" smtClean="0">
                <a:latin typeface="Arial" pitchFamily="34" charset="0"/>
                <a:cs typeface="Arial" pitchFamily="34" charset="0"/>
              </a:rPr>
              <a:t>Madame </a:t>
            </a:r>
            <a:r>
              <a:rPr lang="fr-FR" sz="1400" dirty="0">
                <a:latin typeface="Arial" pitchFamily="34" charset="0"/>
                <a:cs typeface="Arial" pitchFamily="34" charset="0"/>
              </a:rPr>
              <a:t>Valérie GALLERAND tient une permanence au </a:t>
            </a:r>
            <a:r>
              <a:rPr lang="fr-FR" sz="1400" dirty="0" smtClean="0">
                <a:latin typeface="Arial" pitchFamily="34" charset="0"/>
                <a:cs typeface="Arial" pitchFamily="34" charset="0"/>
              </a:rPr>
              <a:t>collège, chaque </a:t>
            </a:r>
            <a:r>
              <a:rPr lang="fr-FR" sz="1400" dirty="0">
                <a:latin typeface="Arial" pitchFamily="34" charset="0"/>
                <a:cs typeface="Arial" pitchFamily="34" charset="0"/>
              </a:rPr>
              <a:t>semaine le mardi de </a:t>
            </a:r>
            <a:endParaRPr lang="fr-FR" sz="1400" dirty="0" smtClean="0">
              <a:latin typeface="Arial" pitchFamily="34" charset="0"/>
              <a:cs typeface="Arial" pitchFamily="34" charset="0"/>
            </a:endParaRPr>
          </a:p>
          <a:p>
            <a:pPr>
              <a:buNone/>
            </a:pPr>
            <a:r>
              <a:rPr lang="fr-FR" sz="1400" dirty="0" smtClean="0">
                <a:latin typeface="Arial" pitchFamily="34" charset="0"/>
                <a:cs typeface="Arial" pitchFamily="34" charset="0"/>
              </a:rPr>
              <a:t>08h00 </a:t>
            </a:r>
            <a:r>
              <a:rPr lang="fr-FR" sz="1400" dirty="0">
                <a:latin typeface="Arial" pitchFamily="34" charset="0"/>
                <a:cs typeface="Arial" pitchFamily="34" charset="0"/>
              </a:rPr>
              <a:t>à 12h00 et de 14h00 à 16h00 et </a:t>
            </a:r>
            <a:r>
              <a:rPr lang="fr-FR" sz="1400" dirty="0" smtClean="0">
                <a:latin typeface="Arial" pitchFamily="34" charset="0"/>
                <a:cs typeface="Arial" pitchFamily="34" charset="0"/>
              </a:rPr>
              <a:t>le mercredi </a:t>
            </a:r>
            <a:r>
              <a:rPr lang="fr-FR" sz="1400" dirty="0">
                <a:latin typeface="Arial" pitchFamily="34" charset="0"/>
                <a:cs typeface="Arial" pitchFamily="34" charset="0"/>
              </a:rPr>
              <a:t>de 08h00 à 12h00.</a:t>
            </a:r>
          </a:p>
          <a:p>
            <a:pPr>
              <a:buNone/>
            </a:pPr>
            <a:r>
              <a:rPr lang="fr-FR" sz="1400" dirty="0">
                <a:latin typeface="Arial" pitchFamily="34" charset="0"/>
                <a:cs typeface="Arial" pitchFamily="34" charset="0"/>
              </a:rPr>
              <a:t> </a:t>
            </a:r>
          </a:p>
          <a:p>
            <a:pPr>
              <a:buNone/>
            </a:pPr>
            <a:r>
              <a:rPr lang="fr-FR" sz="1400" dirty="0">
                <a:latin typeface="Arial" pitchFamily="34" charset="0"/>
                <a:cs typeface="Arial" pitchFamily="34" charset="0"/>
              </a:rPr>
              <a:t>En dehors du collège, il est aussi possible de la rencontrer à l’adresse </a:t>
            </a:r>
            <a:r>
              <a:rPr lang="fr-FR" sz="1400" dirty="0" smtClean="0">
                <a:latin typeface="Arial" pitchFamily="34" charset="0"/>
                <a:cs typeface="Arial" pitchFamily="34" charset="0"/>
              </a:rPr>
              <a:t>suivante : </a:t>
            </a:r>
          </a:p>
          <a:p>
            <a:pPr>
              <a:buNone/>
            </a:pPr>
            <a:endParaRPr lang="fr-FR" sz="1400" dirty="0">
              <a:latin typeface="Arial" pitchFamily="34" charset="0"/>
              <a:cs typeface="Arial" pitchFamily="34" charset="0"/>
            </a:endParaRPr>
          </a:p>
          <a:p>
            <a:pPr algn="ctr">
              <a:buNone/>
            </a:pPr>
            <a:r>
              <a:rPr lang="fr-FR" sz="1400" b="1" dirty="0">
                <a:latin typeface="Arial" pitchFamily="34" charset="0"/>
                <a:cs typeface="Arial" pitchFamily="34" charset="0"/>
              </a:rPr>
              <a:t>Centre d’Information et d’Orientation (</a:t>
            </a:r>
            <a:r>
              <a:rPr lang="fr-FR" sz="1400" b="1" dirty="0" smtClean="0">
                <a:latin typeface="Arial" pitchFamily="34" charset="0"/>
                <a:cs typeface="Arial" pitchFamily="34" charset="0"/>
              </a:rPr>
              <a:t>C.I.O.)</a:t>
            </a:r>
            <a:endParaRPr lang="fr-FR" sz="1400" b="1" dirty="0">
              <a:latin typeface="Arial" pitchFamily="34" charset="0"/>
              <a:cs typeface="Arial" pitchFamily="34" charset="0"/>
            </a:endParaRPr>
          </a:p>
          <a:p>
            <a:pPr algn="ctr">
              <a:buNone/>
            </a:pPr>
            <a:r>
              <a:rPr lang="fr-FR" sz="1400" b="1" dirty="0">
                <a:latin typeface="Arial" pitchFamily="34" charset="0"/>
                <a:cs typeface="Arial" pitchFamily="34" charset="0"/>
              </a:rPr>
              <a:t>143 rue </a:t>
            </a:r>
            <a:r>
              <a:rPr lang="fr-FR" sz="1400" b="1" dirty="0" err="1">
                <a:latin typeface="Arial" pitchFamily="34" charset="0"/>
                <a:cs typeface="Arial" pitchFamily="34" charset="0"/>
              </a:rPr>
              <a:t>Fourgère</a:t>
            </a:r>
            <a:endParaRPr lang="fr-FR" sz="1400" b="1" dirty="0">
              <a:latin typeface="Arial" pitchFamily="34" charset="0"/>
              <a:cs typeface="Arial" pitchFamily="34" charset="0"/>
            </a:endParaRPr>
          </a:p>
          <a:p>
            <a:pPr algn="ctr">
              <a:buNone/>
            </a:pPr>
            <a:r>
              <a:rPr lang="fr-FR" sz="1400" b="1" dirty="0">
                <a:latin typeface="Arial" pitchFamily="34" charset="0"/>
                <a:cs typeface="Arial" pitchFamily="34" charset="0"/>
              </a:rPr>
              <a:t>97122 BAIE-MAHAULT</a:t>
            </a:r>
          </a:p>
          <a:p>
            <a:pPr algn="ctr">
              <a:buNone/>
            </a:pPr>
            <a:r>
              <a:rPr lang="fr-FR" sz="1400" b="1" dirty="0">
                <a:latin typeface="Arial" pitchFamily="34" charset="0"/>
                <a:cs typeface="Arial" pitchFamily="34" charset="0"/>
              </a:rPr>
              <a:t>Téléphone : 0590.95.63.42.</a:t>
            </a:r>
          </a:p>
          <a:p>
            <a:pPr>
              <a:buNone/>
            </a:pPr>
            <a:r>
              <a:rPr lang="fr-FR" sz="1400" dirty="0">
                <a:latin typeface="Arial" pitchFamily="34" charset="0"/>
                <a:cs typeface="Arial" pitchFamily="34" charset="0"/>
              </a:rPr>
              <a:t> </a:t>
            </a:r>
          </a:p>
          <a:p>
            <a:pPr>
              <a:buNone/>
            </a:pPr>
            <a:r>
              <a:rPr lang="fr-FR" sz="1400" dirty="0">
                <a:latin typeface="Arial" pitchFamily="34" charset="0"/>
                <a:cs typeface="Arial" pitchFamily="34" charset="0"/>
              </a:rPr>
              <a:t>Elle est chargée d’informer les élèves sur toutes les possibilités </a:t>
            </a:r>
            <a:r>
              <a:rPr lang="fr-FR" sz="1400" dirty="0" smtClean="0">
                <a:latin typeface="Arial" pitchFamily="34" charset="0"/>
                <a:cs typeface="Arial" pitchFamily="34" charset="0"/>
              </a:rPr>
              <a:t>d’orientation</a:t>
            </a:r>
            <a:r>
              <a:rPr lang="fr-FR" sz="1400" dirty="0">
                <a:latin typeface="Arial" pitchFamily="34" charset="0"/>
                <a:cs typeface="Arial" pitchFamily="34" charset="0"/>
              </a:rPr>
              <a:t>. Elle aide les élèves à </a:t>
            </a:r>
            <a:endParaRPr lang="fr-FR" sz="1400" dirty="0" smtClean="0">
              <a:latin typeface="Arial" pitchFamily="34" charset="0"/>
              <a:cs typeface="Arial" pitchFamily="34" charset="0"/>
            </a:endParaRPr>
          </a:p>
          <a:p>
            <a:pPr>
              <a:buNone/>
            </a:pPr>
            <a:r>
              <a:rPr lang="fr-FR" sz="1400" dirty="0" smtClean="0">
                <a:latin typeface="Arial" pitchFamily="34" charset="0"/>
                <a:cs typeface="Arial" pitchFamily="34" charset="0"/>
              </a:rPr>
              <a:t>mieux </a:t>
            </a:r>
            <a:r>
              <a:rPr lang="fr-FR" sz="1400" dirty="0">
                <a:latin typeface="Arial" pitchFamily="34" charset="0"/>
                <a:cs typeface="Arial" pitchFamily="34" charset="0"/>
              </a:rPr>
              <a:t>se connaître, à mieux connaître les </a:t>
            </a:r>
            <a:r>
              <a:rPr lang="fr-FR" sz="1400" dirty="0" smtClean="0">
                <a:latin typeface="Arial" pitchFamily="34" charset="0"/>
                <a:cs typeface="Arial" pitchFamily="34" charset="0"/>
              </a:rPr>
              <a:t>études </a:t>
            </a:r>
            <a:r>
              <a:rPr lang="fr-FR" sz="1400" dirty="0">
                <a:latin typeface="Arial" pitchFamily="34" charset="0"/>
                <a:cs typeface="Arial" pitchFamily="34" charset="0"/>
              </a:rPr>
              <a:t>et les métiers. </a:t>
            </a:r>
          </a:p>
          <a:p>
            <a:endParaRPr lang="fr-FR" dirty="0"/>
          </a:p>
        </p:txBody>
      </p:sp>
      <p:pic>
        <p:nvPicPr>
          <p:cNvPr id="4" name="Image 3" descr="Résultats de recherche d'images pour « conseillère d'orientation »">
            <a:hlinkClick r:id="rId2" tgtFrame="&quot;_blank&quot;"/>
          </p:cNvPr>
          <p:cNvPicPr/>
          <p:nvPr/>
        </p:nvPicPr>
        <p:blipFill>
          <a:blip r:embed="rId3" cstate="print"/>
          <a:srcRect/>
          <a:stretch>
            <a:fillRect/>
          </a:stretch>
        </p:blipFill>
        <p:spPr bwMode="auto">
          <a:xfrm>
            <a:off x="5940152" y="4869160"/>
            <a:ext cx="2592288" cy="1800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465909" y="8099"/>
            <a:ext cx="8229600" cy="1143000"/>
          </a:xfrm>
        </p:spPr>
        <p:txBody>
          <a:bodyPr>
            <a:normAutofit fontScale="90000"/>
          </a:bodyPr>
          <a:lstStyle/>
          <a:p>
            <a:r>
              <a:rPr lang="fr-FR" b="1" u="sng" dirty="0" smtClean="0">
                <a:solidFill>
                  <a:schemeClr val="accent3">
                    <a:lumMod val="50000"/>
                  </a:schemeClr>
                </a:solidFill>
              </a:rPr>
              <a:t>ULIS</a:t>
            </a:r>
            <a:r>
              <a:rPr lang="fr-FR" dirty="0">
                <a:solidFill>
                  <a:schemeClr val="accent3">
                    <a:lumMod val="50000"/>
                  </a:schemeClr>
                </a:solidFill>
              </a:rPr>
              <a:t/>
            </a:r>
            <a:br>
              <a:rPr lang="fr-FR" dirty="0">
                <a:solidFill>
                  <a:schemeClr val="accent3">
                    <a:lumMod val="50000"/>
                  </a:schemeClr>
                </a:solidFill>
              </a:rPr>
            </a:br>
            <a:r>
              <a:rPr lang="fr-FR" sz="4000" dirty="0">
                <a:solidFill>
                  <a:schemeClr val="accent3">
                    <a:lumMod val="50000"/>
                  </a:schemeClr>
                </a:solidFill>
              </a:rPr>
              <a:t>Unités Localisées pour l'Inclusion Scolaire</a:t>
            </a:r>
            <a:endParaRPr lang="fr-FR" dirty="0">
              <a:solidFill>
                <a:schemeClr val="accent3">
                  <a:lumMod val="50000"/>
                </a:schemeClr>
              </a:solidFill>
            </a:endParaRPr>
          </a:p>
        </p:txBody>
      </p:sp>
      <p:sp>
        <p:nvSpPr>
          <p:cNvPr id="3" name="Espace réservé du contenu 2"/>
          <p:cNvSpPr>
            <a:spLocks noGrp="1"/>
          </p:cNvSpPr>
          <p:nvPr>
            <p:ph idx="1"/>
          </p:nvPr>
        </p:nvSpPr>
        <p:spPr>
          <a:xfrm>
            <a:off x="465909" y="1151098"/>
            <a:ext cx="8229600" cy="4366133"/>
          </a:xfrm>
        </p:spPr>
        <p:txBody>
          <a:bodyPr>
            <a:normAutofit/>
          </a:bodyPr>
          <a:lstStyle/>
          <a:p>
            <a:pPr marL="0" indent="0">
              <a:buNone/>
            </a:pPr>
            <a:r>
              <a:rPr lang="fr-FR" sz="1400" dirty="0"/>
              <a:t>Depuis l’année dernière le collège accueille un dispositif ULIS, elle est placée sous l’autorité de Madame SAMSON sous couvert du chef d’établissement. La classe ULIS se trouve dans le bâtiment I, salle audio.</a:t>
            </a:r>
          </a:p>
          <a:p>
            <a:pPr marL="0" indent="0">
              <a:buNone/>
            </a:pPr>
            <a:r>
              <a:rPr lang="fr-FR" sz="1400" b="1" u="sng" cap="small" dirty="0"/>
              <a:t>Qui sont les personnels de l’ULIS </a:t>
            </a:r>
            <a:r>
              <a:rPr lang="fr-FR" sz="1400" b="1" u="sng" cap="small" dirty="0" smtClean="0"/>
              <a:t>?</a:t>
            </a:r>
            <a:endParaRPr lang="fr-FR" sz="1400" dirty="0"/>
          </a:p>
          <a:p>
            <a:pPr marL="0" indent="0">
              <a:buNone/>
            </a:pPr>
            <a:r>
              <a:rPr lang="fr-FR" sz="1400" dirty="0"/>
              <a:t>Un enseignant spécialisé (professeur des écoles, formé à la scolarisation des élèves en situation de handicap)  enseigne et se porte garant du projet de chaque élève en coordonnant les emplois du temps et les interventions des différents partenaires. Une AESH  collective qui accompagne les élèves dans les inclusions scolaires en fonction de leurs besoins éducatifs prioritaires. Tous les adultes du collège sont appelés à travailler avec les élèves de l’ULIS (enseignants, infirmière, CPE, surveillants, </a:t>
            </a:r>
            <a:r>
              <a:rPr lang="fr-FR" sz="1400" dirty="0" err="1"/>
              <a:t>COPsy</a:t>
            </a:r>
            <a:r>
              <a:rPr lang="fr-FR" sz="1400" dirty="0"/>
              <a:t>, personnel de restauration, documentaliste ….). Des services d’aide et de soins (SESSAD …) interviennent également sur le temps scolaire.</a:t>
            </a:r>
          </a:p>
          <a:p>
            <a:pPr marL="0" indent="0">
              <a:buNone/>
            </a:pPr>
            <a:r>
              <a:rPr lang="fr-FR" sz="1400" b="1" u="sng" cap="small" dirty="0"/>
              <a:t>Qui sont les élèves?</a:t>
            </a:r>
            <a:endParaRPr lang="fr-FR" sz="1400" dirty="0"/>
          </a:p>
          <a:p>
            <a:pPr marL="0" indent="0">
              <a:buNone/>
            </a:pPr>
            <a:r>
              <a:rPr lang="fr-FR" sz="1400" dirty="0"/>
              <a:t>Les élèves scolarisés au sein du dispositif ULIS ont entre 11 et 16 ans et forment un groupe d’une dizaine d’élèves. Ils sont issus de classes ordinaires (école élémentaire ou collège),  de SEGPA, ou d'autres ULIS et bénéficient du dispositif au maximum pendant 4 ans.</a:t>
            </a:r>
          </a:p>
          <a:p>
            <a:pPr marL="0" indent="0">
              <a:buNone/>
            </a:pPr>
            <a:r>
              <a:rPr lang="fr-FR" sz="1400" dirty="0"/>
              <a:t>Leur orientation en ULIS se fait sur demande de la famille et doit être notifiée par la Commission des Droits et de l’Autonomie (CDA). Cette commission dépend de la Maison Départementale des Personnes Handicapées (MDPH). La situation de l’élève est réexaminée chaque année par cette même commission.</a:t>
            </a:r>
          </a:p>
          <a:p>
            <a:pPr marL="0" indent="0">
              <a:buNone/>
            </a:pPr>
            <a:r>
              <a:rPr lang="fr-FR" sz="1400" dirty="0"/>
              <a:t>La rédaction d'un projet personnalisé de scolarisation (PPS) définit les objectifs majeurs pour le jeune et doit être réévalué chaque année lors d'une équipe de suivi de scolarisation (ESS).</a:t>
            </a:r>
          </a:p>
        </p:txBody>
      </p:sp>
      <p:pic>
        <p:nvPicPr>
          <p:cNvPr id="4" name="irc_mi" descr="Résultats de recherche d'images pour « ulis »">
            <a:hlinkClick r:id="rId2"/>
          </p:cNvPr>
          <p:cNvPicPr/>
          <p:nvPr/>
        </p:nvPicPr>
        <p:blipFill>
          <a:blip r:embed="rId3" cstate="print"/>
          <a:srcRect/>
          <a:stretch>
            <a:fillRect/>
          </a:stretch>
        </p:blipFill>
        <p:spPr bwMode="auto">
          <a:xfrm>
            <a:off x="6084168" y="5229200"/>
            <a:ext cx="2868736" cy="153657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395536" y="-663726"/>
            <a:ext cx="8229600" cy="3514402"/>
          </a:xfrm>
        </p:spPr>
        <p:txBody>
          <a:bodyPr>
            <a:normAutofit/>
          </a:bodyPr>
          <a:lstStyle/>
          <a:p>
            <a:r>
              <a:rPr lang="fr-FR"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CENTRE </a:t>
            </a:r>
            <a:r>
              <a:rPr lang="fr-FR"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DE DOCUMENTATION </a:t>
            </a:r>
            <a:br>
              <a:rPr lang="fr-FR"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fr-FR"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ET D’INFORMATION</a:t>
            </a:r>
            <a:endParaRPr lang="fr-FR" dirty="0"/>
          </a:p>
        </p:txBody>
      </p:sp>
      <p:pic>
        <p:nvPicPr>
          <p:cNvPr id="4" name="Image 3" descr="D:\NAS-9711086D\ADMINISTRATION\Année scolaire 2015-2016\photos gourdeliane 15-16\100D3100\DSC_0324.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746941" y="3625101"/>
            <a:ext cx="3526790" cy="2088232"/>
          </a:xfrm>
          <a:prstGeom prst="rect">
            <a:avLst/>
          </a:prstGeom>
          <a:noFill/>
          <a:ln>
            <a:noFill/>
          </a:ln>
        </p:spPr>
      </p:pic>
      <p:pic>
        <p:nvPicPr>
          <p:cNvPr id="5" name="Image 4"/>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746941" y="2492896"/>
            <a:ext cx="3526790" cy="1132205"/>
          </a:xfrm>
          <a:prstGeom prst="rect">
            <a:avLst/>
          </a:prstGeom>
          <a:noFill/>
          <a:ln>
            <a:noFill/>
          </a:ln>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39552" y="692696"/>
            <a:ext cx="8229600" cy="4525963"/>
          </a:xfrm>
        </p:spPr>
        <p:txBody>
          <a:bodyPr>
            <a:normAutofit/>
          </a:bodyPr>
          <a:lstStyle/>
          <a:p>
            <a:pPr>
              <a:buNone/>
            </a:pPr>
            <a:endParaRPr lang="fr-FR" sz="2200" dirty="0" smtClean="0"/>
          </a:p>
          <a:p>
            <a:pPr>
              <a:buNone/>
            </a:pPr>
            <a:r>
              <a:rPr lang="fr-FR" sz="2200" dirty="0" smtClean="0"/>
              <a:t>Madame </a:t>
            </a:r>
            <a:r>
              <a:rPr lang="fr-FR" sz="2200" dirty="0"/>
              <a:t>Francine POLLION est une </a:t>
            </a:r>
            <a:r>
              <a:rPr lang="fr-FR" sz="2200" dirty="0" smtClean="0"/>
              <a:t>professeure documentaliste </a:t>
            </a:r>
            <a:r>
              <a:rPr lang="fr-FR" sz="2200" dirty="0"/>
              <a:t>qui </a:t>
            </a:r>
            <a:endParaRPr lang="fr-FR" sz="2200" dirty="0" smtClean="0"/>
          </a:p>
          <a:p>
            <a:pPr>
              <a:buNone/>
            </a:pPr>
            <a:r>
              <a:rPr lang="fr-FR" sz="2200" dirty="0" smtClean="0"/>
              <a:t>gère </a:t>
            </a:r>
            <a:r>
              <a:rPr lang="fr-FR" sz="2200" dirty="0"/>
              <a:t>le Centre de Documentaliste et </a:t>
            </a:r>
            <a:r>
              <a:rPr lang="fr-FR" sz="2200" dirty="0" smtClean="0"/>
              <a:t>d’Information C.D.I. </a:t>
            </a:r>
            <a:r>
              <a:rPr lang="fr-FR" sz="2200" dirty="0"/>
              <a:t>Elle accueille </a:t>
            </a:r>
            <a:endParaRPr lang="fr-FR" sz="2200" dirty="0" smtClean="0"/>
          </a:p>
          <a:p>
            <a:pPr>
              <a:buNone/>
            </a:pPr>
            <a:r>
              <a:rPr lang="fr-FR" sz="2200" dirty="0" smtClean="0"/>
              <a:t>les  élèves </a:t>
            </a:r>
            <a:r>
              <a:rPr lang="fr-FR" sz="2200" dirty="0"/>
              <a:t>ainsi que les professeurs pour les aider dans leur travail et </a:t>
            </a:r>
            <a:endParaRPr lang="fr-FR" sz="2200" dirty="0" smtClean="0"/>
          </a:p>
          <a:p>
            <a:pPr>
              <a:buNone/>
            </a:pPr>
            <a:r>
              <a:rPr lang="fr-FR" sz="2200" dirty="0" smtClean="0"/>
              <a:t>leurs recherches </a:t>
            </a:r>
            <a:r>
              <a:rPr lang="fr-FR" sz="2200" dirty="0"/>
              <a:t>documentaires. Elle met aussi à la disposition de tous </a:t>
            </a:r>
            <a:endParaRPr lang="fr-FR" sz="2200" dirty="0" smtClean="0"/>
          </a:p>
          <a:p>
            <a:pPr>
              <a:buNone/>
            </a:pPr>
            <a:r>
              <a:rPr lang="fr-FR" sz="2200" dirty="0"/>
              <a:t>d</a:t>
            </a:r>
            <a:r>
              <a:rPr lang="fr-FR" sz="2200" dirty="0" smtClean="0"/>
              <a:t>es documents divers et </a:t>
            </a:r>
            <a:r>
              <a:rPr lang="fr-FR" sz="2200" dirty="0"/>
              <a:t>les conseille dans leur choix. </a:t>
            </a:r>
            <a:endParaRPr lang="fr-FR" sz="2200" dirty="0" smtClean="0"/>
          </a:p>
          <a:p>
            <a:pPr>
              <a:buNone/>
            </a:pPr>
            <a:r>
              <a:rPr lang="fr-FR" sz="2200" dirty="0" smtClean="0"/>
              <a:t>Elle est secondée par </a:t>
            </a:r>
            <a:r>
              <a:rPr lang="fr-FR" sz="2200" dirty="0"/>
              <a:t>une assistante d’éducation Madame Anise </a:t>
            </a:r>
            <a:endParaRPr lang="fr-FR" sz="2200" dirty="0" smtClean="0"/>
          </a:p>
          <a:p>
            <a:pPr>
              <a:buNone/>
            </a:pPr>
            <a:r>
              <a:rPr lang="fr-FR" sz="2200" dirty="0" smtClean="0"/>
              <a:t>JONATHAN</a:t>
            </a:r>
            <a:r>
              <a:rPr lang="fr-FR" sz="2200" dirty="0"/>
              <a:t>.</a:t>
            </a:r>
          </a:p>
          <a:p>
            <a:pPr>
              <a:buNone/>
            </a:pPr>
            <a:endParaRPr lang="fr-FR" dirty="0"/>
          </a:p>
        </p:txBody>
      </p:sp>
      <p:pic>
        <p:nvPicPr>
          <p:cNvPr id="4" name="irc_mi" descr="Résultats de recherche d'images pour « centre de documentation et d'information d'un collège »">
            <a:hlinkClick r:id="rId2"/>
          </p:cNvPr>
          <p:cNvPicPr/>
          <p:nvPr/>
        </p:nvPicPr>
        <p:blipFill>
          <a:blip r:embed="rId3" cstate="print"/>
          <a:srcRect/>
          <a:stretch>
            <a:fillRect/>
          </a:stretch>
        </p:blipFill>
        <p:spPr bwMode="auto">
          <a:xfrm>
            <a:off x="2483768" y="4096753"/>
            <a:ext cx="3511637" cy="22438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chor="t">
            <a:normAutofit fontScale="90000"/>
          </a:bodyPr>
          <a:lstStyle/>
          <a:p>
            <a:r>
              <a:rPr lang="fr-FR" b="1" u="sng" cap="all" dirty="0" smtClean="0">
                <a:solidFill>
                  <a:srgbClr val="FF0000"/>
                </a:solidFill>
              </a:rPr>
              <a:t>Horaire </a:t>
            </a:r>
            <a:r>
              <a:rPr lang="fr-FR" b="1" u="sng" cap="all" dirty="0">
                <a:solidFill>
                  <a:srgbClr val="FF0000"/>
                </a:solidFill>
              </a:rPr>
              <a:t>du C.D.I.</a:t>
            </a:r>
            <a:r>
              <a:rPr lang="fr-FR" dirty="0">
                <a:solidFill>
                  <a:srgbClr val="FF0000"/>
                </a:solidFill>
              </a:rPr>
              <a:t/>
            </a:r>
            <a:br>
              <a:rPr lang="fr-FR" dirty="0">
                <a:solidFill>
                  <a:srgbClr val="FF0000"/>
                </a:solidFill>
              </a:rPr>
            </a:br>
            <a:endParaRPr lang="fr-FR" dirty="0">
              <a:solidFill>
                <a:srgbClr val="FF0000"/>
              </a:solidFill>
            </a:endParaRPr>
          </a:p>
        </p:txBody>
      </p:sp>
      <p:graphicFrame>
        <p:nvGraphicFramePr>
          <p:cNvPr id="4" name="Espace réservé du contenu 3"/>
          <p:cNvGraphicFramePr>
            <a:graphicFrameLocks noGrp="1"/>
          </p:cNvGraphicFramePr>
          <p:nvPr>
            <p:ph idx="1"/>
          </p:nvPr>
        </p:nvGraphicFramePr>
        <p:xfrm>
          <a:off x="467544" y="2420888"/>
          <a:ext cx="8229600" cy="2225040"/>
        </p:xfrm>
        <a:graphic>
          <a:graphicData uri="http://schemas.openxmlformats.org/drawingml/2006/table">
            <a:tbl>
              <a:tblPr firstRow="1" bandRow="1">
                <a:tableStyleId>{21E4AEA4-8DFA-4A89-87EB-49C32662AFE0}</a:tableStyleId>
              </a:tblPr>
              <a:tblGrid>
                <a:gridCol w="2743200"/>
                <a:gridCol w="2743200"/>
                <a:gridCol w="2743200"/>
              </a:tblGrid>
              <a:tr h="370840">
                <a:tc>
                  <a:txBody>
                    <a:bodyPr/>
                    <a:lstStyle/>
                    <a:p>
                      <a:endParaRPr lang="fr-FR" baseline="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MATIN</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APRES-MIDI</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dirty="0" smtClean="0"/>
                        <a:t>Lundi</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07h00 – 12h00</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13h00 </a:t>
                      </a:r>
                      <a:r>
                        <a:rPr lang="fr-FR" baseline="0" dirty="0" smtClean="0"/>
                        <a:t> - </a:t>
                      </a:r>
                      <a:r>
                        <a:rPr lang="fr-FR" dirty="0" smtClean="0"/>
                        <a:t>17h00</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dirty="0" smtClean="0"/>
                        <a:t>Mardi </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07h00 – 12h00</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13h00 </a:t>
                      </a:r>
                      <a:r>
                        <a:rPr lang="fr-FR" baseline="0" dirty="0" smtClean="0"/>
                        <a:t> - </a:t>
                      </a:r>
                      <a:r>
                        <a:rPr lang="fr-FR" dirty="0" smtClean="0"/>
                        <a:t>17h00</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dirty="0" smtClean="0"/>
                        <a:t>Mercredi</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mtClean="0"/>
                        <a:t>07h00 – 12h00</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Fermé </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dirty="0" smtClean="0"/>
                        <a:t>Jeudi </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07h00 – 12h00</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13h00 – 17h00 </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dirty="0" smtClean="0"/>
                        <a:t>Vendredi</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07h00 – 12h00</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dirty="0" smtClean="0"/>
                        <a:t>Fermé </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1052736"/>
            <a:ext cx="8712968" cy="4785395"/>
          </a:xfrm>
        </p:spPr>
        <p:txBody>
          <a:bodyPr>
            <a:normAutofit fontScale="47500" lnSpcReduction="20000"/>
          </a:bodyPr>
          <a:lstStyle/>
          <a:p>
            <a:pPr>
              <a:buNone/>
            </a:pPr>
            <a:r>
              <a:rPr lang="fr-FR" sz="4200" b="1" dirty="0" smtClean="0">
                <a:latin typeface="Arial" pitchFamily="34" charset="0"/>
                <a:cs typeface="Arial" pitchFamily="34" charset="0"/>
                <a:sym typeface="Wingdings"/>
              </a:rPr>
              <a:t> </a:t>
            </a:r>
            <a:r>
              <a:rPr lang="fr-FR" sz="4200" b="1" u="dottedHeavy" dirty="0" smtClean="0">
                <a:latin typeface="Arial" pitchFamily="34" charset="0"/>
                <a:cs typeface="Arial" pitchFamily="34" charset="0"/>
              </a:rPr>
              <a:t>CONSEILLERE PRINCIPALE D’EDUCATION (C.P.E.</a:t>
            </a:r>
            <a:r>
              <a:rPr lang="fr-FR" sz="4200" b="1" u="dotDotDash" dirty="0" smtClean="0">
                <a:latin typeface="Arial" pitchFamily="34" charset="0"/>
                <a:cs typeface="Arial" pitchFamily="34" charset="0"/>
              </a:rPr>
              <a:t>)</a:t>
            </a:r>
          </a:p>
          <a:p>
            <a:pPr>
              <a:buNone/>
            </a:pPr>
            <a:endParaRPr lang="fr-FR" dirty="0" smtClean="0"/>
          </a:p>
          <a:p>
            <a:pPr>
              <a:buNone/>
            </a:pPr>
            <a:r>
              <a:rPr lang="fr-FR" sz="3800" dirty="0" smtClean="0">
                <a:latin typeface="Arial" pitchFamily="34" charset="0"/>
                <a:cs typeface="Arial" pitchFamily="34" charset="0"/>
              </a:rPr>
              <a:t>La vie scolaire est dirigée par deux C.P.E.  :</a:t>
            </a:r>
          </a:p>
          <a:p>
            <a:pPr>
              <a:buNone/>
            </a:pPr>
            <a:endParaRPr lang="fr-FR" sz="3800" dirty="0">
              <a:latin typeface="Arial" pitchFamily="34" charset="0"/>
              <a:cs typeface="Arial" pitchFamily="34" charset="0"/>
            </a:endParaRPr>
          </a:p>
          <a:p>
            <a:pPr lvl="0">
              <a:buFont typeface="Wingdings"/>
              <a:buChar char="v"/>
            </a:pPr>
            <a:r>
              <a:rPr lang="fr-FR" sz="3800" dirty="0" smtClean="0">
                <a:latin typeface="Arial" pitchFamily="34" charset="0"/>
                <a:cs typeface="Arial" pitchFamily="34" charset="0"/>
              </a:rPr>
              <a:t>Madame </a:t>
            </a:r>
            <a:r>
              <a:rPr lang="fr-FR" sz="3800" dirty="0">
                <a:latin typeface="Arial" pitchFamily="34" charset="0"/>
                <a:cs typeface="Arial" pitchFamily="34" charset="0"/>
              </a:rPr>
              <a:t>Alexandra THOMAS, elle est la référente des classes 5</a:t>
            </a:r>
            <a:r>
              <a:rPr lang="fr-FR" sz="3800" baseline="30000" dirty="0" smtClean="0">
                <a:latin typeface="Arial" pitchFamily="34" charset="0"/>
                <a:cs typeface="Arial" pitchFamily="34" charset="0"/>
              </a:rPr>
              <a:t>e</a:t>
            </a:r>
            <a:r>
              <a:rPr lang="fr-FR" sz="3800" dirty="0" smtClean="0">
                <a:latin typeface="Arial" pitchFamily="34" charset="0"/>
                <a:cs typeface="Arial" pitchFamily="34" charset="0"/>
              </a:rPr>
              <a:t> </a:t>
            </a:r>
            <a:r>
              <a:rPr lang="fr-FR" sz="3800" dirty="0">
                <a:latin typeface="Arial" pitchFamily="34" charset="0"/>
                <a:cs typeface="Arial" pitchFamily="34" charset="0"/>
              </a:rPr>
              <a:t>&amp; </a:t>
            </a:r>
            <a:r>
              <a:rPr lang="fr-FR" sz="3800" dirty="0" smtClean="0">
                <a:latin typeface="Arial" pitchFamily="34" charset="0"/>
                <a:cs typeface="Arial" pitchFamily="34" charset="0"/>
              </a:rPr>
              <a:t>3</a:t>
            </a:r>
            <a:r>
              <a:rPr lang="fr-FR" sz="3800" baseline="30000" dirty="0" smtClean="0">
                <a:latin typeface="Arial" pitchFamily="34" charset="0"/>
                <a:cs typeface="Arial" pitchFamily="34" charset="0"/>
              </a:rPr>
              <a:t>e</a:t>
            </a:r>
            <a:endParaRPr lang="fr-FR" sz="3800" baseline="30000" dirty="0">
              <a:latin typeface="Arial" pitchFamily="34" charset="0"/>
              <a:cs typeface="Arial" pitchFamily="34" charset="0"/>
            </a:endParaRPr>
          </a:p>
          <a:p>
            <a:pPr lvl="0">
              <a:buNone/>
            </a:pPr>
            <a:r>
              <a:rPr lang="fr-FR" sz="3800" dirty="0" smtClean="0">
                <a:latin typeface="Arial" pitchFamily="34" charset="0"/>
                <a:cs typeface="Arial" pitchFamily="34" charset="0"/>
                <a:sym typeface="Wingdings"/>
              </a:rPr>
              <a:t> </a:t>
            </a:r>
            <a:r>
              <a:rPr lang="fr-FR" sz="3800" dirty="0" smtClean="0">
                <a:latin typeface="Arial" pitchFamily="34" charset="0"/>
                <a:cs typeface="Arial" pitchFamily="34" charset="0"/>
              </a:rPr>
              <a:t>Madame </a:t>
            </a:r>
            <a:r>
              <a:rPr lang="fr-FR" sz="3800" dirty="0">
                <a:latin typeface="Arial" pitchFamily="34" charset="0"/>
                <a:cs typeface="Arial" pitchFamily="34" charset="0"/>
              </a:rPr>
              <a:t>Francine SAINT-PRIX, elle est la référente des classes </a:t>
            </a:r>
            <a:r>
              <a:rPr lang="fr-FR" sz="3800" dirty="0" smtClean="0">
                <a:latin typeface="Arial" pitchFamily="34" charset="0"/>
                <a:cs typeface="Arial" pitchFamily="34" charset="0"/>
              </a:rPr>
              <a:t>6</a:t>
            </a:r>
            <a:r>
              <a:rPr lang="fr-FR" sz="3800" baseline="30000" dirty="0" smtClean="0">
                <a:latin typeface="Arial" pitchFamily="34" charset="0"/>
                <a:cs typeface="Arial" pitchFamily="34" charset="0"/>
              </a:rPr>
              <a:t>e</a:t>
            </a:r>
            <a:r>
              <a:rPr lang="fr-FR" sz="3800" dirty="0" smtClean="0">
                <a:latin typeface="Arial" pitchFamily="34" charset="0"/>
                <a:cs typeface="Arial" pitchFamily="34" charset="0"/>
              </a:rPr>
              <a:t> </a:t>
            </a:r>
            <a:r>
              <a:rPr lang="fr-FR" sz="3800" dirty="0">
                <a:latin typeface="Arial" pitchFamily="34" charset="0"/>
                <a:cs typeface="Arial" pitchFamily="34" charset="0"/>
              </a:rPr>
              <a:t>&amp; </a:t>
            </a:r>
            <a:r>
              <a:rPr lang="fr-FR" sz="3800" dirty="0" smtClean="0">
                <a:latin typeface="Arial" pitchFamily="34" charset="0"/>
                <a:cs typeface="Arial" pitchFamily="34" charset="0"/>
              </a:rPr>
              <a:t>4</a:t>
            </a:r>
            <a:r>
              <a:rPr lang="fr-FR" sz="3800" baseline="30000" dirty="0" smtClean="0">
                <a:latin typeface="Arial" pitchFamily="34" charset="0"/>
                <a:cs typeface="Arial" pitchFamily="34" charset="0"/>
              </a:rPr>
              <a:t>e</a:t>
            </a:r>
            <a:r>
              <a:rPr lang="fr-FR" sz="3800" dirty="0" smtClean="0">
                <a:latin typeface="Arial" pitchFamily="34" charset="0"/>
                <a:cs typeface="Arial" pitchFamily="34" charset="0"/>
              </a:rPr>
              <a:t>   </a:t>
            </a:r>
            <a:endParaRPr lang="fr-FR" sz="3800" dirty="0">
              <a:latin typeface="Arial" pitchFamily="34" charset="0"/>
              <a:cs typeface="Arial" pitchFamily="34" charset="0"/>
            </a:endParaRPr>
          </a:p>
          <a:p>
            <a:pPr>
              <a:buNone/>
            </a:pPr>
            <a:r>
              <a:rPr lang="fr-FR" sz="3800" dirty="0">
                <a:latin typeface="Arial" pitchFamily="34" charset="0"/>
                <a:cs typeface="Arial" pitchFamily="34" charset="0"/>
              </a:rPr>
              <a:t> </a:t>
            </a:r>
          </a:p>
          <a:p>
            <a:pPr>
              <a:buNone/>
            </a:pPr>
            <a:r>
              <a:rPr lang="fr-FR" sz="3800" dirty="0">
                <a:latin typeface="Arial" pitchFamily="34" charset="0"/>
                <a:cs typeface="Arial" pitchFamily="34" charset="0"/>
              </a:rPr>
              <a:t>D’une manière plus concrète, le service de vie scolaire prend en charge : </a:t>
            </a:r>
          </a:p>
          <a:p>
            <a:pPr lvl="0">
              <a:buNone/>
            </a:pPr>
            <a:r>
              <a:rPr lang="fr-FR" sz="3800" dirty="0" smtClean="0">
                <a:latin typeface="Arial" pitchFamily="34" charset="0"/>
                <a:cs typeface="Arial" pitchFamily="34" charset="0"/>
              </a:rPr>
              <a:t>	</a:t>
            </a:r>
            <a:r>
              <a:rPr lang="fr-FR" sz="3800" dirty="0" smtClean="0">
                <a:latin typeface="Arial" pitchFamily="34" charset="0"/>
                <a:cs typeface="Arial" pitchFamily="34" charset="0"/>
                <a:sym typeface="Wingdings"/>
              </a:rPr>
              <a:t> </a:t>
            </a:r>
            <a:r>
              <a:rPr lang="fr-FR" sz="3800" dirty="0" smtClean="0">
                <a:latin typeface="Arial" pitchFamily="34" charset="0"/>
                <a:cs typeface="Arial" pitchFamily="34" charset="0"/>
              </a:rPr>
              <a:t>Le </a:t>
            </a:r>
            <a:r>
              <a:rPr lang="fr-FR" sz="3800" dirty="0">
                <a:latin typeface="Arial" pitchFamily="34" charset="0"/>
                <a:cs typeface="Arial" pitchFamily="34" charset="0"/>
              </a:rPr>
              <a:t>contrôle de la fréquentation scolaire (absences, retards) </a:t>
            </a:r>
          </a:p>
          <a:p>
            <a:pPr lvl="0">
              <a:buNone/>
            </a:pPr>
            <a:r>
              <a:rPr lang="fr-FR" sz="3800" dirty="0" smtClean="0">
                <a:latin typeface="Arial" pitchFamily="34" charset="0"/>
                <a:cs typeface="Arial" pitchFamily="34" charset="0"/>
              </a:rPr>
              <a:t>	</a:t>
            </a:r>
            <a:r>
              <a:rPr lang="fr-FR" sz="3800" dirty="0" smtClean="0">
                <a:latin typeface="Arial" pitchFamily="34" charset="0"/>
                <a:cs typeface="Arial" pitchFamily="34" charset="0"/>
                <a:sym typeface="Wingdings"/>
              </a:rPr>
              <a:t></a:t>
            </a:r>
            <a:r>
              <a:rPr lang="fr-FR" sz="3800" dirty="0" smtClean="0">
                <a:latin typeface="Arial" pitchFamily="34" charset="0"/>
                <a:cs typeface="Arial" pitchFamily="34" charset="0"/>
              </a:rPr>
              <a:t> </a:t>
            </a:r>
            <a:r>
              <a:rPr lang="fr-FR" sz="3800" dirty="0">
                <a:latin typeface="Arial" pitchFamily="34" charset="0"/>
                <a:cs typeface="Arial" pitchFamily="34" charset="0"/>
              </a:rPr>
              <a:t>Le respect du règlement intérieur </a:t>
            </a:r>
          </a:p>
          <a:p>
            <a:pPr lvl="0">
              <a:buNone/>
            </a:pPr>
            <a:r>
              <a:rPr lang="fr-FR" sz="3800" dirty="0" smtClean="0">
                <a:latin typeface="Arial" pitchFamily="34" charset="0"/>
                <a:cs typeface="Arial" pitchFamily="34" charset="0"/>
                <a:sym typeface="Wingdings"/>
              </a:rPr>
              <a:t>	</a:t>
            </a:r>
            <a:r>
              <a:rPr lang="fr-FR" sz="3800" dirty="0" smtClean="0">
                <a:latin typeface="Arial" pitchFamily="34" charset="0"/>
                <a:cs typeface="Arial" pitchFamily="34" charset="0"/>
              </a:rPr>
              <a:t>L’organisation </a:t>
            </a:r>
            <a:r>
              <a:rPr lang="fr-FR" sz="3800" dirty="0">
                <a:latin typeface="Arial" pitchFamily="34" charset="0"/>
                <a:cs typeface="Arial" pitchFamily="34" charset="0"/>
              </a:rPr>
              <a:t>de la surveillance des études et de la demi-pension mais </a:t>
            </a:r>
            <a:r>
              <a:rPr lang="fr-FR" sz="3800" dirty="0" smtClean="0">
                <a:latin typeface="Arial" pitchFamily="34" charset="0"/>
                <a:cs typeface="Arial" pitchFamily="34" charset="0"/>
              </a:rPr>
              <a:t>aussi</a:t>
            </a:r>
          </a:p>
          <a:p>
            <a:pPr lvl="0">
              <a:buNone/>
            </a:pPr>
            <a:r>
              <a:rPr lang="fr-FR" sz="3800" dirty="0" smtClean="0">
                <a:latin typeface="Arial" pitchFamily="34" charset="0"/>
                <a:cs typeface="Arial" pitchFamily="34" charset="0"/>
              </a:rPr>
              <a:t>	des </a:t>
            </a:r>
            <a:r>
              <a:rPr lang="fr-FR" sz="3800" dirty="0">
                <a:latin typeface="Arial" pitchFamily="34" charset="0"/>
                <a:cs typeface="Arial" pitchFamily="34" charset="0"/>
              </a:rPr>
              <a:t>locaux et des couloirs </a:t>
            </a:r>
          </a:p>
          <a:p>
            <a:pPr lvl="0">
              <a:buNone/>
            </a:pPr>
            <a:r>
              <a:rPr lang="fr-FR" sz="3800" dirty="0" smtClean="0">
                <a:latin typeface="Arial" pitchFamily="34" charset="0"/>
                <a:cs typeface="Arial" pitchFamily="34" charset="0"/>
              </a:rPr>
              <a:t>	</a:t>
            </a:r>
            <a:r>
              <a:rPr lang="fr-FR" sz="3800" dirty="0" smtClean="0">
                <a:latin typeface="Arial" pitchFamily="34" charset="0"/>
                <a:cs typeface="Arial" pitchFamily="34" charset="0"/>
                <a:sym typeface="Wingdings"/>
              </a:rPr>
              <a:t></a:t>
            </a:r>
            <a:r>
              <a:rPr lang="fr-FR" sz="3800" dirty="0" smtClean="0">
                <a:latin typeface="Arial" pitchFamily="34" charset="0"/>
                <a:cs typeface="Arial" pitchFamily="34" charset="0"/>
              </a:rPr>
              <a:t> </a:t>
            </a:r>
            <a:r>
              <a:rPr lang="fr-FR" sz="3800" dirty="0">
                <a:latin typeface="Arial" pitchFamily="34" charset="0"/>
                <a:cs typeface="Arial" pitchFamily="34" charset="0"/>
              </a:rPr>
              <a:t>La formation des élèves délégués </a:t>
            </a:r>
            <a:r>
              <a:rPr lang="fr-FR" sz="3800" dirty="0" smtClean="0">
                <a:latin typeface="Arial" pitchFamily="34" charset="0"/>
                <a:cs typeface="Arial" pitchFamily="34" charset="0"/>
              </a:rPr>
              <a:t> </a:t>
            </a:r>
            <a:endParaRPr lang="fr-FR" sz="3800" dirty="0">
              <a:latin typeface="Arial" pitchFamily="34" charset="0"/>
              <a:cs typeface="Arial" pitchFamily="34" charset="0"/>
            </a:endParaRPr>
          </a:p>
          <a:p>
            <a:pPr lvl="0">
              <a:buNone/>
            </a:pPr>
            <a:r>
              <a:rPr lang="fr-FR" sz="3800" dirty="0" smtClean="0">
                <a:latin typeface="Arial" pitchFamily="34" charset="0"/>
                <a:cs typeface="Arial" pitchFamily="34" charset="0"/>
              </a:rPr>
              <a:t>	</a:t>
            </a:r>
            <a:r>
              <a:rPr lang="fr-FR" sz="3800" dirty="0" smtClean="0">
                <a:latin typeface="Arial" pitchFamily="34" charset="0"/>
                <a:cs typeface="Arial" pitchFamily="34" charset="0"/>
                <a:sym typeface="Wingdings"/>
              </a:rPr>
              <a:t> </a:t>
            </a:r>
            <a:r>
              <a:rPr lang="fr-FR" sz="3800" dirty="0" smtClean="0">
                <a:latin typeface="Arial" pitchFamily="34" charset="0"/>
                <a:cs typeface="Arial" pitchFamily="34" charset="0"/>
              </a:rPr>
              <a:t>Le </a:t>
            </a:r>
            <a:r>
              <a:rPr lang="fr-FR" sz="3800" dirty="0">
                <a:latin typeface="Arial" pitchFamily="34" charset="0"/>
                <a:cs typeface="Arial" pitchFamily="34" charset="0"/>
              </a:rPr>
              <a:t>suivi éducatif en collaboration avec les professeurs </a:t>
            </a:r>
          </a:p>
          <a:p>
            <a:pPr lvl="0">
              <a:buNone/>
            </a:pPr>
            <a:r>
              <a:rPr lang="fr-FR" sz="3800" dirty="0" smtClean="0">
                <a:latin typeface="Arial" pitchFamily="34" charset="0"/>
                <a:cs typeface="Arial" pitchFamily="34" charset="0"/>
              </a:rPr>
              <a:t>	</a:t>
            </a:r>
            <a:r>
              <a:rPr lang="fr-FR" sz="3800" dirty="0" smtClean="0">
                <a:latin typeface="Arial" pitchFamily="34" charset="0"/>
                <a:cs typeface="Arial" pitchFamily="34" charset="0"/>
                <a:sym typeface="Wingdings"/>
              </a:rPr>
              <a:t></a:t>
            </a:r>
            <a:r>
              <a:rPr lang="fr-FR" sz="3800" dirty="0" smtClean="0">
                <a:latin typeface="Arial" pitchFamily="34" charset="0"/>
                <a:cs typeface="Arial" pitchFamily="34" charset="0"/>
              </a:rPr>
              <a:t>La </a:t>
            </a:r>
            <a:r>
              <a:rPr lang="fr-FR" sz="3800" dirty="0">
                <a:latin typeface="Arial" pitchFamily="34" charset="0"/>
                <a:cs typeface="Arial" pitchFamily="34" charset="0"/>
              </a:rPr>
              <a:t>sécurité des élèves </a:t>
            </a:r>
          </a:p>
          <a:p>
            <a:pPr>
              <a:buNone/>
            </a:pPr>
            <a:endParaRPr lang="fr-FR" dirty="0"/>
          </a:p>
        </p:txBody>
      </p:sp>
      <p:pic>
        <p:nvPicPr>
          <p:cNvPr id="35842" name="Picture 2" descr="Résultats de recherche d'images pour « conseillère principale d'éducation »">
            <a:hlinkClick r:id="rId2"/>
          </p:cNvPr>
          <p:cNvPicPr>
            <a:picLocks noChangeAspect="1" noChangeArrowheads="1"/>
          </p:cNvPicPr>
          <p:nvPr/>
        </p:nvPicPr>
        <p:blipFill>
          <a:blip r:embed="rId3" cstate="print"/>
          <a:srcRect/>
          <a:stretch>
            <a:fillRect/>
          </a:stretch>
        </p:blipFill>
        <p:spPr bwMode="auto">
          <a:xfrm>
            <a:off x="6575880" y="4653136"/>
            <a:ext cx="2460616" cy="1872208"/>
          </a:xfrm>
          <a:prstGeom prst="rect">
            <a:avLst/>
          </a:prstGeom>
          <a:noFill/>
        </p:spPr>
      </p:pic>
      <p:sp>
        <p:nvSpPr>
          <p:cNvPr id="5" name="Rectangle 4"/>
          <p:cNvSpPr/>
          <p:nvPr/>
        </p:nvSpPr>
        <p:spPr>
          <a:xfrm>
            <a:off x="467544" y="0"/>
            <a:ext cx="8280920" cy="646331"/>
          </a:xfrm>
          <a:prstGeom prst="rect">
            <a:avLst/>
          </a:prstGeom>
        </p:spPr>
        <p:txBody>
          <a:bodyPr wrap="square">
            <a:spAutoFit/>
          </a:bodyPr>
          <a:lstStyle/>
          <a:p>
            <a:pPr algn="ctr"/>
            <a:r>
              <a:rPr lang="fr-FR" sz="3600" b="1" dirty="0" smtClean="0">
                <a:ln w="10541" cmpd="sng">
                  <a:solidFill>
                    <a:schemeClr val="accent1">
                      <a:shade val="88000"/>
                      <a:satMod val="110000"/>
                    </a:schemeClr>
                  </a:solidFill>
                  <a:prstDash val="solid"/>
                </a:ln>
                <a:solidFill>
                  <a:srgbClr val="FFCC00"/>
                </a:solidFill>
              </a:rPr>
              <a:t>POLE VIE SCOLAIRE</a:t>
            </a:r>
            <a:endParaRPr lang="fr-FR" sz="3600" dirty="0">
              <a:solidFill>
                <a:srgbClr val="FFCC00"/>
              </a:solidFill>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404664"/>
            <a:ext cx="8445624" cy="5318051"/>
          </a:xfrm>
        </p:spPr>
        <p:txBody>
          <a:bodyPr>
            <a:normAutofit fontScale="25000" lnSpcReduction="20000"/>
          </a:bodyPr>
          <a:lstStyle/>
          <a:p>
            <a:pPr algn="just">
              <a:buNone/>
            </a:pPr>
            <a:r>
              <a:rPr lang="fr-FR" sz="5000" b="1" dirty="0" smtClean="0">
                <a:latin typeface="Arial" pitchFamily="34" charset="0"/>
                <a:cs typeface="Arial" pitchFamily="34" charset="0"/>
                <a:sym typeface="Wingdings"/>
              </a:rPr>
              <a:t></a:t>
            </a:r>
            <a:r>
              <a:rPr lang="fr-FR" sz="5000" b="1" u="dotDotDash" dirty="0" smtClean="0">
                <a:latin typeface="Arial" pitchFamily="34" charset="0"/>
                <a:cs typeface="Arial" pitchFamily="34" charset="0"/>
                <a:sym typeface="Wingdings"/>
              </a:rPr>
              <a:t> </a:t>
            </a:r>
            <a:r>
              <a:rPr lang="fr-FR" sz="8000" b="1" u="dotted" dirty="0" smtClean="0">
                <a:latin typeface="Arial" pitchFamily="34" charset="0"/>
                <a:cs typeface="Arial" pitchFamily="34" charset="0"/>
              </a:rPr>
              <a:t>ASSISTANTS D’EDUCATION (ASSED)</a:t>
            </a:r>
          </a:p>
          <a:p>
            <a:pPr algn="just">
              <a:buNone/>
            </a:pPr>
            <a:endParaRPr lang="fr-FR" dirty="0" smtClean="0"/>
          </a:p>
          <a:p>
            <a:pPr algn="just">
              <a:buNone/>
            </a:pPr>
            <a:endParaRPr lang="fr-FR" sz="5600" dirty="0" smtClean="0">
              <a:latin typeface="Arial" pitchFamily="34" charset="0"/>
              <a:cs typeface="Arial" pitchFamily="34" charset="0"/>
            </a:endParaRPr>
          </a:p>
          <a:p>
            <a:pPr algn="just">
              <a:buNone/>
            </a:pPr>
            <a:r>
              <a:rPr lang="fr-FR" sz="5600" dirty="0" smtClean="0">
                <a:latin typeface="Arial" pitchFamily="34" charset="0"/>
                <a:cs typeface="Arial" pitchFamily="34" charset="0"/>
              </a:rPr>
              <a:t>Ils </a:t>
            </a:r>
            <a:r>
              <a:rPr lang="fr-FR" sz="5600" dirty="0">
                <a:latin typeface="Arial" pitchFamily="34" charset="0"/>
                <a:cs typeface="Arial" pitchFamily="34" charset="0"/>
              </a:rPr>
              <a:t>sont au nombre de  </a:t>
            </a:r>
            <a:r>
              <a:rPr lang="fr-FR" sz="5600" dirty="0" smtClean="0">
                <a:latin typeface="Arial" pitchFamily="34" charset="0"/>
                <a:cs typeface="Arial" pitchFamily="34" charset="0"/>
              </a:rPr>
              <a:t>13, leur </a:t>
            </a:r>
            <a:r>
              <a:rPr lang="fr-FR" sz="5600" dirty="0">
                <a:latin typeface="Arial" pitchFamily="34" charset="0"/>
                <a:cs typeface="Arial" pitchFamily="34" charset="0"/>
              </a:rPr>
              <a:t>rôle consiste à assurer un </a:t>
            </a:r>
            <a:r>
              <a:rPr lang="fr-FR" sz="5600" dirty="0" smtClean="0">
                <a:latin typeface="Arial" pitchFamily="34" charset="0"/>
                <a:cs typeface="Arial" pitchFamily="34" charset="0"/>
              </a:rPr>
              <a:t>contact permanent </a:t>
            </a:r>
            <a:r>
              <a:rPr lang="fr-FR" sz="5600" dirty="0">
                <a:latin typeface="Arial" pitchFamily="34" charset="0"/>
                <a:cs typeface="Arial" pitchFamily="34" charset="0"/>
              </a:rPr>
              <a:t>avec les élèves à travers </a:t>
            </a:r>
            <a:endParaRPr lang="fr-FR" sz="5600" dirty="0" smtClean="0">
              <a:latin typeface="Arial" pitchFamily="34" charset="0"/>
              <a:cs typeface="Arial" pitchFamily="34" charset="0"/>
            </a:endParaRPr>
          </a:p>
          <a:p>
            <a:pPr algn="just">
              <a:buNone/>
            </a:pPr>
            <a:r>
              <a:rPr lang="fr-FR" sz="5600" dirty="0" smtClean="0">
                <a:latin typeface="Arial" pitchFamily="34" charset="0"/>
                <a:cs typeface="Arial" pitchFamily="34" charset="0"/>
              </a:rPr>
              <a:t>leur </a:t>
            </a:r>
            <a:r>
              <a:rPr lang="fr-FR" sz="5600" dirty="0">
                <a:latin typeface="Arial" pitchFamily="34" charset="0"/>
                <a:cs typeface="Arial" pitchFamily="34" charset="0"/>
              </a:rPr>
              <a:t>travail de surveillance. Chaque classe possède un surveillant </a:t>
            </a:r>
            <a:r>
              <a:rPr lang="fr-FR" sz="5600" dirty="0" smtClean="0">
                <a:latin typeface="Arial" pitchFamily="34" charset="0"/>
                <a:cs typeface="Arial" pitchFamily="34" charset="0"/>
              </a:rPr>
              <a:t>référent </a:t>
            </a:r>
            <a:r>
              <a:rPr lang="fr-FR" sz="5600" dirty="0">
                <a:latin typeface="Arial" pitchFamily="34" charset="0"/>
                <a:cs typeface="Arial" pitchFamily="34" charset="0"/>
              </a:rPr>
              <a:t>qui suit </a:t>
            </a:r>
            <a:r>
              <a:rPr lang="fr-FR" sz="5600" dirty="0" smtClean="0">
                <a:latin typeface="Arial" pitchFamily="34" charset="0"/>
                <a:cs typeface="Arial" pitchFamily="34" charset="0"/>
              </a:rPr>
              <a:t>plus particulièrement </a:t>
            </a:r>
          </a:p>
          <a:p>
            <a:pPr algn="just">
              <a:buNone/>
            </a:pPr>
            <a:r>
              <a:rPr lang="fr-FR" sz="5600" dirty="0" smtClean="0">
                <a:latin typeface="Arial" pitchFamily="34" charset="0"/>
                <a:cs typeface="Arial" pitchFamily="34" charset="0"/>
              </a:rPr>
              <a:t>cette </a:t>
            </a:r>
            <a:r>
              <a:rPr lang="fr-FR" sz="5600" dirty="0">
                <a:latin typeface="Arial" pitchFamily="34" charset="0"/>
                <a:cs typeface="Arial" pitchFamily="34" charset="0"/>
              </a:rPr>
              <a:t>classe. Il est l’interlocuteur privilégié en cas de problème. </a:t>
            </a:r>
          </a:p>
          <a:p>
            <a:pPr algn="just">
              <a:buNone/>
            </a:pPr>
            <a:r>
              <a:rPr lang="fr-FR" sz="5600" dirty="0">
                <a:latin typeface="Arial" pitchFamily="34" charset="0"/>
                <a:cs typeface="Arial" pitchFamily="34" charset="0"/>
              </a:rPr>
              <a:t> </a:t>
            </a:r>
          </a:p>
          <a:p>
            <a:pPr algn="just">
              <a:buNone/>
            </a:pPr>
            <a:r>
              <a:rPr lang="fr-FR" sz="5600" dirty="0">
                <a:latin typeface="Arial" pitchFamily="34" charset="0"/>
                <a:cs typeface="Arial" pitchFamily="34" charset="0"/>
              </a:rPr>
              <a:t>Dès le matin, les assistants d’éducation accueillent les élèves au portail, dans la cour, sous le préau </a:t>
            </a:r>
            <a:r>
              <a:rPr lang="fr-FR" sz="5600" dirty="0" smtClean="0">
                <a:latin typeface="Arial" pitchFamily="34" charset="0"/>
                <a:cs typeface="Arial" pitchFamily="34" charset="0"/>
              </a:rPr>
              <a:t>ou</a:t>
            </a:r>
          </a:p>
          <a:p>
            <a:pPr algn="just">
              <a:buNone/>
            </a:pPr>
            <a:r>
              <a:rPr lang="fr-FR" sz="5600" dirty="0" smtClean="0">
                <a:latin typeface="Arial" pitchFamily="34" charset="0"/>
                <a:cs typeface="Arial" pitchFamily="34" charset="0"/>
              </a:rPr>
              <a:t>au </a:t>
            </a:r>
            <a:r>
              <a:rPr lang="fr-FR" sz="5600" dirty="0">
                <a:latin typeface="Arial" pitchFamily="34" charset="0"/>
                <a:cs typeface="Arial" pitchFamily="34" charset="0"/>
              </a:rPr>
              <a:t>bureau de la Vie scolaire pour ceux qui doivent apporter un mot d’excuse en cas d’absence et faire </a:t>
            </a:r>
            <a:endParaRPr lang="fr-FR" sz="5600" dirty="0" smtClean="0">
              <a:latin typeface="Arial" pitchFamily="34" charset="0"/>
              <a:cs typeface="Arial" pitchFamily="34" charset="0"/>
            </a:endParaRPr>
          </a:p>
          <a:p>
            <a:pPr algn="just">
              <a:buNone/>
            </a:pPr>
            <a:r>
              <a:rPr lang="fr-FR" sz="5600" dirty="0" smtClean="0">
                <a:latin typeface="Arial" pitchFamily="34" charset="0"/>
                <a:cs typeface="Arial" pitchFamily="34" charset="0"/>
              </a:rPr>
              <a:t>remplir </a:t>
            </a:r>
            <a:r>
              <a:rPr lang="fr-FR" sz="5600" dirty="0">
                <a:latin typeface="Arial" pitchFamily="34" charset="0"/>
                <a:cs typeface="Arial" pitchFamily="34" charset="0"/>
              </a:rPr>
              <a:t>leur carnet. Ensuite, ils surveillent les permanences qui sont des salles </a:t>
            </a:r>
            <a:r>
              <a:rPr lang="fr-FR" sz="5600" dirty="0" smtClean="0">
                <a:latin typeface="Arial" pitchFamily="34" charset="0"/>
                <a:cs typeface="Arial" pitchFamily="34" charset="0"/>
              </a:rPr>
              <a:t>d’études à </a:t>
            </a:r>
            <a:r>
              <a:rPr lang="fr-FR" sz="5600" dirty="0">
                <a:latin typeface="Arial" pitchFamily="34" charset="0"/>
                <a:cs typeface="Arial" pitchFamily="34" charset="0"/>
              </a:rPr>
              <a:t>chaque heure </a:t>
            </a:r>
            <a:endParaRPr lang="fr-FR" sz="5600" dirty="0" smtClean="0">
              <a:latin typeface="Arial" pitchFamily="34" charset="0"/>
              <a:cs typeface="Arial" pitchFamily="34" charset="0"/>
            </a:endParaRPr>
          </a:p>
          <a:p>
            <a:pPr algn="just">
              <a:buNone/>
            </a:pPr>
            <a:r>
              <a:rPr lang="fr-FR" sz="5600" dirty="0" smtClean="0">
                <a:latin typeface="Arial" pitchFamily="34" charset="0"/>
                <a:cs typeface="Arial" pitchFamily="34" charset="0"/>
              </a:rPr>
              <a:t>de </a:t>
            </a:r>
            <a:r>
              <a:rPr lang="fr-FR" sz="5600" dirty="0">
                <a:latin typeface="Arial" pitchFamily="34" charset="0"/>
                <a:cs typeface="Arial" pitchFamily="34" charset="0"/>
              </a:rPr>
              <a:t>la journée et aident les élèves à organiser leur travail, à faire leurs devoirs et à utiliser les ressources </a:t>
            </a:r>
            <a:endParaRPr lang="fr-FR" sz="5600" dirty="0" smtClean="0">
              <a:latin typeface="Arial" pitchFamily="34" charset="0"/>
              <a:cs typeface="Arial" pitchFamily="34" charset="0"/>
            </a:endParaRPr>
          </a:p>
          <a:p>
            <a:pPr algn="just">
              <a:buNone/>
            </a:pPr>
            <a:r>
              <a:rPr lang="fr-FR" sz="5600" dirty="0" smtClean="0">
                <a:latin typeface="Arial" pitchFamily="34" charset="0"/>
                <a:cs typeface="Arial" pitchFamily="34" charset="0"/>
              </a:rPr>
              <a:t>numériques</a:t>
            </a:r>
            <a:r>
              <a:rPr lang="fr-FR" sz="5600" dirty="0">
                <a:latin typeface="Arial" pitchFamily="34" charset="0"/>
                <a:cs typeface="Arial" pitchFamily="34" charset="0"/>
              </a:rPr>
              <a:t>. </a:t>
            </a:r>
          </a:p>
          <a:p>
            <a:pPr algn="just">
              <a:buNone/>
            </a:pPr>
            <a:r>
              <a:rPr lang="fr-FR" sz="5600" dirty="0">
                <a:latin typeface="Arial" pitchFamily="34" charset="0"/>
                <a:cs typeface="Arial" pitchFamily="34" charset="0"/>
              </a:rPr>
              <a:t> </a:t>
            </a:r>
          </a:p>
          <a:p>
            <a:pPr algn="just">
              <a:buNone/>
            </a:pPr>
            <a:r>
              <a:rPr lang="fr-FR" sz="5600" dirty="0">
                <a:latin typeface="Arial" pitchFamily="34" charset="0"/>
                <a:cs typeface="Arial" pitchFamily="34" charset="0"/>
              </a:rPr>
              <a:t>Ils sont aussi présents lors de la demi-pension/cantine. Ils assurent le passage, sécurisent l’entrée </a:t>
            </a:r>
            <a:r>
              <a:rPr lang="fr-FR" sz="5600" dirty="0" smtClean="0">
                <a:latin typeface="Arial" pitchFamily="34" charset="0"/>
                <a:cs typeface="Arial" pitchFamily="34" charset="0"/>
              </a:rPr>
              <a:t>du</a:t>
            </a:r>
          </a:p>
          <a:p>
            <a:pPr algn="just">
              <a:buNone/>
            </a:pPr>
            <a:r>
              <a:rPr lang="fr-FR" sz="5600" dirty="0" smtClean="0">
                <a:latin typeface="Arial" pitchFamily="34" charset="0"/>
                <a:cs typeface="Arial" pitchFamily="34" charset="0"/>
              </a:rPr>
              <a:t>self </a:t>
            </a:r>
            <a:r>
              <a:rPr lang="fr-FR" sz="5600" dirty="0">
                <a:latin typeface="Arial" pitchFamily="34" charset="0"/>
                <a:cs typeface="Arial" pitchFamily="34" charset="0"/>
              </a:rPr>
              <a:t>et veillent à calmer les bousculades, ils surveillent le réfectoire ainsi que la cour et le préau pour les </a:t>
            </a:r>
            <a:endParaRPr lang="fr-FR" sz="5600" dirty="0" smtClean="0">
              <a:latin typeface="Arial" pitchFamily="34" charset="0"/>
              <a:cs typeface="Arial" pitchFamily="34" charset="0"/>
            </a:endParaRPr>
          </a:p>
          <a:p>
            <a:pPr algn="just">
              <a:buNone/>
            </a:pPr>
            <a:r>
              <a:rPr lang="fr-FR" sz="5600" dirty="0" smtClean="0">
                <a:latin typeface="Arial" pitchFamily="34" charset="0"/>
                <a:cs typeface="Arial" pitchFamily="34" charset="0"/>
              </a:rPr>
              <a:t>élèves </a:t>
            </a:r>
            <a:r>
              <a:rPr lang="fr-FR" sz="5600" dirty="0">
                <a:latin typeface="Arial" pitchFamily="34" charset="0"/>
                <a:cs typeface="Arial" pitchFamily="34" charset="0"/>
              </a:rPr>
              <a:t>qui ont déjà pris leur repas. </a:t>
            </a:r>
          </a:p>
          <a:p>
            <a:pPr algn="just">
              <a:buNone/>
            </a:pPr>
            <a:r>
              <a:rPr lang="fr-FR" sz="5600" dirty="0">
                <a:latin typeface="Arial" pitchFamily="34" charset="0"/>
                <a:cs typeface="Arial" pitchFamily="34" charset="0"/>
              </a:rPr>
              <a:t> </a:t>
            </a:r>
          </a:p>
          <a:p>
            <a:pPr algn="just">
              <a:buNone/>
            </a:pPr>
            <a:r>
              <a:rPr lang="fr-FR" sz="5600" dirty="0">
                <a:latin typeface="Arial" pitchFamily="34" charset="0"/>
                <a:cs typeface="Arial" pitchFamily="34" charset="0"/>
              </a:rPr>
              <a:t>Ils proposent des activités de loisirs à la pause méridienne. </a:t>
            </a:r>
          </a:p>
          <a:p>
            <a:pPr algn="just">
              <a:buNone/>
            </a:pPr>
            <a:r>
              <a:rPr lang="fr-FR" sz="5600" dirty="0">
                <a:latin typeface="Arial" pitchFamily="34" charset="0"/>
                <a:cs typeface="Arial" pitchFamily="34" charset="0"/>
              </a:rPr>
              <a:t> </a:t>
            </a:r>
          </a:p>
          <a:p>
            <a:pPr algn="just">
              <a:buNone/>
            </a:pPr>
            <a:r>
              <a:rPr lang="fr-FR" sz="5600" dirty="0">
                <a:latin typeface="Arial" pitchFamily="34" charset="0"/>
                <a:cs typeface="Arial" pitchFamily="34" charset="0"/>
              </a:rPr>
              <a:t>Le midi et le soir, ils sont au portail pour contrôler les sorties des élèves externes ou </a:t>
            </a:r>
            <a:r>
              <a:rPr lang="fr-FR" sz="5600" dirty="0" smtClean="0">
                <a:latin typeface="Arial" pitchFamily="34" charset="0"/>
                <a:cs typeface="Arial" pitchFamily="34" charset="0"/>
              </a:rPr>
              <a:t>demi</a:t>
            </a:r>
          </a:p>
          <a:p>
            <a:pPr algn="just">
              <a:buNone/>
            </a:pPr>
            <a:r>
              <a:rPr lang="fr-FR" sz="5600" dirty="0" smtClean="0">
                <a:latin typeface="Arial" pitchFamily="34" charset="0"/>
                <a:cs typeface="Arial" pitchFamily="34" charset="0"/>
              </a:rPr>
              <a:t>pensionnaires, inscrits sur le carnet de correspondance et assurent une présence jusqu’au départ de </a:t>
            </a:r>
          </a:p>
          <a:p>
            <a:pPr algn="just">
              <a:buNone/>
            </a:pPr>
            <a:r>
              <a:rPr lang="fr-FR" sz="5600" dirty="0" smtClean="0">
                <a:latin typeface="Arial" pitchFamily="34" charset="0"/>
                <a:cs typeface="Arial" pitchFamily="34" charset="0"/>
              </a:rPr>
              <a:t>tous </a:t>
            </a:r>
            <a:r>
              <a:rPr lang="fr-FR" sz="5600" dirty="0">
                <a:latin typeface="Arial" pitchFamily="34" charset="0"/>
                <a:cs typeface="Arial" pitchFamily="34" charset="0"/>
              </a:rPr>
              <a:t>les élèves. </a:t>
            </a:r>
          </a:p>
          <a:p>
            <a:pPr>
              <a:buNone/>
            </a:pPr>
            <a:endParaRPr lang="fr-FR" dirty="0"/>
          </a:p>
        </p:txBody>
      </p:sp>
      <p:pic>
        <p:nvPicPr>
          <p:cNvPr id="4" name="irc_mi" descr="Résultats de recherche d'images pour « assistant d'éducation collège »">
            <a:hlinkClick r:id="rId2"/>
          </p:cNvPr>
          <p:cNvPicPr/>
          <p:nvPr/>
        </p:nvPicPr>
        <p:blipFill>
          <a:blip r:embed="rId3" cstate="print"/>
          <a:srcRect/>
          <a:stretch>
            <a:fillRect/>
          </a:stretch>
        </p:blipFill>
        <p:spPr bwMode="auto">
          <a:xfrm>
            <a:off x="6732240" y="5517232"/>
            <a:ext cx="1224136" cy="108012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5536" y="980728"/>
            <a:ext cx="8301608" cy="5544616"/>
          </a:xfrm>
        </p:spPr>
        <p:txBody>
          <a:bodyPr>
            <a:normAutofit fontScale="32500" lnSpcReduction="20000"/>
          </a:bodyPr>
          <a:lstStyle/>
          <a:p>
            <a:pPr>
              <a:buNone/>
            </a:pPr>
            <a:r>
              <a:rPr lang="fr-FR" sz="4200" dirty="0" smtClean="0">
                <a:latin typeface="Arial" pitchFamily="34" charset="0"/>
                <a:cs typeface="Arial" pitchFamily="34" charset="0"/>
                <a:sym typeface="Wingdings"/>
              </a:rPr>
              <a:t> </a:t>
            </a:r>
            <a:r>
              <a:rPr lang="fr-FR" sz="6200" b="1" u="dottedHeavy" dirty="0" smtClean="0">
                <a:latin typeface="Arial" pitchFamily="34" charset="0"/>
                <a:cs typeface="Arial" pitchFamily="34" charset="0"/>
                <a:sym typeface="Wingdings"/>
              </a:rPr>
              <a:t>UNION NATIONALE DU SPORT SCOLAIRE </a:t>
            </a:r>
            <a:r>
              <a:rPr lang="fr-FR" sz="6200" dirty="0" smtClean="0">
                <a:latin typeface="Arial" pitchFamily="34" charset="0"/>
                <a:cs typeface="Arial" pitchFamily="34" charset="0"/>
                <a:sym typeface="Wingdings"/>
              </a:rPr>
              <a:t>(U.N.S.S.)</a:t>
            </a:r>
            <a:endParaRPr lang="fr-FR" sz="4200" dirty="0" smtClean="0">
              <a:latin typeface="Arial" pitchFamily="34" charset="0"/>
              <a:cs typeface="Arial" pitchFamily="34" charset="0"/>
            </a:endParaRPr>
          </a:p>
          <a:p>
            <a:pPr>
              <a:buNone/>
            </a:pPr>
            <a:endParaRPr lang="fr-FR" dirty="0" smtClean="0"/>
          </a:p>
          <a:p>
            <a:pPr>
              <a:buNone/>
            </a:pPr>
            <a:r>
              <a:rPr lang="fr-FR" sz="5200" dirty="0" smtClean="0">
                <a:latin typeface="Arial" pitchFamily="34" charset="0"/>
                <a:cs typeface="Arial" pitchFamily="34" charset="0"/>
              </a:rPr>
              <a:t>Ce </a:t>
            </a:r>
            <a:r>
              <a:rPr lang="fr-FR" sz="5200" dirty="0">
                <a:latin typeface="Arial" pitchFamily="34" charset="0"/>
                <a:cs typeface="Arial" pitchFamily="34" charset="0"/>
              </a:rPr>
              <a:t>sont les enseignants d’EPS qui animent </a:t>
            </a:r>
            <a:r>
              <a:rPr lang="fr-FR" sz="5200" dirty="0" smtClean="0">
                <a:latin typeface="Arial" pitchFamily="34" charset="0"/>
                <a:cs typeface="Arial" pitchFamily="34" charset="0"/>
              </a:rPr>
              <a:t>cette association sportive et </a:t>
            </a:r>
            <a:r>
              <a:rPr lang="fr-FR" sz="5200" dirty="0">
                <a:latin typeface="Arial" pitchFamily="34" charset="0"/>
                <a:cs typeface="Arial" pitchFamily="34" charset="0"/>
              </a:rPr>
              <a:t>proposent </a:t>
            </a:r>
            <a:endParaRPr lang="fr-FR" sz="5200" dirty="0" smtClean="0">
              <a:latin typeface="Arial" pitchFamily="34" charset="0"/>
              <a:cs typeface="Arial" pitchFamily="34" charset="0"/>
            </a:endParaRPr>
          </a:p>
          <a:p>
            <a:pPr>
              <a:buNone/>
            </a:pPr>
            <a:r>
              <a:rPr lang="fr-FR" sz="5200" dirty="0" smtClean="0">
                <a:latin typeface="Arial" pitchFamily="34" charset="0"/>
                <a:cs typeface="Arial" pitchFamily="34" charset="0"/>
              </a:rPr>
              <a:t>le mercredi </a:t>
            </a:r>
            <a:r>
              <a:rPr lang="fr-FR" sz="5200" dirty="0">
                <a:latin typeface="Arial" pitchFamily="34" charset="0"/>
                <a:cs typeface="Arial" pitchFamily="34" charset="0"/>
              </a:rPr>
              <a:t>après‐midi </a:t>
            </a:r>
            <a:r>
              <a:rPr lang="fr-FR" sz="5200" dirty="0" smtClean="0">
                <a:latin typeface="Arial" pitchFamily="34" charset="0"/>
                <a:cs typeface="Arial" pitchFamily="34" charset="0"/>
              </a:rPr>
              <a:t>ou pendant la pause méridienne de </a:t>
            </a:r>
            <a:r>
              <a:rPr lang="fr-FR" sz="5200" dirty="0">
                <a:latin typeface="Arial" pitchFamily="34" charset="0"/>
                <a:cs typeface="Arial" pitchFamily="34" charset="0"/>
              </a:rPr>
              <a:t>nombreuses activités </a:t>
            </a:r>
            <a:endParaRPr lang="fr-FR" sz="5200" dirty="0" smtClean="0">
              <a:latin typeface="Arial" pitchFamily="34" charset="0"/>
              <a:cs typeface="Arial" pitchFamily="34" charset="0"/>
            </a:endParaRPr>
          </a:p>
          <a:p>
            <a:pPr>
              <a:buNone/>
            </a:pPr>
            <a:r>
              <a:rPr lang="fr-FR" sz="5200" dirty="0" smtClean="0">
                <a:latin typeface="Arial" pitchFamily="34" charset="0"/>
                <a:cs typeface="Arial" pitchFamily="34" charset="0"/>
              </a:rPr>
              <a:t>sportives</a:t>
            </a:r>
            <a:r>
              <a:rPr lang="fr-FR" sz="5200" dirty="0">
                <a:latin typeface="Arial" pitchFamily="34" charset="0"/>
                <a:cs typeface="Arial" pitchFamily="34" charset="0"/>
              </a:rPr>
              <a:t>. </a:t>
            </a:r>
            <a:r>
              <a:rPr lang="fr-FR" sz="5200" dirty="0" smtClean="0">
                <a:latin typeface="Arial" pitchFamily="34" charset="0"/>
                <a:cs typeface="Arial" pitchFamily="34" charset="0"/>
              </a:rPr>
              <a:t>Pour y adhérer, </a:t>
            </a:r>
            <a:r>
              <a:rPr lang="fr-FR" sz="5200" dirty="0">
                <a:latin typeface="Arial" pitchFamily="34" charset="0"/>
                <a:cs typeface="Arial" pitchFamily="34" charset="0"/>
              </a:rPr>
              <a:t>il faut payer une cotisation qui couvre les frais de </a:t>
            </a:r>
            <a:r>
              <a:rPr lang="fr-FR" sz="5200" dirty="0" smtClean="0">
                <a:latin typeface="Arial" pitchFamily="34" charset="0"/>
                <a:cs typeface="Arial" pitchFamily="34" charset="0"/>
              </a:rPr>
              <a:t>licence,</a:t>
            </a:r>
          </a:p>
          <a:p>
            <a:pPr>
              <a:buNone/>
            </a:pPr>
            <a:r>
              <a:rPr lang="fr-FR" sz="5200" dirty="0" smtClean="0">
                <a:latin typeface="Arial" pitchFamily="34" charset="0"/>
                <a:cs typeface="Arial" pitchFamily="34" charset="0"/>
              </a:rPr>
              <a:t>les  besoins </a:t>
            </a:r>
            <a:r>
              <a:rPr lang="fr-FR" sz="5200" dirty="0">
                <a:latin typeface="Arial" pitchFamily="34" charset="0"/>
                <a:cs typeface="Arial" pitchFamily="34" charset="0"/>
              </a:rPr>
              <a:t>en </a:t>
            </a:r>
            <a:r>
              <a:rPr lang="fr-FR" sz="5200" dirty="0" smtClean="0">
                <a:latin typeface="Arial" pitchFamily="34" charset="0"/>
                <a:cs typeface="Arial" pitchFamily="34" charset="0"/>
              </a:rPr>
              <a:t>matériel. Les </a:t>
            </a:r>
            <a:r>
              <a:rPr lang="fr-FR" sz="5200" dirty="0">
                <a:latin typeface="Arial" pitchFamily="34" charset="0"/>
                <a:cs typeface="Arial" pitchFamily="34" charset="0"/>
              </a:rPr>
              <a:t>élèves adhérents </a:t>
            </a:r>
            <a:r>
              <a:rPr lang="fr-FR" sz="5200" dirty="0" smtClean="0">
                <a:latin typeface="Arial" pitchFamily="34" charset="0"/>
                <a:cs typeface="Arial" pitchFamily="34" charset="0"/>
              </a:rPr>
              <a:t>peuvent </a:t>
            </a:r>
            <a:r>
              <a:rPr lang="fr-FR" sz="5200" dirty="0">
                <a:latin typeface="Arial" pitchFamily="34" charset="0"/>
                <a:cs typeface="Arial" pitchFamily="34" charset="0"/>
              </a:rPr>
              <a:t>ensuite participer aux  </a:t>
            </a:r>
            <a:endParaRPr lang="fr-FR" sz="5200" dirty="0" smtClean="0">
              <a:latin typeface="Arial" pitchFamily="34" charset="0"/>
              <a:cs typeface="Arial" pitchFamily="34" charset="0"/>
            </a:endParaRPr>
          </a:p>
          <a:p>
            <a:pPr>
              <a:buNone/>
            </a:pPr>
            <a:r>
              <a:rPr lang="fr-FR" sz="5200" dirty="0" smtClean="0">
                <a:latin typeface="Arial" pitchFamily="34" charset="0"/>
                <a:cs typeface="Arial" pitchFamily="34" charset="0"/>
              </a:rPr>
              <a:t>compétitions</a:t>
            </a:r>
            <a:endParaRPr lang="fr-FR" sz="5200" dirty="0">
              <a:latin typeface="Arial" pitchFamily="34" charset="0"/>
              <a:cs typeface="Arial" pitchFamily="34" charset="0"/>
            </a:endParaRPr>
          </a:p>
          <a:p>
            <a:pPr>
              <a:buNone/>
            </a:pPr>
            <a:r>
              <a:rPr lang="fr-FR" sz="4900" dirty="0">
                <a:latin typeface="Arial" pitchFamily="34" charset="0"/>
                <a:cs typeface="Arial" pitchFamily="34" charset="0"/>
              </a:rPr>
              <a:t> </a:t>
            </a:r>
          </a:p>
          <a:p>
            <a:pPr>
              <a:buNone/>
            </a:pPr>
            <a:r>
              <a:rPr lang="fr-FR" sz="5200" dirty="0" smtClean="0">
                <a:latin typeface="Arial" pitchFamily="34" charset="0"/>
                <a:cs typeface="Arial" pitchFamily="34" charset="0"/>
              </a:rPr>
              <a:t>Cette </a:t>
            </a:r>
            <a:r>
              <a:rPr lang="fr-FR" sz="5200" dirty="0">
                <a:latin typeface="Arial" pitchFamily="34" charset="0"/>
                <a:cs typeface="Arial" pitchFamily="34" charset="0"/>
              </a:rPr>
              <a:t>association est affiliée à un organisme officiel : L'Union Nationale du Sport </a:t>
            </a:r>
            <a:endParaRPr lang="fr-FR" sz="5200" dirty="0" smtClean="0">
              <a:latin typeface="Arial" pitchFamily="34" charset="0"/>
              <a:cs typeface="Arial" pitchFamily="34" charset="0"/>
            </a:endParaRPr>
          </a:p>
          <a:p>
            <a:pPr>
              <a:buNone/>
            </a:pPr>
            <a:r>
              <a:rPr lang="fr-FR" sz="5200" dirty="0" smtClean="0">
                <a:latin typeface="Arial" pitchFamily="34" charset="0"/>
                <a:cs typeface="Arial" pitchFamily="34" charset="0"/>
              </a:rPr>
              <a:t>Scolaire</a:t>
            </a:r>
            <a:r>
              <a:rPr lang="fr-FR" sz="5200" b="1" dirty="0" smtClean="0">
                <a:latin typeface="Arial" pitchFamily="34" charset="0"/>
                <a:cs typeface="Arial" pitchFamily="34" charset="0"/>
              </a:rPr>
              <a:t> </a:t>
            </a:r>
            <a:r>
              <a:rPr lang="fr-FR" sz="5200" b="1" dirty="0">
                <a:latin typeface="Arial" pitchFamily="34" charset="0"/>
                <a:cs typeface="Arial" pitchFamily="34" charset="0"/>
              </a:rPr>
              <a:t>(U.N.S.S.)</a:t>
            </a:r>
            <a:endParaRPr lang="fr-FR" sz="5200" dirty="0">
              <a:latin typeface="Arial" pitchFamily="34" charset="0"/>
              <a:cs typeface="Arial" pitchFamily="34" charset="0"/>
            </a:endParaRPr>
          </a:p>
          <a:p>
            <a:pPr>
              <a:buNone/>
            </a:pPr>
            <a:endParaRPr lang="fr-FR" sz="4900" dirty="0">
              <a:latin typeface="Arial" pitchFamily="34" charset="0"/>
              <a:cs typeface="Arial" pitchFamily="34" charset="0"/>
            </a:endParaRPr>
          </a:p>
          <a:p>
            <a:pPr>
              <a:buNone/>
            </a:pPr>
            <a:r>
              <a:rPr lang="fr-FR" sz="5200" u="dbl" dirty="0">
                <a:latin typeface="Arial" pitchFamily="34" charset="0"/>
                <a:cs typeface="Arial" pitchFamily="34" charset="0"/>
              </a:rPr>
              <a:t>Ils proposent des activités telles que </a:t>
            </a:r>
            <a:r>
              <a:rPr lang="fr-FR" sz="5200" u="dbl" dirty="0" smtClean="0">
                <a:latin typeface="Arial" pitchFamily="34" charset="0"/>
                <a:cs typeface="Arial" pitchFamily="34" charset="0"/>
              </a:rPr>
              <a:t>:</a:t>
            </a:r>
          </a:p>
          <a:p>
            <a:pPr>
              <a:buNone/>
            </a:pPr>
            <a:endParaRPr lang="fr-FR" sz="5200" dirty="0">
              <a:latin typeface="Arial" pitchFamily="34" charset="0"/>
              <a:cs typeface="Arial" pitchFamily="34" charset="0"/>
            </a:endParaRPr>
          </a:p>
          <a:p>
            <a:pPr>
              <a:buNone/>
            </a:pPr>
            <a:r>
              <a:rPr lang="fr-FR" sz="5200" dirty="0" smtClean="0">
                <a:latin typeface="Arial" pitchFamily="34" charset="0"/>
                <a:cs typeface="Arial" pitchFamily="34" charset="0"/>
              </a:rPr>
              <a:t>		</a:t>
            </a:r>
            <a:r>
              <a:rPr lang="fr-FR" sz="5200" dirty="0" smtClean="0">
                <a:latin typeface="Arial" pitchFamily="34" charset="0"/>
                <a:cs typeface="Arial" pitchFamily="34" charset="0"/>
                <a:sym typeface="Wingdings"/>
              </a:rPr>
              <a:t> Acrosport</a:t>
            </a:r>
          </a:p>
          <a:p>
            <a:pPr>
              <a:buNone/>
            </a:pPr>
            <a:r>
              <a:rPr lang="fr-FR" sz="5200" dirty="0">
                <a:latin typeface="Arial" pitchFamily="34" charset="0"/>
                <a:cs typeface="Arial" pitchFamily="34" charset="0"/>
                <a:sym typeface="Wingdings"/>
              </a:rPr>
              <a:t>	</a:t>
            </a:r>
            <a:r>
              <a:rPr lang="fr-FR" sz="5200" dirty="0" smtClean="0">
                <a:latin typeface="Arial" pitchFamily="34" charset="0"/>
                <a:cs typeface="Arial" pitchFamily="34" charset="0"/>
                <a:sym typeface="Wingdings"/>
              </a:rPr>
              <a:t>	 Badminton </a:t>
            </a:r>
            <a:r>
              <a:rPr lang="fr-FR" sz="5200" dirty="0" smtClean="0">
                <a:latin typeface="Arial" pitchFamily="34" charset="0"/>
                <a:cs typeface="Arial" pitchFamily="34" charset="0"/>
              </a:rPr>
              <a:t>		</a:t>
            </a:r>
          </a:p>
          <a:p>
            <a:pPr>
              <a:buNone/>
            </a:pPr>
            <a:r>
              <a:rPr lang="fr-FR" sz="5200" dirty="0">
                <a:latin typeface="Arial" pitchFamily="34" charset="0"/>
                <a:cs typeface="Arial" pitchFamily="34" charset="0"/>
                <a:sym typeface="Wingdings"/>
              </a:rPr>
              <a:t>	</a:t>
            </a:r>
            <a:r>
              <a:rPr lang="fr-FR" sz="5200" dirty="0" smtClean="0">
                <a:latin typeface="Arial" pitchFamily="34" charset="0"/>
                <a:cs typeface="Arial" pitchFamily="34" charset="0"/>
                <a:sym typeface="Wingdings"/>
              </a:rPr>
              <a:t>	 </a:t>
            </a:r>
            <a:r>
              <a:rPr lang="fr-FR" sz="5200" dirty="0" smtClean="0">
                <a:latin typeface="Arial" pitchFamily="34" charset="0"/>
                <a:cs typeface="Arial" pitchFamily="34" charset="0"/>
              </a:rPr>
              <a:t>Basket</a:t>
            </a:r>
          </a:p>
          <a:p>
            <a:pPr>
              <a:buNone/>
            </a:pPr>
            <a:r>
              <a:rPr lang="fr-FR" sz="5200" dirty="0">
                <a:latin typeface="Arial" pitchFamily="34" charset="0"/>
                <a:cs typeface="Arial" pitchFamily="34" charset="0"/>
              </a:rPr>
              <a:t>	</a:t>
            </a:r>
            <a:r>
              <a:rPr lang="fr-FR" sz="5200" dirty="0" smtClean="0">
                <a:latin typeface="Arial" pitchFamily="34" charset="0"/>
                <a:cs typeface="Arial" pitchFamily="34" charset="0"/>
              </a:rPr>
              <a:t>	</a:t>
            </a:r>
            <a:r>
              <a:rPr lang="fr-FR" sz="5200" dirty="0" smtClean="0">
                <a:latin typeface="Arial" pitchFamily="34" charset="0"/>
                <a:cs typeface="Arial" pitchFamily="34" charset="0"/>
                <a:sym typeface="Wingdings"/>
              </a:rPr>
              <a:t> Gymnastique </a:t>
            </a:r>
            <a:endParaRPr lang="fr-FR" sz="5200" dirty="0" smtClean="0">
              <a:latin typeface="Arial" pitchFamily="34" charset="0"/>
              <a:cs typeface="Arial" pitchFamily="34" charset="0"/>
            </a:endParaRPr>
          </a:p>
          <a:p>
            <a:pPr>
              <a:buNone/>
            </a:pPr>
            <a:r>
              <a:rPr lang="fr-FR" sz="5200" dirty="0">
                <a:latin typeface="Arial" pitchFamily="34" charset="0"/>
                <a:cs typeface="Arial" pitchFamily="34" charset="0"/>
              </a:rPr>
              <a:t>	</a:t>
            </a:r>
            <a:r>
              <a:rPr lang="fr-FR" sz="5200" dirty="0" smtClean="0">
                <a:latin typeface="Arial" pitchFamily="34" charset="0"/>
                <a:cs typeface="Arial" pitchFamily="34" charset="0"/>
              </a:rPr>
              <a:t>	</a:t>
            </a:r>
            <a:r>
              <a:rPr lang="fr-FR" sz="5200" dirty="0" smtClean="0">
                <a:latin typeface="Arial" pitchFamily="34" charset="0"/>
                <a:cs typeface="Arial" pitchFamily="34" charset="0"/>
                <a:sym typeface="Wingdings"/>
              </a:rPr>
              <a:t> </a:t>
            </a:r>
            <a:r>
              <a:rPr lang="fr-FR" sz="5200" dirty="0">
                <a:latin typeface="Arial" pitchFamily="34" charset="0"/>
                <a:cs typeface="Arial" pitchFamily="34" charset="0"/>
              </a:rPr>
              <a:t>Tennis de </a:t>
            </a:r>
            <a:r>
              <a:rPr lang="fr-FR" sz="5200" dirty="0" smtClean="0">
                <a:latin typeface="Arial" pitchFamily="34" charset="0"/>
                <a:cs typeface="Arial" pitchFamily="34" charset="0"/>
              </a:rPr>
              <a:t>table</a:t>
            </a:r>
          </a:p>
          <a:p>
            <a:pPr>
              <a:buNone/>
            </a:pPr>
            <a:endParaRPr lang="en-US" sz="5200" dirty="0" smtClean="0">
              <a:latin typeface="Arial" pitchFamily="34" charset="0"/>
              <a:cs typeface="Arial" pitchFamily="34" charset="0"/>
            </a:endParaRPr>
          </a:p>
          <a:p>
            <a:pPr>
              <a:buNone/>
            </a:pPr>
            <a:r>
              <a:rPr lang="en-US" sz="5200" dirty="0" smtClean="0">
                <a:latin typeface="Arial" pitchFamily="34" charset="0"/>
                <a:cs typeface="Arial" pitchFamily="34" charset="0"/>
              </a:rPr>
              <a:t> </a:t>
            </a:r>
            <a:r>
              <a:rPr lang="fr-FR" sz="5200" dirty="0">
                <a:latin typeface="Arial" pitchFamily="34" charset="0"/>
                <a:cs typeface="Arial" pitchFamily="34" charset="0"/>
              </a:rPr>
              <a:t>D’autres activités pourraient être proposées par les enseignants d’E.P.S</a:t>
            </a:r>
            <a:r>
              <a:rPr lang="fr-FR" sz="5200" dirty="0"/>
              <a:t>.</a:t>
            </a:r>
          </a:p>
          <a:p>
            <a:pPr>
              <a:buNone/>
            </a:pPr>
            <a:endParaRPr lang="fr-FR" dirty="0"/>
          </a:p>
        </p:txBody>
      </p:sp>
      <p:pic>
        <p:nvPicPr>
          <p:cNvPr id="5" name="Image 4"/>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156176" y="3429000"/>
            <a:ext cx="1750119" cy="1341055"/>
          </a:xfrm>
          <a:prstGeom prst="rect">
            <a:avLst/>
          </a:prstGeom>
          <a:noFill/>
          <a:ln>
            <a:noFill/>
          </a:ln>
        </p:spPr>
      </p:pic>
      <p:sp>
        <p:nvSpPr>
          <p:cNvPr id="6" name="Rectangle 5"/>
          <p:cNvSpPr/>
          <p:nvPr/>
        </p:nvSpPr>
        <p:spPr>
          <a:xfrm>
            <a:off x="683568" y="116632"/>
            <a:ext cx="7920880" cy="646331"/>
          </a:xfrm>
          <a:prstGeom prst="rect">
            <a:avLst/>
          </a:prstGeom>
        </p:spPr>
        <p:txBody>
          <a:bodyPr wrap="square">
            <a:spAutoFit/>
          </a:bodyPr>
          <a:lstStyle/>
          <a:p>
            <a:pPr algn="ctr"/>
            <a:r>
              <a:rPr lang="fr-FR"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LES ASSOCIATIONS DU COLLEGE</a:t>
            </a:r>
            <a:endParaRPr lang="fr-FR" sz="3600"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5536" y="908720"/>
            <a:ext cx="8229600" cy="5328592"/>
          </a:xfrm>
        </p:spPr>
        <p:txBody>
          <a:bodyPr>
            <a:normAutofit fontScale="92500" lnSpcReduction="20000"/>
          </a:bodyPr>
          <a:lstStyle/>
          <a:p>
            <a:pPr>
              <a:buNone/>
            </a:pPr>
            <a:r>
              <a:rPr lang="fr-FR" sz="2000" dirty="0" smtClean="0">
                <a:latin typeface="Arial" pitchFamily="34" charset="0"/>
                <a:cs typeface="Arial" pitchFamily="34" charset="0"/>
              </a:rPr>
              <a:t> </a:t>
            </a:r>
            <a:r>
              <a:rPr lang="fr-FR" sz="2200" b="1" dirty="0" smtClean="0">
                <a:latin typeface="Arial" pitchFamily="34" charset="0"/>
                <a:cs typeface="Arial" pitchFamily="34" charset="0"/>
                <a:sym typeface="Wingdings"/>
              </a:rPr>
              <a:t> </a:t>
            </a:r>
            <a:r>
              <a:rPr lang="fr-FR" sz="2200" b="1" u="dottedHeavy" dirty="0" smtClean="0">
                <a:latin typeface="Arial" pitchFamily="34" charset="0"/>
                <a:cs typeface="Arial" pitchFamily="34" charset="0"/>
              </a:rPr>
              <a:t>FOYER SOCIO-EDUCATIF</a:t>
            </a:r>
            <a:endParaRPr lang="fr-FR" sz="2000" b="1" u="dottedHeavy" dirty="0" smtClean="0">
              <a:latin typeface="Arial" pitchFamily="34" charset="0"/>
              <a:cs typeface="Arial" pitchFamily="34" charset="0"/>
            </a:endParaRPr>
          </a:p>
          <a:p>
            <a:pPr>
              <a:buNone/>
            </a:pPr>
            <a:endParaRPr lang="fr-FR" sz="2000" dirty="0" smtClean="0">
              <a:latin typeface="Arial" pitchFamily="34" charset="0"/>
              <a:cs typeface="Arial" pitchFamily="34" charset="0"/>
            </a:endParaRPr>
          </a:p>
          <a:p>
            <a:pPr>
              <a:buNone/>
            </a:pPr>
            <a:r>
              <a:rPr lang="fr-FR" sz="2000" dirty="0" smtClean="0">
                <a:latin typeface="Arial" pitchFamily="34" charset="0"/>
                <a:cs typeface="Arial" pitchFamily="34" charset="0"/>
              </a:rPr>
              <a:t>Le </a:t>
            </a:r>
            <a:r>
              <a:rPr lang="fr-FR" sz="2000" dirty="0">
                <a:latin typeface="Arial" pitchFamily="34" charset="0"/>
                <a:cs typeface="Arial" pitchFamily="34" charset="0"/>
              </a:rPr>
              <a:t>Foyer Socio-Educatif permet à chaque élève pendant la pause </a:t>
            </a:r>
            <a:endParaRPr lang="fr-FR" sz="2000" dirty="0" smtClean="0">
              <a:latin typeface="Arial" pitchFamily="34" charset="0"/>
              <a:cs typeface="Arial" pitchFamily="34" charset="0"/>
            </a:endParaRPr>
          </a:p>
          <a:p>
            <a:pPr>
              <a:buNone/>
            </a:pPr>
            <a:r>
              <a:rPr lang="fr-FR" sz="2000" dirty="0" smtClean="0">
                <a:latin typeface="Arial" pitchFamily="34" charset="0"/>
                <a:cs typeface="Arial" pitchFamily="34" charset="0"/>
              </a:rPr>
              <a:t>méridienne de </a:t>
            </a:r>
            <a:r>
              <a:rPr lang="fr-FR" sz="2000" dirty="0">
                <a:latin typeface="Arial" pitchFamily="34" charset="0"/>
                <a:cs typeface="Arial" pitchFamily="34" charset="0"/>
              </a:rPr>
              <a:t>participer à diverses activités et faire partie de clubs </a:t>
            </a:r>
            <a:r>
              <a:rPr lang="fr-FR" sz="2000" dirty="0" smtClean="0">
                <a:latin typeface="Arial" pitchFamily="34" charset="0"/>
                <a:cs typeface="Arial" pitchFamily="34" charset="0"/>
              </a:rPr>
              <a:t>animés</a:t>
            </a:r>
          </a:p>
          <a:p>
            <a:pPr>
              <a:buNone/>
            </a:pPr>
            <a:r>
              <a:rPr lang="fr-FR" sz="2000" dirty="0" smtClean="0">
                <a:latin typeface="Arial" pitchFamily="34" charset="0"/>
                <a:cs typeface="Arial" pitchFamily="34" charset="0"/>
              </a:rPr>
              <a:t>par </a:t>
            </a:r>
            <a:r>
              <a:rPr lang="fr-FR" sz="2000" dirty="0">
                <a:latin typeface="Arial" pitchFamily="34" charset="0"/>
                <a:cs typeface="Arial" pitchFamily="34" charset="0"/>
              </a:rPr>
              <a:t>les </a:t>
            </a:r>
            <a:r>
              <a:rPr lang="fr-FR" sz="2000" dirty="0" smtClean="0">
                <a:latin typeface="Arial" pitchFamily="34" charset="0"/>
                <a:cs typeface="Arial" pitchFamily="34" charset="0"/>
              </a:rPr>
              <a:t>professeurs </a:t>
            </a:r>
            <a:r>
              <a:rPr lang="fr-FR" sz="2000" dirty="0">
                <a:latin typeface="Arial" pitchFamily="34" charset="0"/>
                <a:cs typeface="Arial" pitchFamily="34" charset="0"/>
              </a:rPr>
              <a:t>et les </a:t>
            </a:r>
            <a:r>
              <a:rPr lang="fr-FR" sz="2000" dirty="0" smtClean="0">
                <a:latin typeface="Arial" pitchFamily="34" charset="0"/>
                <a:cs typeface="Arial" pitchFamily="34" charset="0"/>
              </a:rPr>
              <a:t>assistants d’éducation. </a:t>
            </a:r>
            <a:r>
              <a:rPr lang="fr-FR" sz="2000" dirty="0">
                <a:latin typeface="Arial" pitchFamily="34" charset="0"/>
                <a:cs typeface="Arial" pitchFamily="34" charset="0"/>
              </a:rPr>
              <a:t>Le foyer fonctionne </a:t>
            </a:r>
            <a:r>
              <a:rPr lang="fr-FR" sz="2000" dirty="0" smtClean="0">
                <a:latin typeface="Arial" pitchFamily="34" charset="0"/>
                <a:cs typeface="Arial" pitchFamily="34" charset="0"/>
              </a:rPr>
              <a:t>grâce</a:t>
            </a:r>
          </a:p>
          <a:p>
            <a:pPr>
              <a:buNone/>
            </a:pPr>
            <a:r>
              <a:rPr lang="fr-FR" sz="2000" dirty="0" smtClean="0">
                <a:latin typeface="Arial" pitchFamily="34" charset="0"/>
                <a:cs typeface="Arial" pitchFamily="34" charset="0"/>
              </a:rPr>
              <a:t>à </a:t>
            </a:r>
            <a:r>
              <a:rPr lang="fr-FR" sz="2000" dirty="0">
                <a:latin typeface="Arial" pitchFamily="34" charset="0"/>
                <a:cs typeface="Arial" pitchFamily="34" charset="0"/>
              </a:rPr>
              <a:t>la </a:t>
            </a:r>
            <a:r>
              <a:rPr lang="fr-FR" sz="2000" dirty="0" smtClean="0">
                <a:latin typeface="Arial" pitchFamily="34" charset="0"/>
                <a:cs typeface="Arial" pitchFamily="34" charset="0"/>
              </a:rPr>
              <a:t>cotisation </a:t>
            </a:r>
            <a:r>
              <a:rPr lang="fr-FR" sz="2000" dirty="0">
                <a:latin typeface="Arial" pitchFamily="34" charset="0"/>
                <a:cs typeface="Arial" pitchFamily="34" charset="0"/>
              </a:rPr>
              <a:t>des parents </a:t>
            </a:r>
            <a:r>
              <a:rPr lang="fr-FR" sz="2000" dirty="0" smtClean="0">
                <a:latin typeface="Arial" pitchFamily="34" charset="0"/>
                <a:cs typeface="Arial" pitchFamily="34" charset="0"/>
              </a:rPr>
              <a:t>versée </a:t>
            </a:r>
            <a:r>
              <a:rPr lang="fr-FR" sz="2000" dirty="0">
                <a:latin typeface="Arial" pitchFamily="34" charset="0"/>
                <a:cs typeface="Arial" pitchFamily="34" charset="0"/>
              </a:rPr>
              <a:t>en début d’année </a:t>
            </a:r>
            <a:r>
              <a:rPr lang="fr-FR" sz="2000" dirty="0" smtClean="0">
                <a:latin typeface="Arial" pitchFamily="34" charset="0"/>
                <a:cs typeface="Arial" pitchFamily="34" charset="0"/>
              </a:rPr>
              <a:t>scolaire.</a:t>
            </a:r>
          </a:p>
          <a:p>
            <a:pPr>
              <a:buNone/>
            </a:pPr>
            <a:endParaRPr lang="fr-FR" sz="2000" dirty="0" smtClean="0"/>
          </a:p>
          <a:p>
            <a:pPr>
              <a:buNone/>
            </a:pPr>
            <a:r>
              <a:rPr lang="fr-FR" sz="2000" u="dotted" dirty="0" smtClean="0">
                <a:latin typeface="Arial" pitchFamily="34" charset="0"/>
                <a:cs typeface="Arial" pitchFamily="34" charset="0"/>
              </a:rPr>
              <a:t>Activités proposées </a:t>
            </a:r>
            <a:r>
              <a:rPr lang="fr-FR" sz="2000" dirty="0" smtClean="0">
                <a:latin typeface="Arial" pitchFamily="34" charset="0"/>
                <a:cs typeface="Arial" pitchFamily="34" charset="0"/>
              </a:rPr>
              <a:t>:</a:t>
            </a:r>
          </a:p>
          <a:p>
            <a:pPr>
              <a:buNone/>
            </a:pPr>
            <a:r>
              <a:rPr lang="fr-FR" sz="2000" dirty="0" smtClean="0">
                <a:latin typeface="Arial" pitchFamily="34" charset="0"/>
                <a:cs typeface="Arial" pitchFamily="34" charset="0"/>
                <a:sym typeface="Wingdings" panose="05000000000000000000" pitchFamily="2" charset="2"/>
              </a:rPr>
              <a:t>	 Jeu d’échec,</a:t>
            </a:r>
          </a:p>
          <a:p>
            <a:pPr>
              <a:buNone/>
            </a:pPr>
            <a:r>
              <a:rPr lang="fr-FR" sz="2000" dirty="0">
                <a:latin typeface="Arial" pitchFamily="34" charset="0"/>
                <a:cs typeface="Arial" pitchFamily="34" charset="0"/>
                <a:sym typeface="Wingdings" panose="05000000000000000000" pitchFamily="2" charset="2"/>
              </a:rPr>
              <a:t>	</a:t>
            </a:r>
            <a:r>
              <a:rPr lang="fr-FR" sz="2000" dirty="0" smtClean="0">
                <a:latin typeface="Arial" pitchFamily="34" charset="0"/>
                <a:cs typeface="Arial" pitchFamily="34" charset="0"/>
                <a:sym typeface="Wingdings" panose="05000000000000000000" pitchFamily="2" charset="2"/>
              </a:rPr>
              <a:t> Atelier anglais,</a:t>
            </a:r>
          </a:p>
          <a:p>
            <a:pPr>
              <a:buNone/>
            </a:pPr>
            <a:r>
              <a:rPr lang="fr-FR" sz="2000" dirty="0">
                <a:latin typeface="Arial" pitchFamily="34" charset="0"/>
                <a:cs typeface="Arial" pitchFamily="34" charset="0"/>
                <a:sym typeface="Wingdings" panose="05000000000000000000" pitchFamily="2" charset="2"/>
              </a:rPr>
              <a:t>	</a:t>
            </a:r>
            <a:r>
              <a:rPr lang="fr-FR" sz="2000" dirty="0" smtClean="0">
                <a:latin typeface="Arial" pitchFamily="34" charset="0"/>
                <a:cs typeface="Arial" pitchFamily="34" charset="0"/>
                <a:sym typeface="Wingdings" panose="05000000000000000000" pitchFamily="2" charset="2"/>
              </a:rPr>
              <a:t> Jeux de société,</a:t>
            </a:r>
          </a:p>
          <a:p>
            <a:pPr>
              <a:buNone/>
            </a:pPr>
            <a:r>
              <a:rPr lang="fr-FR" sz="2000" dirty="0">
                <a:latin typeface="Arial" pitchFamily="34" charset="0"/>
                <a:cs typeface="Arial" pitchFamily="34" charset="0"/>
                <a:sym typeface="Wingdings" panose="05000000000000000000" pitchFamily="2" charset="2"/>
              </a:rPr>
              <a:t>	</a:t>
            </a:r>
            <a:r>
              <a:rPr lang="fr-FR" sz="2000" dirty="0" smtClean="0">
                <a:latin typeface="Arial" pitchFamily="34" charset="0"/>
                <a:cs typeface="Arial" pitchFamily="34" charset="0"/>
                <a:sym typeface="Wingdings" panose="05000000000000000000" pitchFamily="2" charset="2"/>
              </a:rPr>
              <a:t> Danse, chant, percussion, </a:t>
            </a:r>
            <a:r>
              <a:rPr lang="fr-FR" sz="2000" dirty="0" err="1" smtClean="0">
                <a:latin typeface="Arial" pitchFamily="34" charset="0"/>
                <a:cs typeface="Arial" pitchFamily="34" charset="0"/>
                <a:sym typeface="Wingdings" panose="05000000000000000000" pitchFamily="2" charset="2"/>
              </a:rPr>
              <a:t>gwo</a:t>
            </a:r>
            <a:r>
              <a:rPr lang="fr-FR" sz="2000" dirty="0" smtClean="0">
                <a:latin typeface="Arial" pitchFamily="34" charset="0"/>
                <a:cs typeface="Arial" pitchFamily="34" charset="0"/>
                <a:sym typeface="Wingdings" panose="05000000000000000000" pitchFamily="2" charset="2"/>
              </a:rPr>
              <a:t> ka, quadrille,</a:t>
            </a:r>
          </a:p>
          <a:p>
            <a:pPr>
              <a:buNone/>
            </a:pPr>
            <a:r>
              <a:rPr lang="fr-FR" sz="2000" dirty="0">
                <a:latin typeface="Arial" pitchFamily="34" charset="0"/>
                <a:cs typeface="Arial" pitchFamily="34" charset="0"/>
                <a:sym typeface="Wingdings" panose="05000000000000000000" pitchFamily="2" charset="2"/>
              </a:rPr>
              <a:t>	</a:t>
            </a:r>
            <a:r>
              <a:rPr lang="fr-FR" sz="2000" dirty="0" smtClean="0">
                <a:latin typeface="Arial" pitchFamily="34" charset="0"/>
                <a:cs typeface="Arial" pitchFamily="34" charset="0"/>
                <a:sym typeface="Wingdings" panose="05000000000000000000" pitchFamily="2" charset="2"/>
              </a:rPr>
              <a:t> Atelier activités manuelles,</a:t>
            </a:r>
          </a:p>
          <a:p>
            <a:pPr>
              <a:buNone/>
            </a:pPr>
            <a:r>
              <a:rPr lang="fr-FR" sz="2000" dirty="0">
                <a:latin typeface="Arial" pitchFamily="34" charset="0"/>
                <a:cs typeface="Arial" pitchFamily="34" charset="0"/>
                <a:sym typeface="Wingdings" panose="05000000000000000000" pitchFamily="2" charset="2"/>
              </a:rPr>
              <a:t>	</a:t>
            </a:r>
            <a:r>
              <a:rPr lang="fr-FR" sz="2000" dirty="0" smtClean="0">
                <a:latin typeface="Arial" pitchFamily="34" charset="0"/>
                <a:cs typeface="Arial" pitchFamily="34" charset="0"/>
                <a:sym typeface="Wingdings" panose="05000000000000000000" pitchFamily="2" charset="2"/>
              </a:rPr>
              <a:t> Jardin médicinal et fruitier,</a:t>
            </a:r>
          </a:p>
          <a:p>
            <a:pPr>
              <a:buNone/>
            </a:pPr>
            <a:r>
              <a:rPr lang="fr-FR" sz="2000" dirty="0">
                <a:latin typeface="Arial" pitchFamily="34" charset="0"/>
                <a:cs typeface="Arial" pitchFamily="34" charset="0"/>
                <a:sym typeface="Wingdings" panose="05000000000000000000" pitchFamily="2" charset="2"/>
              </a:rPr>
              <a:t>	</a:t>
            </a:r>
            <a:r>
              <a:rPr lang="fr-FR" sz="2000" dirty="0" smtClean="0">
                <a:latin typeface="Arial" pitchFamily="34" charset="0"/>
                <a:cs typeface="Arial" pitchFamily="34" charset="0"/>
                <a:sym typeface="Wingdings" panose="05000000000000000000" pitchFamily="2" charset="2"/>
              </a:rPr>
              <a:t> Fresque murale,</a:t>
            </a:r>
          </a:p>
          <a:p>
            <a:pPr>
              <a:buNone/>
            </a:pPr>
            <a:r>
              <a:rPr lang="fr-FR" sz="2000" dirty="0">
                <a:latin typeface="Arial" pitchFamily="34" charset="0"/>
                <a:cs typeface="Arial" pitchFamily="34" charset="0"/>
                <a:sym typeface="Wingdings" panose="05000000000000000000" pitchFamily="2" charset="2"/>
              </a:rPr>
              <a:t>	</a:t>
            </a:r>
            <a:r>
              <a:rPr lang="fr-FR" sz="2000" dirty="0" smtClean="0">
                <a:latin typeface="Arial" pitchFamily="34" charset="0"/>
                <a:cs typeface="Arial" pitchFamily="34" charset="0"/>
                <a:sym typeface="Wingdings" panose="05000000000000000000" pitchFamily="2" charset="2"/>
              </a:rPr>
              <a:t> Peinture sur tee-shirt. </a:t>
            </a:r>
          </a:p>
          <a:p>
            <a:pPr>
              <a:buNone/>
            </a:pPr>
            <a:r>
              <a:rPr lang="fr-FR" sz="2000" dirty="0">
                <a:sym typeface="Wingdings" panose="05000000000000000000" pitchFamily="2" charset="2"/>
              </a:rPr>
              <a:t>	</a:t>
            </a:r>
            <a:endParaRPr lang="fr-FR" sz="2000" dirty="0"/>
          </a:p>
          <a:p>
            <a:pPr>
              <a:buNone/>
            </a:pPr>
            <a:endParaRPr lang="fr-FR" dirty="0"/>
          </a:p>
        </p:txBody>
      </p:sp>
      <p:pic>
        <p:nvPicPr>
          <p:cNvPr id="5" name="Image 4" descr="D:\NAS-9711086D\ADMINISTRATION\Année scolaire 2015-2016\photos gourdeliane 15-16\100D3100\DSC_0371.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156176" y="4725144"/>
            <a:ext cx="2841888" cy="1656184"/>
          </a:xfrm>
          <a:prstGeom prst="rect">
            <a:avLst/>
          </a:prstGeom>
          <a:noFill/>
          <a:ln>
            <a:noFill/>
          </a:ln>
        </p:spPr>
      </p:pic>
      <p:pic>
        <p:nvPicPr>
          <p:cNvPr id="6" name="Image 5"/>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084168" y="4077072"/>
            <a:ext cx="2898775" cy="696595"/>
          </a:xfrm>
          <a:prstGeom prst="rect">
            <a:avLst/>
          </a:prstGeom>
          <a:noFill/>
          <a:ln>
            <a:noFill/>
          </a:ln>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67544" y="1340768"/>
            <a:ext cx="8229600" cy="4525963"/>
          </a:xfrm>
        </p:spPr>
        <p:txBody>
          <a:bodyPr/>
          <a:lstStyle/>
          <a:p>
            <a:pPr>
              <a:buNone/>
            </a:pPr>
            <a:r>
              <a:rPr lang="fr-FR" sz="2000" b="1" dirty="0" smtClean="0">
                <a:latin typeface="Arial" pitchFamily="34" charset="0"/>
                <a:cs typeface="Arial" pitchFamily="34" charset="0"/>
                <a:sym typeface="Wingdings"/>
              </a:rPr>
              <a:t></a:t>
            </a:r>
            <a:r>
              <a:rPr lang="fr-FR" sz="1500" b="1" u="sng" dirty="0" smtClean="0">
                <a:latin typeface="Arial" pitchFamily="34" charset="0"/>
                <a:cs typeface="Arial" pitchFamily="34" charset="0"/>
                <a:sym typeface="Wingdings"/>
              </a:rPr>
              <a:t> </a:t>
            </a:r>
            <a:r>
              <a:rPr lang="fr-FR" sz="2000" b="1" u="sng" dirty="0" smtClean="0">
                <a:latin typeface="Arial" pitchFamily="34" charset="0"/>
                <a:cs typeface="Arial" pitchFamily="34" charset="0"/>
                <a:sym typeface="Wingdings"/>
              </a:rPr>
              <a:t>AGENT D’ACCUEIL</a:t>
            </a:r>
            <a:endParaRPr lang="fr-FR" sz="2000" b="1" u="sng" dirty="0" smtClean="0">
              <a:latin typeface="Arial" pitchFamily="34" charset="0"/>
              <a:cs typeface="Arial" pitchFamily="34" charset="0"/>
            </a:endParaRPr>
          </a:p>
          <a:p>
            <a:pPr>
              <a:buNone/>
            </a:pPr>
            <a:endParaRPr lang="fr-FR" sz="1500" dirty="0">
              <a:latin typeface="Arial" pitchFamily="34" charset="0"/>
              <a:cs typeface="Arial" pitchFamily="34" charset="0"/>
            </a:endParaRPr>
          </a:p>
          <a:p>
            <a:pPr algn="just">
              <a:buNone/>
            </a:pPr>
            <a:r>
              <a:rPr lang="fr-FR" sz="2000" dirty="0" smtClean="0">
                <a:latin typeface="Calibri (corps)"/>
                <a:cs typeface="Arial" pitchFamily="34" charset="0"/>
              </a:rPr>
              <a:t>La </a:t>
            </a:r>
            <a:r>
              <a:rPr lang="fr-FR" sz="2000" dirty="0">
                <a:latin typeface="Calibri (corps)"/>
                <a:cs typeface="Arial" pitchFamily="34" charset="0"/>
              </a:rPr>
              <a:t>loge se situe à l’entrée du Collège. C’est </a:t>
            </a:r>
            <a:r>
              <a:rPr lang="fr-FR" sz="2000" dirty="0" smtClean="0">
                <a:latin typeface="Calibri (corps)"/>
                <a:cs typeface="Arial" pitchFamily="34" charset="0"/>
              </a:rPr>
              <a:t>Madame </a:t>
            </a:r>
            <a:r>
              <a:rPr lang="fr-FR" sz="2000" dirty="0">
                <a:latin typeface="Calibri (corps)"/>
                <a:cs typeface="Arial" pitchFamily="34" charset="0"/>
              </a:rPr>
              <a:t>Parise DIDON qui </a:t>
            </a:r>
            <a:endParaRPr lang="fr-FR" sz="2000" dirty="0" smtClean="0">
              <a:latin typeface="Calibri (corps)"/>
              <a:cs typeface="Arial" pitchFamily="34" charset="0"/>
            </a:endParaRPr>
          </a:p>
          <a:p>
            <a:pPr algn="just">
              <a:buNone/>
            </a:pPr>
            <a:r>
              <a:rPr lang="fr-FR" sz="2000" dirty="0" smtClean="0">
                <a:latin typeface="Calibri (corps)"/>
                <a:cs typeface="Arial" pitchFamily="34" charset="0"/>
              </a:rPr>
              <a:t>accueille </a:t>
            </a:r>
            <a:r>
              <a:rPr lang="fr-FR" sz="2000" dirty="0">
                <a:latin typeface="Calibri (corps)"/>
                <a:cs typeface="Arial" pitchFamily="34" charset="0"/>
              </a:rPr>
              <a:t>et conseille </a:t>
            </a:r>
            <a:r>
              <a:rPr lang="fr-FR" sz="2000" dirty="0" smtClean="0">
                <a:latin typeface="Calibri (corps)"/>
                <a:cs typeface="Arial" pitchFamily="34" charset="0"/>
              </a:rPr>
              <a:t>les </a:t>
            </a:r>
            <a:r>
              <a:rPr lang="fr-FR" sz="2000" dirty="0">
                <a:latin typeface="Calibri (corps)"/>
                <a:cs typeface="Arial" pitchFamily="34" charset="0"/>
              </a:rPr>
              <a:t>arrivants, qui passe et reçoit les appels </a:t>
            </a:r>
            <a:endParaRPr lang="fr-FR" sz="2000" dirty="0" smtClean="0">
              <a:latin typeface="Calibri (corps)"/>
              <a:cs typeface="Arial" pitchFamily="34" charset="0"/>
            </a:endParaRPr>
          </a:p>
          <a:p>
            <a:pPr algn="just">
              <a:buNone/>
            </a:pPr>
            <a:r>
              <a:rPr lang="fr-FR" sz="2000" dirty="0" smtClean="0">
                <a:latin typeface="Calibri (corps)"/>
                <a:cs typeface="Arial" pitchFamily="34" charset="0"/>
              </a:rPr>
              <a:t>téléphoniques. A </a:t>
            </a:r>
            <a:r>
              <a:rPr lang="fr-FR" sz="2000" dirty="0">
                <a:latin typeface="Calibri (corps)"/>
                <a:cs typeface="Arial" pitchFamily="34" charset="0"/>
              </a:rPr>
              <a:t>ce titre, </a:t>
            </a:r>
            <a:r>
              <a:rPr lang="fr-FR" sz="2000" dirty="0" smtClean="0">
                <a:latin typeface="Calibri (corps)"/>
                <a:cs typeface="Arial" pitchFamily="34" charset="0"/>
              </a:rPr>
              <a:t>elle est responsable </a:t>
            </a:r>
            <a:r>
              <a:rPr lang="fr-FR" sz="2000" dirty="0">
                <a:latin typeface="Calibri (corps)"/>
                <a:cs typeface="Arial" pitchFamily="34" charset="0"/>
              </a:rPr>
              <a:t>de </a:t>
            </a:r>
            <a:r>
              <a:rPr lang="fr-FR" sz="2000" dirty="0" smtClean="0">
                <a:latin typeface="Calibri (corps)"/>
                <a:cs typeface="Arial" pitchFamily="34" charset="0"/>
              </a:rPr>
              <a:t>l’ouverture </a:t>
            </a:r>
            <a:r>
              <a:rPr lang="fr-FR" sz="2000" dirty="0">
                <a:latin typeface="Calibri (corps)"/>
                <a:cs typeface="Arial" pitchFamily="34" charset="0"/>
              </a:rPr>
              <a:t>et de </a:t>
            </a:r>
            <a:r>
              <a:rPr lang="fr-FR" sz="2000" dirty="0" smtClean="0">
                <a:latin typeface="Calibri (corps)"/>
                <a:cs typeface="Arial" pitchFamily="34" charset="0"/>
              </a:rPr>
              <a:t>la</a:t>
            </a:r>
          </a:p>
          <a:p>
            <a:pPr algn="just">
              <a:buNone/>
            </a:pPr>
            <a:r>
              <a:rPr lang="fr-FR" sz="2000" dirty="0" smtClean="0">
                <a:latin typeface="Calibri (corps)"/>
                <a:cs typeface="Arial" pitchFamily="34" charset="0"/>
              </a:rPr>
              <a:t>fermeture des portes de l’établissement, elle assure une présence </a:t>
            </a:r>
          </a:p>
          <a:p>
            <a:pPr algn="just">
              <a:buNone/>
            </a:pPr>
            <a:r>
              <a:rPr lang="fr-FR" sz="2000" smtClean="0">
                <a:latin typeface="Calibri (corps)"/>
                <a:cs typeface="Arial" pitchFamily="34" charset="0"/>
              </a:rPr>
              <a:t>régulière. </a:t>
            </a:r>
            <a:endParaRPr lang="fr-FR" sz="2000" dirty="0">
              <a:latin typeface="Calibri (corps)"/>
              <a:cs typeface="Arial" pitchFamily="34" charset="0"/>
            </a:endParaRPr>
          </a:p>
          <a:p>
            <a:pPr>
              <a:buNone/>
            </a:pPr>
            <a:endParaRPr lang="fr-FR" dirty="0"/>
          </a:p>
        </p:txBody>
      </p:sp>
      <p:pic>
        <p:nvPicPr>
          <p:cNvPr id="4" name="irc_mi" descr="Résultats de recherche d'images pour « agent accueil »">
            <a:hlinkClick r:id="rId2"/>
          </p:cNvPr>
          <p:cNvPicPr/>
          <p:nvPr/>
        </p:nvPicPr>
        <p:blipFill>
          <a:blip r:embed="rId3" cstate="print"/>
          <a:srcRect/>
          <a:stretch>
            <a:fillRect/>
          </a:stretch>
        </p:blipFill>
        <p:spPr bwMode="auto">
          <a:xfrm>
            <a:off x="2915816" y="4293096"/>
            <a:ext cx="2633021" cy="2162175"/>
          </a:xfrm>
          <a:prstGeom prst="rect">
            <a:avLst/>
          </a:prstGeom>
          <a:noFill/>
          <a:ln w="9525">
            <a:noFill/>
            <a:miter lim="800000"/>
            <a:headEnd/>
            <a:tailEnd/>
          </a:ln>
        </p:spPr>
      </p:pic>
      <p:sp>
        <p:nvSpPr>
          <p:cNvPr id="5" name="Rectangle 4"/>
          <p:cNvSpPr/>
          <p:nvPr/>
        </p:nvSpPr>
        <p:spPr>
          <a:xfrm>
            <a:off x="755576" y="404664"/>
            <a:ext cx="7952946" cy="646331"/>
          </a:xfrm>
          <a:prstGeom prst="rect">
            <a:avLst/>
          </a:prstGeom>
        </p:spPr>
        <p:txBody>
          <a:bodyPr wrap="none">
            <a:spAutoFit/>
          </a:bodyPr>
          <a:lstStyle/>
          <a:p>
            <a:r>
              <a:rPr lang="fr-FR" sz="3600" b="1" dirty="0" smtClean="0">
                <a:ln/>
                <a:solidFill>
                  <a:srgbClr val="DCD83C"/>
                </a:solidFill>
              </a:rPr>
              <a:t>PERSONNEL DE SERVICE ET D’ENTRETIEN</a:t>
            </a:r>
            <a:endParaRPr lang="fr-FR" sz="3600" dirty="0">
              <a:solidFill>
                <a:srgbClr val="DCD83C"/>
              </a:solidFill>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836712"/>
            <a:ext cx="8229600" cy="5289451"/>
          </a:xfrm>
        </p:spPr>
        <p:txBody>
          <a:bodyPr>
            <a:normAutofit fontScale="62500" lnSpcReduction="20000"/>
          </a:bodyPr>
          <a:lstStyle/>
          <a:p>
            <a:pPr algn="just">
              <a:buFont typeface="Wingdings"/>
              <a:buChar char="Ö"/>
            </a:pPr>
            <a:r>
              <a:rPr lang="fr-FR" b="1" u="sng" dirty="0" smtClean="0">
                <a:latin typeface="Arial" pitchFamily="34" charset="0"/>
                <a:cs typeface="Arial" pitchFamily="34" charset="0"/>
                <a:sym typeface="Wingdings"/>
              </a:rPr>
              <a:t>AGENTS DE SERVICE</a:t>
            </a:r>
          </a:p>
          <a:p>
            <a:pPr algn="just">
              <a:buNone/>
            </a:pPr>
            <a:endParaRPr lang="fr-FR" dirty="0" smtClean="0"/>
          </a:p>
          <a:p>
            <a:pPr algn="just">
              <a:buNone/>
            </a:pPr>
            <a:r>
              <a:rPr lang="fr-FR" dirty="0" smtClean="0"/>
              <a:t>Ils </a:t>
            </a:r>
            <a:r>
              <a:rPr lang="fr-FR" dirty="0"/>
              <a:t>ont pour rôle de maintenir le collège en état de propreté. Le préau, </a:t>
            </a:r>
            <a:endParaRPr lang="fr-FR" dirty="0" smtClean="0"/>
          </a:p>
          <a:p>
            <a:pPr algn="just">
              <a:buNone/>
            </a:pPr>
            <a:r>
              <a:rPr lang="fr-FR" dirty="0" smtClean="0"/>
              <a:t>le </a:t>
            </a:r>
            <a:r>
              <a:rPr lang="fr-FR" dirty="0"/>
              <a:t>gymnase, tous les sanitaires, toutes les salles, sont </a:t>
            </a:r>
            <a:r>
              <a:rPr lang="fr-FR" dirty="0" smtClean="0"/>
              <a:t>nettoyés </a:t>
            </a:r>
          </a:p>
          <a:p>
            <a:pPr algn="just">
              <a:buNone/>
            </a:pPr>
            <a:r>
              <a:rPr lang="fr-FR" dirty="0" smtClean="0"/>
              <a:t>chaque </a:t>
            </a:r>
            <a:r>
              <a:rPr lang="fr-FR" dirty="0"/>
              <a:t>jour par Mesdames LEOGANE, PILLAH NEIPAL, BAMBERG, ROSEANNE </a:t>
            </a:r>
            <a:endParaRPr lang="fr-FR" dirty="0" smtClean="0"/>
          </a:p>
          <a:p>
            <a:pPr algn="just">
              <a:buNone/>
            </a:pPr>
            <a:r>
              <a:rPr lang="fr-FR" dirty="0" smtClean="0"/>
              <a:t>et </a:t>
            </a:r>
            <a:r>
              <a:rPr lang="fr-FR" dirty="0"/>
              <a:t>messieurs D’HUY, ANNEROSE et VERDOL </a:t>
            </a:r>
          </a:p>
          <a:p>
            <a:pPr>
              <a:buNone/>
            </a:pPr>
            <a:r>
              <a:rPr lang="fr-FR" dirty="0"/>
              <a:t> </a:t>
            </a:r>
          </a:p>
          <a:p>
            <a:pPr>
              <a:buNone/>
            </a:pPr>
            <a:r>
              <a:rPr lang="fr-FR" dirty="0"/>
              <a:t>Monsieur VERDOL s’occupe également de l’entretien de l’espace vert du </a:t>
            </a:r>
            <a:endParaRPr lang="fr-FR" dirty="0" smtClean="0"/>
          </a:p>
          <a:p>
            <a:pPr>
              <a:buNone/>
            </a:pPr>
            <a:r>
              <a:rPr lang="fr-FR" dirty="0" smtClean="0"/>
              <a:t>collège </a:t>
            </a:r>
            <a:endParaRPr lang="fr-FR" dirty="0"/>
          </a:p>
          <a:p>
            <a:pPr>
              <a:buNone/>
            </a:pPr>
            <a:r>
              <a:rPr lang="fr-FR" dirty="0"/>
              <a:t> </a:t>
            </a:r>
          </a:p>
          <a:p>
            <a:pPr>
              <a:buNone/>
            </a:pPr>
            <a:r>
              <a:rPr lang="fr-FR" dirty="0"/>
              <a:t>Les agents d’entretien s’occupent également des petits travaux :</a:t>
            </a:r>
          </a:p>
          <a:p>
            <a:pPr>
              <a:buNone/>
            </a:pPr>
            <a:r>
              <a:rPr lang="fr-FR" dirty="0" smtClean="0">
                <a:sym typeface="Wingdings"/>
              </a:rPr>
              <a:t>			</a:t>
            </a:r>
            <a:r>
              <a:rPr lang="fr-FR" dirty="0" smtClean="0"/>
              <a:t> </a:t>
            </a:r>
            <a:r>
              <a:rPr lang="fr-FR" dirty="0"/>
              <a:t>les réparations électriques, </a:t>
            </a:r>
          </a:p>
          <a:p>
            <a:pPr>
              <a:buNone/>
            </a:pPr>
            <a:r>
              <a:rPr lang="fr-FR" dirty="0" smtClean="0">
                <a:sym typeface="Wingdings"/>
              </a:rPr>
              <a:t>			</a:t>
            </a:r>
            <a:r>
              <a:rPr lang="fr-FR" dirty="0" smtClean="0"/>
              <a:t> </a:t>
            </a:r>
            <a:r>
              <a:rPr lang="fr-FR" dirty="0"/>
              <a:t>la plomberie, </a:t>
            </a:r>
          </a:p>
          <a:p>
            <a:pPr>
              <a:buNone/>
            </a:pPr>
            <a:r>
              <a:rPr lang="fr-FR" dirty="0" smtClean="0">
                <a:sym typeface="Wingdings"/>
              </a:rPr>
              <a:t>			</a:t>
            </a:r>
            <a:r>
              <a:rPr lang="fr-FR" dirty="0" smtClean="0"/>
              <a:t> </a:t>
            </a:r>
            <a:r>
              <a:rPr lang="fr-FR" dirty="0"/>
              <a:t>la menuiserie, </a:t>
            </a:r>
          </a:p>
          <a:p>
            <a:pPr>
              <a:buNone/>
            </a:pPr>
            <a:r>
              <a:rPr lang="fr-FR" dirty="0" smtClean="0">
                <a:sym typeface="Wingdings"/>
              </a:rPr>
              <a:t>			</a:t>
            </a:r>
            <a:r>
              <a:rPr lang="fr-FR" dirty="0" smtClean="0"/>
              <a:t> </a:t>
            </a:r>
            <a:r>
              <a:rPr lang="fr-FR" dirty="0"/>
              <a:t>la peinture</a:t>
            </a:r>
            <a:r>
              <a:rPr lang="fr-FR" dirty="0" smtClean="0"/>
              <a:t>.</a:t>
            </a:r>
            <a:endParaRPr lang="fr-FR" dirty="0"/>
          </a:p>
          <a:p>
            <a:pPr>
              <a:buNone/>
            </a:pPr>
            <a:r>
              <a:rPr lang="fr-FR" dirty="0" smtClean="0">
                <a:sym typeface="Wingdings"/>
              </a:rPr>
              <a:t>			</a:t>
            </a:r>
            <a:r>
              <a:rPr lang="fr-FR" dirty="0" smtClean="0"/>
              <a:t> </a:t>
            </a:r>
            <a:r>
              <a:rPr lang="fr-FR" dirty="0" err="1"/>
              <a:t>Etc</a:t>
            </a:r>
            <a:r>
              <a:rPr lang="fr-FR" dirty="0"/>
              <a:t>…</a:t>
            </a:r>
          </a:p>
          <a:p>
            <a:pPr>
              <a:buNone/>
            </a:pPr>
            <a:endParaRPr lang="fr-FR" dirty="0"/>
          </a:p>
        </p:txBody>
      </p:sp>
      <p:pic>
        <p:nvPicPr>
          <p:cNvPr id="28674" name="Picture 2" descr="Image associée">
            <a:hlinkClick r:id="rId2"/>
          </p:cNvPr>
          <p:cNvPicPr>
            <a:picLocks noChangeAspect="1" noChangeArrowheads="1"/>
          </p:cNvPicPr>
          <p:nvPr/>
        </p:nvPicPr>
        <p:blipFill>
          <a:blip r:embed="rId3" cstate="print"/>
          <a:srcRect/>
          <a:stretch>
            <a:fillRect/>
          </a:stretch>
        </p:blipFill>
        <p:spPr bwMode="auto">
          <a:xfrm>
            <a:off x="6012160" y="4527122"/>
            <a:ext cx="2394653" cy="1795990"/>
          </a:xfrm>
          <a:prstGeom prst="rect">
            <a:avLst/>
          </a:prstGeom>
          <a:noFill/>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67544" y="620688"/>
            <a:ext cx="8229600" cy="5246043"/>
          </a:xfrm>
        </p:spPr>
        <p:txBody>
          <a:bodyPr>
            <a:normAutofit/>
          </a:bodyPr>
          <a:lstStyle/>
          <a:p>
            <a:pPr>
              <a:buNone/>
            </a:pPr>
            <a:r>
              <a:rPr lang="fr-FR" dirty="0" smtClean="0">
                <a:sym typeface="Wingdings"/>
              </a:rPr>
              <a:t> </a:t>
            </a:r>
            <a:r>
              <a:rPr lang="fr-FR" sz="2000" b="1" u="sng" dirty="0" smtClean="0">
                <a:latin typeface="Arial" pitchFamily="34" charset="0"/>
                <a:cs typeface="Arial" pitchFamily="34" charset="0"/>
                <a:sym typeface="Wingdings"/>
              </a:rPr>
              <a:t>SERVICE DE RESTAURATION</a:t>
            </a:r>
            <a:r>
              <a:rPr lang="fr-FR" dirty="0" smtClean="0">
                <a:sym typeface="Wingdings"/>
              </a:rPr>
              <a:t>		</a:t>
            </a:r>
          </a:p>
          <a:p>
            <a:pPr>
              <a:spcBef>
                <a:spcPts val="0"/>
              </a:spcBef>
              <a:buNone/>
            </a:pPr>
            <a:r>
              <a:rPr lang="fr-FR" sz="2200" dirty="0" smtClean="0">
                <a:sym typeface="Wingdings"/>
              </a:rPr>
              <a:t>	</a:t>
            </a:r>
            <a:r>
              <a:rPr lang="fr-FR" sz="1000" dirty="0" smtClean="0">
                <a:sym typeface="Wingdings"/>
              </a:rPr>
              <a:t>	</a:t>
            </a:r>
            <a:endParaRPr lang="fr-FR" sz="2200" dirty="0" smtClean="0">
              <a:sym typeface="Wingdings"/>
            </a:endParaRPr>
          </a:p>
          <a:p>
            <a:pPr>
              <a:buNone/>
            </a:pPr>
            <a:r>
              <a:rPr lang="fr-FR" sz="2200" dirty="0" smtClean="0">
                <a:sym typeface="Wingdings"/>
              </a:rPr>
              <a:t>		</a:t>
            </a:r>
            <a:r>
              <a:rPr lang="fr-FR" sz="2200" dirty="0" smtClean="0"/>
              <a:t> </a:t>
            </a:r>
            <a:r>
              <a:rPr lang="fr-FR" sz="2200" dirty="0"/>
              <a:t>un personnel adapté </a:t>
            </a:r>
          </a:p>
          <a:p>
            <a:pPr>
              <a:buNone/>
            </a:pPr>
            <a:r>
              <a:rPr lang="fr-FR" sz="2200" dirty="0" smtClean="0">
                <a:sym typeface="Wingdings"/>
              </a:rPr>
              <a:t>		</a:t>
            </a:r>
            <a:r>
              <a:rPr lang="fr-FR" sz="2200" dirty="0" smtClean="0"/>
              <a:t> </a:t>
            </a:r>
            <a:r>
              <a:rPr lang="fr-FR" sz="2200" dirty="0"/>
              <a:t>Le service est assuré quatre fois </a:t>
            </a:r>
            <a:r>
              <a:rPr lang="fr-FR" sz="2200" dirty="0" smtClean="0"/>
              <a:t>par semaine</a:t>
            </a:r>
            <a:r>
              <a:rPr lang="fr-FR" sz="2200" dirty="0"/>
              <a:t> : </a:t>
            </a:r>
            <a:endParaRPr lang="fr-FR" sz="2200" dirty="0" smtClean="0"/>
          </a:p>
          <a:p>
            <a:pPr algn="ctr">
              <a:buNone/>
            </a:pPr>
            <a:r>
              <a:rPr lang="fr-FR" sz="2200" dirty="0" smtClean="0"/>
              <a:t>lundi</a:t>
            </a:r>
            <a:r>
              <a:rPr lang="fr-FR" sz="2200" dirty="0"/>
              <a:t>, mardi, jeudi et vendredi</a:t>
            </a:r>
          </a:p>
          <a:p>
            <a:pPr>
              <a:buNone/>
            </a:pPr>
            <a:r>
              <a:rPr lang="fr-FR" sz="2200" dirty="0" smtClean="0">
                <a:sym typeface="Wingdings"/>
              </a:rPr>
              <a:t>		</a:t>
            </a:r>
            <a:r>
              <a:rPr lang="fr-FR" sz="2200" dirty="0" smtClean="0"/>
              <a:t> </a:t>
            </a:r>
            <a:r>
              <a:rPr lang="fr-FR" sz="2200" dirty="0"/>
              <a:t>deux services sont assurés par jour : </a:t>
            </a:r>
            <a:r>
              <a:rPr lang="fr-FR" sz="2200" dirty="0" smtClean="0"/>
              <a:t>11h30 </a:t>
            </a:r>
            <a:r>
              <a:rPr lang="fr-FR" sz="2200" dirty="0"/>
              <a:t>et 12h00</a:t>
            </a:r>
          </a:p>
          <a:p>
            <a:pPr>
              <a:buNone/>
            </a:pPr>
            <a:r>
              <a:rPr lang="fr-FR" sz="2200" dirty="0" smtClean="0">
                <a:sym typeface="Wingdings"/>
              </a:rPr>
              <a:t>		</a:t>
            </a:r>
            <a:r>
              <a:rPr lang="fr-FR" sz="2200" dirty="0" smtClean="0"/>
              <a:t> </a:t>
            </a:r>
            <a:r>
              <a:rPr lang="fr-FR" sz="2200" dirty="0"/>
              <a:t>deux menus au choix sont proposés</a:t>
            </a:r>
          </a:p>
          <a:p>
            <a:pPr>
              <a:buNone/>
            </a:pPr>
            <a:r>
              <a:rPr lang="fr-FR" sz="2200" dirty="0" smtClean="0">
                <a:sym typeface="Wingdings"/>
              </a:rPr>
              <a:t>		</a:t>
            </a:r>
            <a:r>
              <a:rPr lang="fr-FR" sz="2200" dirty="0" smtClean="0"/>
              <a:t> </a:t>
            </a:r>
            <a:r>
              <a:rPr lang="fr-FR" sz="2200" dirty="0"/>
              <a:t>prix d’un repas 4,50 € </a:t>
            </a:r>
            <a:r>
              <a:rPr lang="fr-FR" sz="2200" dirty="0" smtClean="0"/>
              <a:t>élèves et 5,50 € les enseignants </a:t>
            </a:r>
            <a:r>
              <a:rPr lang="fr-FR" sz="2200" dirty="0" smtClean="0">
                <a:sym typeface="Wingdings"/>
              </a:rPr>
              <a:t>	</a:t>
            </a:r>
            <a:r>
              <a:rPr lang="fr-FR" sz="2200" dirty="0" smtClean="0"/>
              <a:t> </a:t>
            </a:r>
            <a:r>
              <a:rPr lang="fr-FR" sz="2200" dirty="0"/>
              <a:t>pour tous renseignements : </a:t>
            </a:r>
            <a:r>
              <a:rPr lang="fr-FR" sz="2200" dirty="0" smtClean="0"/>
              <a:t>rendez-vous au bureau de  </a:t>
            </a:r>
            <a:r>
              <a:rPr lang="fr-FR" sz="2200" dirty="0"/>
              <a:t>Madame </a:t>
            </a:r>
            <a:r>
              <a:rPr lang="fr-FR" sz="2200" dirty="0" smtClean="0"/>
              <a:t>ANAIS secrétaire de gestion situé dans le bâtiment A. </a:t>
            </a:r>
            <a:endParaRPr lang="fr-FR" sz="2200" dirty="0"/>
          </a:p>
          <a:p>
            <a:pPr>
              <a:buNone/>
            </a:pPr>
            <a:endParaRPr lang="fr-FR" dirty="0"/>
          </a:p>
        </p:txBody>
      </p:sp>
      <p:pic>
        <p:nvPicPr>
          <p:cNvPr id="4" name="irc_mi" descr="Résultats de recherche d'images pour « restauration scolaire »">
            <a:hlinkClick r:id="rId2"/>
          </p:cNvPr>
          <p:cNvPicPr/>
          <p:nvPr/>
        </p:nvPicPr>
        <p:blipFill>
          <a:blip r:embed="rId3" cstate="print"/>
          <a:srcRect/>
          <a:stretch>
            <a:fillRect/>
          </a:stretch>
        </p:blipFill>
        <p:spPr bwMode="auto">
          <a:xfrm>
            <a:off x="472615" y="4784632"/>
            <a:ext cx="2304256" cy="1800200"/>
          </a:xfrm>
          <a:prstGeom prst="rect">
            <a:avLst/>
          </a:prstGeom>
          <a:noFill/>
          <a:ln w="9525">
            <a:noFill/>
            <a:miter lim="800000"/>
            <a:headEnd/>
            <a:tailEnd/>
          </a:ln>
        </p:spPr>
      </p:pic>
      <p:pic>
        <p:nvPicPr>
          <p:cNvPr id="6" name="Image 5" descr="G:\DCIM\100D3100\DSC_0363.JPG"/>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868144" y="4725144"/>
            <a:ext cx="2805315" cy="1800200"/>
          </a:xfrm>
          <a:prstGeom prst="rect">
            <a:avLst/>
          </a:prstGeom>
          <a:noFill/>
          <a:ln>
            <a:noFill/>
          </a:ln>
        </p:spPr>
      </p:pic>
      <p:pic>
        <p:nvPicPr>
          <p:cNvPr id="7" name="Image 6" descr="G:\DCIM\100D3100\DSC_0359.JPG"/>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156176" y="548680"/>
            <a:ext cx="2745451" cy="802067"/>
          </a:xfrm>
          <a:prstGeom prst="rect">
            <a:avLst/>
          </a:prstGeom>
          <a:noFill/>
          <a:ln>
            <a:noFill/>
          </a:ln>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467544" y="260648"/>
            <a:ext cx="8229600" cy="1143000"/>
          </a:xfrm>
        </p:spPr>
        <p:txBody>
          <a:bodyPr>
            <a:normAutofit fontScale="90000"/>
          </a:bodyPr>
          <a:lstStyle/>
          <a:p>
            <a:r>
              <a:rPr lang="fr-FR" dirty="0" smtClean="0">
                <a:solidFill>
                  <a:srgbClr val="FF0000"/>
                </a:solidFill>
              </a:rPr>
              <a:t/>
            </a:r>
            <a:br>
              <a:rPr lang="fr-FR" dirty="0" smtClean="0">
                <a:solidFill>
                  <a:srgbClr val="FF0000"/>
                </a:solidFill>
              </a:rPr>
            </a:br>
            <a:r>
              <a:rPr lang="fr-FR" dirty="0" smtClean="0">
                <a:solidFill>
                  <a:srgbClr val="FF0000"/>
                </a:solidFill>
              </a:rPr>
              <a:t>HORAIRES DES COURS </a:t>
            </a:r>
            <a:br>
              <a:rPr lang="fr-FR" dirty="0" smtClean="0">
                <a:solidFill>
                  <a:srgbClr val="FF0000"/>
                </a:solidFill>
              </a:rPr>
            </a:br>
            <a:r>
              <a:rPr lang="fr-FR" sz="2000" dirty="0" smtClean="0"/>
              <a:t>Du lundi au vendredi de 7h00 à 17h00 et mercredi de 7h00 a 12h05</a:t>
            </a:r>
            <a:r>
              <a:rPr lang="fr-FR" dirty="0" smtClean="0"/>
              <a:t/>
            </a:r>
            <a:br>
              <a:rPr lang="fr-FR" dirty="0" smtClean="0"/>
            </a:br>
            <a:endParaRPr lang="fr-FR" dirty="0">
              <a:solidFill>
                <a:srgbClr val="FF0000"/>
              </a:solidFill>
            </a:endParaRPr>
          </a:p>
        </p:txBody>
      </p:sp>
      <p:graphicFrame>
        <p:nvGraphicFramePr>
          <p:cNvPr id="8" name="Espace réservé du contenu 7"/>
          <p:cNvGraphicFramePr>
            <a:graphicFrameLocks noGrp="1"/>
          </p:cNvGraphicFramePr>
          <p:nvPr>
            <p:ph idx="1"/>
          </p:nvPr>
        </p:nvGraphicFramePr>
        <p:xfrm>
          <a:off x="467544" y="1556792"/>
          <a:ext cx="8424936" cy="4593618"/>
        </p:xfrm>
        <a:graphic>
          <a:graphicData uri="http://schemas.openxmlformats.org/drawingml/2006/table">
            <a:tbl>
              <a:tblPr firstRow="1" bandRow="1">
                <a:tableStyleId>{5C22544A-7EE6-4342-B048-85BDC9FD1C3A}</a:tableStyleId>
              </a:tblPr>
              <a:tblGrid>
                <a:gridCol w="1473889"/>
                <a:gridCol w="6951047"/>
              </a:tblGrid>
              <a:tr h="368593">
                <a:tc>
                  <a:txBody>
                    <a:bodyPr/>
                    <a:lstStyle/>
                    <a:p>
                      <a:pPr algn="ctr"/>
                      <a:r>
                        <a:rPr lang="fr-FR" dirty="0" smtClean="0"/>
                        <a:t>HORAIRES</a:t>
                      </a:r>
                      <a:endParaRPr lang="fr-FR" dirty="0"/>
                    </a:p>
                  </a:txBody>
                  <a:tcPr/>
                </a:tc>
                <a:tc>
                  <a:txBody>
                    <a:bodyPr/>
                    <a:lstStyle/>
                    <a:p>
                      <a:pPr algn="ctr"/>
                      <a:r>
                        <a:rPr lang="fr-FR" dirty="0" smtClean="0"/>
                        <a:t>MATIN</a:t>
                      </a:r>
                      <a:endParaRPr lang="fr-FR" dirty="0"/>
                    </a:p>
                  </a:txBody>
                  <a:tcPr/>
                </a:tc>
              </a:tr>
              <a:tr h="368593">
                <a:tc>
                  <a:txBody>
                    <a:bodyPr/>
                    <a:lstStyle/>
                    <a:p>
                      <a:pPr algn="ctr"/>
                      <a:r>
                        <a:rPr lang="fr-FR" dirty="0" smtClean="0"/>
                        <a:t>06h50</a:t>
                      </a:r>
                      <a:endParaRPr lang="fr-FR" dirty="0"/>
                    </a:p>
                  </a:txBody>
                  <a:tcPr anchor="ctr"/>
                </a:tc>
                <a:tc>
                  <a:txBody>
                    <a:bodyPr/>
                    <a:lstStyle/>
                    <a:p>
                      <a:r>
                        <a:rPr lang="fr-FR" dirty="0" smtClean="0"/>
                        <a:t>Entrée des élèves dans l’établissement</a:t>
                      </a:r>
                      <a:endParaRPr lang="fr-FR" dirty="0"/>
                    </a:p>
                  </a:txBody>
                  <a:tcPr/>
                </a:tc>
              </a:tr>
              <a:tr h="636201">
                <a:tc>
                  <a:txBody>
                    <a:bodyPr/>
                    <a:lstStyle/>
                    <a:p>
                      <a:pPr algn="ctr"/>
                      <a:r>
                        <a:rPr lang="fr-FR" dirty="0" smtClean="0"/>
                        <a:t>06h55</a:t>
                      </a:r>
                      <a:endParaRPr lang="fr-FR" dirty="0"/>
                    </a:p>
                  </a:txBody>
                  <a:tcPr anchor="ctr"/>
                </a:tc>
                <a:tc>
                  <a:txBody>
                    <a:bodyPr/>
                    <a:lstStyle/>
                    <a:p>
                      <a:r>
                        <a:rPr lang="fr-FR" dirty="0" smtClean="0"/>
                        <a:t>Rassemblement et alignement</a:t>
                      </a:r>
                      <a:r>
                        <a:rPr lang="fr-FR" baseline="0" dirty="0" smtClean="0"/>
                        <a:t> des élèves dans la cour (marquage au sol)</a:t>
                      </a:r>
                      <a:endParaRPr lang="fr-FR" dirty="0"/>
                    </a:p>
                  </a:txBody>
                  <a:tcPr anchor="ctr"/>
                </a:tc>
              </a:tr>
              <a:tr h="368593">
                <a:tc>
                  <a:txBody>
                    <a:bodyPr/>
                    <a:lstStyle/>
                    <a:p>
                      <a:pPr algn="ctr"/>
                      <a:r>
                        <a:rPr lang="fr-FR" dirty="0" smtClean="0"/>
                        <a:t>07h00</a:t>
                      </a:r>
                      <a:endParaRPr lang="fr-FR" dirty="0"/>
                    </a:p>
                  </a:txBody>
                  <a:tcPr anchor="ctr"/>
                </a:tc>
                <a:tc>
                  <a:txBody>
                    <a:bodyPr/>
                    <a:lstStyle/>
                    <a:p>
                      <a:r>
                        <a:rPr lang="fr-FR" dirty="0" smtClean="0"/>
                        <a:t>Entrée dans les salles de</a:t>
                      </a:r>
                      <a:r>
                        <a:rPr lang="fr-FR" baseline="0" dirty="0" smtClean="0"/>
                        <a:t> classes – Début du 1</a:t>
                      </a:r>
                      <a:r>
                        <a:rPr lang="fr-FR" baseline="30000" dirty="0" smtClean="0"/>
                        <a:t>er</a:t>
                      </a:r>
                      <a:r>
                        <a:rPr lang="fr-FR" baseline="0" dirty="0" smtClean="0"/>
                        <a:t> cours</a:t>
                      </a:r>
                      <a:endParaRPr lang="fr-FR" dirty="0"/>
                    </a:p>
                  </a:txBody>
                  <a:tcPr/>
                </a:tc>
              </a:tr>
              <a:tr h="368593">
                <a:tc>
                  <a:txBody>
                    <a:bodyPr/>
                    <a:lstStyle/>
                    <a:p>
                      <a:pPr algn="ctr"/>
                      <a:r>
                        <a:rPr lang="fr-FR" dirty="0" smtClean="0"/>
                        <a:t>07h55</a:t>
                      </a:r>
                      <a:endParaRPr lang="fr-FR" dirty="0"/>
                    </a:p>
                  </a:txBody>
                  <a:tcPr anchor="ctr"/>
                </a:tc>
                <a:tc>
                  <a:txBody>
                    <a:bodyPr/>
                    <a:lstStyle/>
                    <a:p>
                      <a:r>
                        <a:rPr lang="fr-FR" dirty="0" smtClean="0"/>
                        <a:t>Fin du 1</a:t>
                      </a:r>
                      <a:r>
                        <a:rPr lang="fr-FR" baseline="30000" dirty="0" smtClean="0"/>
                        <a:t>er</a:t>
                      </a:r>
                      <a:r>
                        <a:rPr lang="fr-FR" dirty="0" smtClean="0"/>
                        <a:t> cours et début du 2</a:t>
                      </a:r>
                      <a:r>
                        <a:rPr lang="fr-FR" baseline="30000" dirty="0" smtClean="0"/>
                        <a:t>nd</a:t>
                      </a:r>
                      <a:r>
                        <a:rPr lang="fr-FR" dirty="0" smtClean="0"/>
                        <a:t> cours</a:t>
                      </a:r>
                      <a:endParaRPr lang="fr-FR" dirty="0"/>
                    </a:p>
                  </a:txBody>
                  <a:tcPr/>
                </a:tc>
              </a:tr>
              <a:tr h="368593">
                <a:tc>
                  <a:txBody>
                    <a:bodyPr/>
                    <a:lstStyle/>
                    <a:p>
                      <a:pPr algn="ctr"/>
                      <a:r>
                        <a:rPr lang="fr-FR" dirty="0" smtClean="0"/>
                        <a:t>08h55</a:t>
                      </a:r>
                      <a:endParaRPr lang="fr-FR" dirty="0"/>
                    </a:p>
                  </a:txBody>
                  <a:tcPr anchor="ctr"/>
                </a:tc>
                <a:tc>
                  <a:txBody>
                    <a:bodyPr/>
                    <a:lstStyle/>
                    <a:p>
                      <a:r>
                        <a:rPr lang="fr-FR" dirty="0" smtClean="0"/>
                        <a:t>Fin du 2</a:t>
                      </a:r>
                      <a:r>
                        <a:rPr lang="fr-FR" baseline="30000" dirty="0" smtClean="0"/>
                        <a:t>nd</a:t>
                      </a:r>
                      <a:r>
                        <a:rPr lang="fr-FR" dirty="0" smtClean="0"/>
                        <a:t> cours et début de la récréation</a:t>
                      </a:r>
                    </a:p>
                  </a:txBody>
                  <a:tcPr/>
                </a:tc>
              </a:tr>
              <a:tr h="368593">
                <a:tc>
                  <a:txBody>
                    <a:bodyPr/>
                    <a:lstStyle/>
                    <a:p>
                      <a:pPr algn="ctr"/>
                      <a:r>
                        <a:rPr lang="fr-FR" dirty="0" smtClean="0"/>
                        <a:t>09h10</a:t>
                      </a:r>
                      <a:endParaRPr lang="fr-FR" dirty="0"/>
                    </a:p>
                  </a:txBody>
                  <a:tcPr anchor="ctr"/>
                </a:tc>
                <a:tc>
                  <a:txBody>
                    <a:bodyPr/>
                    <a:lstStyle/>
                    <a:p>
                      <a:r>
                        <a:rPr lang="fr-FR" dirty="0" smtClean="0"/>
                        <a:t>Fin de</a:t>
                      </a:r>
                      <a:r>
                        <a:rPr lang="fr-FR" baseline="0" dirty="0" smtClean="0"/>
                        <a:t> la récréation – Rassemblement alignement des élèves</a:t>
                      </a:r>
                    </a:p>
                    <a:p>
                      <a:r>
                        <a:rPr lang="fr-FR" baseline="0" dirty="0" smtClean="0"/>
                        <a:t>Début du 3</a:t>
                      </a:r>
                      <a:r>
                        <a:rPr lang="fr-FR" baseline="30000" dirty="0" smtClean="0"/>
                        <a:t>ème</a:t>
                      </a:r>
                      <a:r>
                        <a:rPr lang="fr-FR" baseline="0" dirty="0" smtClean="0"/>
                        <a:t> cours</a:t>
                      </a:r>
                      <a:endParaRPr lang="fr-FR" dirty="0"/>
                    </a:p>
                  </a:txBody>
                  <a:tcPr/>
                </a:tc>
              </a:tr>
              <a:tr h="368593">
                <a:tc>
                  <a:txBody>
                    <a:bodyPr/>
                    <a:lstStyle/>
                    <a:p>
                      <a:pPr algn="ctr"/>
                      <a:r>
                        <a:rPr lang="fr-FR" dirty="0" smtClean="0"/>
                        <a:t>10h05</a:t>
                      </a:r>
                      <a:endParaRPr lang="fr-FR" dirty="0"/>
                    </a:p>
                  </a:txBody>
                  <a:tcPr anchor="ctr"/>
                </a:tc>
                <a:tc>
                  <a:txBody>
                    <a:bodyPr/>
                    <a:lstStyle/>
                    <a:p>
                      <a:r>
                        <a:rPr lang="fr-FR" dirty="0" smtClean="0"/>
                        <a:t>Fin</a:t>
                      </a:r>
                      <a:r>
                        <a:rPr lang="fr-FR" baseline="0" dirty="0" smtClean="0"/>
                        <a:t> du 3</a:t>
                      </a:r>
                      <a:r>
                        <a:rPr lang="fr-FR" baseline="30000" dirty="0" smtClean="0"/>
                        <a:t>ème</a:t>
                      </a:r>
                      <a:r>
                        <a:rPr lang="fr-FR" baseline="0" dirty="0" smtClean="0"/>
                        <a:t> cours et début du 4</a:t>
                      </a:r>
                      <a:r>
                        <a:rPr lang="fr-FR" baseline="30000" dirty="0" smtClean="0"/>
                        <a:t>ème</a:t>
                      </a:r>
                      <a:r>
                        <a:rPr lang="fr-FR" baseline="0" dirty="0" smtClean="0"/>
                        <a:t> cours</a:t>
                      </a:r>
                      <a:endParaRPr lang="fr-FR" dirty="0"/>
                    </a:p>
                  </a:txBody>
                  <a:tcPr/>
                </a:tc>
              </a:tr>
              <a:tr h="368593">
                <a:tc>
                  <a:txBody>
                    <a:bodyPr/>
                    <a:lstStyle/>
                    <a:p>
                      <a:pPr algn="ctr"/>
                      <a:r>
                        <a:rPr lang="fr-FR" dirty="0" smtClean="0"/>
                        <a:t>11h05</a:t>
                      </a:r>
                      <a:endParaRPr lang="fr-FR" dirty="0"/>
                    </a:p>
                  </a:txBody>
                  <a:tcPr anchor="ctr"/>
                </a:tc>
                <a:tc>
                  <a:txBody>
                    <a:bodyPr/>
                    <a:lstStyle/>
                    <a:p>
                      <a:r>
                        <a:rPr lang="fr-FR" dirty="0" smtClean="0"/>
                        <a:t>Fin du 4</a:t>
                      </a:r>
                      <a:r>
                        <a:rPr lang="fr-FR" baseline="30000" dirty="0" smtClean="0"/>
                        <a:t>ème</a:t>
                      </a:r>
                      <a:r>
                        <a:rPr lang="fr-FR" dirty="0" smtClean="0"/>
                        <a:t> cours et début du 5</a:t>
                      </a:r>
                      <a:r>
                        <a:rPr lang="fr-FR" baseline="30000" dirty="0" smtClean="0"/>
                        <a:t>ème</a:t>
                      </a:r>
                      <a:r>
                        <a:rPr lang="fr-FR" dirty="0" smtClean="0"/>
                        <a:t> cours</a:t>
                      </a:r>
                      <a:endParaRPr lang="fr-FR" dirty="0"/>
                    </a:p>
                  </a:txBody>
                  <a:tcPr/>
                </a:tc>
              </a:tr>
              <a:tr h="368593">
                <a:tc>
                  <a:txBody>
                    <a:bodyPr/>
                    <a:lstStyle/>
                    <a:p>
                      <a:pPr algn="ctr"/>
                      <a:r>
                        <a:rPr lang="fr-FR" dirty="0" smtClean="0"/>
                        <a:t>12h05</a:t>
                      </a:r>
                      <a:endParaRPr lang="fr-FR" dirty="0"/>
                    </a:p>
                  </a:txBody>
                  <a:tcPr anchor="ctr"/>
                </a:tc>
                <a:tc>
                  <a:txBody>
                    <a:bodyPr/>
                    <a:lstStyle/>
                    <a:p>
                      <a:r>
                        <a:rPr lang="fr-FR" dirty="0" smtClean="0"/>
                        <a:t>Fin du 5</a:t>
                      </a:r>
                      <a:r>
                        <a:rPr lang="fr-FR" baseline="30000" dirty="0" smtClean="0"/>
                        <a:t>ème</a:t>
                      </a:r>
                      <a:r>
                        <a:rPr lang="fr-FR" dirty="0" smtClean="0"/>
                        <a:t> cours et sortie des élèves externes</a:t>
                      </a:r>
                      <a:endParaRPr lang="fr-FR" dirty="0"/>
                    </a:p>
                  </a:txBody>
                  <a:tcPr/>
                </a:tc>
              </a:tr>
              <a:tr h="368593">
                <a:tc>
                  <a:txBody>
                    <a:bodyPr/>
                    <a:lstStyle/>
                    <a:p>
                      <a:pPr algn="ctr"/>
                      <a:r>
                        <a:rPr lang="fr-FR" b="1" dirty="0" smtClean="0"/>
                        <a:t>11h15/13h45</a:t>
                      </a:r>
                      <a:endParaRPr lang="fr-FR" b="1" dirty="0"/>
                    </a:p>
                  </a:txBody>
                  <a:tcPr/>
                </a:tc>
                <a:tc>
                  <a:txBody>
                    <a:bodyPr/>
                    <a:lstStyle/>
                    <a:p>
                      <a:pPr algn="ctr"/>
                      <a:r>
                        <a:rPr lang="fr-FR" b="1" dirty="0" smtClean="0"/>
                        <a:t>RESTAURATION AU COLLEGE</a:t>
                      </a:r>
                      <a:endParaRPr lang="fr-FR" b="1" dirty="0"/>
                    </a:p>
                  </a:txBody>
                  <a:tcPr/>
                </a:tc>
              </a:tr>
            </a:tbl>
          </a:graphicData>
        </a:graphic>
      </p:graphicFrame>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467544" y="260648"/>
            <a:ext cx="8229600" cy="1143000"/>
          </a:xfrm>
        </p:spPr>
        <p:txBody>
          <a:bodyPr>
            <a:normAutofit fontScale="90000"/>
          </a:bodyPr>
          <a:lstStyle/>
          <a:p>
            <a:r>
              <a:rPr lang="fr-FR" dirty="0" smtClean="0">
                <a:solidFill>
                  <a:srgbClr val="FF0000"/>
                </a:solidFill>
              </a:rPr>
              <a:t/>
            </a:r>
            <a:br>
              <a:rPr lang="fr-FR" dirty="0" smtClean="0">
                <a:solidFill>
                  <a:srgbClr val="FF0000"/>
                </a:solidFill>
              </a:rPr>
            </a:br>
            <a:endParaRPr lang="fr-FR" dirty="0">
              <a:solidFill>
                <a:srgbClr val="FF0000"/>
              </a:solidFill>
            </a:endParaRPr>
          </a:p>
        </p:txBody>
      </p:sp>
      <p:graphicFrame>
        <p:nvGraphicFramePr>
          <p:cNvPr id="8" name="Espace réservé du contenu 7"/>
          <p:cNvGraphicFramePr>
            <a:graphicFrameLocks noGrp="1"/>
          </p:cNvGraphicFramePr>
          <p:nvPr>
            <p:ph idx="1"/>
          </p:nvPr>
        </p:nvGraphicFramePr>
        <p:xfrm>
          <a:off x="467544" y="1052736"/>
          <a:ext cx="8424936" cy="5042319"/>
        </p:xfrm>
        <a:graphic>
          <a:graphicData uri="http://schemas.openxmlformats.org/drawingml/2006/table">
            <a:tbl>
              <a:tblPr firstRow="1" bandRow="1">
                <a:tableStyleId>{5C22544A-7EE6-4342-B048-85BDC9FD1C3A}</a:tableStyleId>
              </a:tblPr>
              <a:tblGrid>
                <a:gridCol w="1473889"/>
                <a:gridCol w="6951047"/>
              </a:tblGrid>
              <a:tr h="368593">
                <a:tc>
                  <a:txBody>
                    <a:bodyPr/>
                    <a:lstStyle/>
                    <a:p>
                      <a:pPr algn="ctr"/>
                      <a:r>
                        <a:rPr lang="fr-FR" dirty="0" smtClean="0"/>
                        <a:t>HORAIRES</a:t>
                      </a:r>
                      <a:endParaRPr lang="fr-FR" dirty="0"/>
                    </a:p>
                  </a:txBody>
                  <a:tcPr/>
                </a:tc>
                <a:tc>
                  <a:txBody>
                    <a:bodyPr/>
                    <a:lstStyle/>
                    <a:p>
                      <a:pPr algn="ctr"/>
                      <a:r>
                        <a:rPr lang="fr-FR" dirty="0" smtClean="0"/>
                        <a:t>APRES-MIDI</a:t>
                      </a:r>
                      <a:endParaRPr lang="fr-FR" dirty="0"/>
                    </a:p>
                  </a:txBody>
                  <a:tcPr/>
                </a:tc>
              </a:tr>
              <a:tr h="368593">
                <a:tc>
                  <a:txBody>
                    <a:bodyPr/>
                    <a:lstStyle/>
                    <a:p>
                      <a:pPr algn="ctr"/>
                      <a:r>
                        <a:rPr lang="fr-FR" dirty="0" smtClean="0"/>
                        <a:t>13h25</a:t>
                      </a:r>
                      <a:endParaRPr lang="fr-FR" dirty="0"/>
                    </a:p>
                  </a:txBody>
                  <a:tcPr anchor="ctr"/>
                </a:tc>
                <a:tc>
                  <a:txBody>
                    <a:bodyPr/>
                    <a:lstStyle/>
                    <a:p>
                      <a:r>
                        <a:rPr lang="fr-FR" dirty="0" smtClean="0"/>
                        <a:t>1</a:t>
                      </a:r>
                      <a:r>
                        <a:rPr lang="fr-FR" baseline="30000" dirty="0" smtClean="0"/>
                        <a:t>ère</a:t>
                      </a:r>
                      <a:r>
                        <a:rPr lang="fr-FR" dirty="0" smtClean="0"/>
                        <a:t> sonnerie</a:t>
                      </a:r>
                      <a:r>
                        <a:rPr lang="fr-FR" baseline="0" dirty="0" smtClean="0"/>
                        <a:t> : </a:t>
                      </a:r>
                      <a:r>
                        <a:rPr lang="fr-FR" dirty="0" smtClean="0"/>
                        <a:t>Entrée des élèves dans l’établissement pour ceux qui</a:t>
                      </a:r>
                      <a:r>
                        <a:rPr lang="fr-FR" baseline="0" dirty="0" smtClean="0"/>
                        <a:t> commencent les cours à 13h30</a:t>
                      </a:r>
                      <a:endParaRPr lang="fr-FR" dirty="0"/>
                    </a:p>
                  </a:txBody>
                  <a:tcPr/>
                </a:tc>
              </a:tr>
              <a:tr h="636201">
                <a:tc>
                  <a:txBody>
                    <a:bodyPr/>
                    <a:lstStyle/>
                    <a:p>
                      <a:pPr algn="ctr"/>
                      <a:r>
                        <a:rPr lang="fr-FR" dirty="0" smtClean="0"/>
                        <a:t>13h30</a:t>
                      </a:r>
                      <a:endParaRPr lang="fr-FR" dirty="0"/>
                    </a:p>
                  </a:txBody>
                  <a:tcPr anchor="ctr"/>
                </a:tc>
                <a:tc>
                  <a:txBody>
                    <a:bodyPr/>
                    <a:lstStyle/>
                    <a:p>
                      <a:r>
                        <a:rPr lang="fr-FR" dirty="0" smtClean="0"/>
                        <a:t>Entrée</a:t>
                      </a:r>
                      <a:r>
                        <a:rPr lang="fr-FR" baseline="0" dirty="0" smtClean="0"/>
                        <a:t> dans les salles de classes</a:t>
                      </a:r>
                      <a:endParaRPr lang="fr-FR" dirty="0"/>
                    </a:p>
                  </a:txBody>
                  <a:tcPr anchor="ctr"/>
                </a:tc>
              </a:tr>
              <a:tr h="368593">
                <a:tc>
                  <a:txBody>
                    <a:bodyPr/>
                    <a:lstStyle/>
                    <a:p>
                      <a:pPr algn="ctr"/>
                      <a:r>
                        <a:rPr lang="fr-FR" dirty="0" smtClean="0"/>
                        <a:t>13h50</a:t>
                      </a:r>
                      <a:endParaRPr lang="fr-FR" dirty="0"/>
                    </a:p>
                  </a:txBody>
                  <a:tcPr anchor="ctr"/>
                </a:tc>
                <a:tc>
                  <a:txBody>
                    <a:bodyPr/>
                    <a:lstStyle/>
                    <a:p>
                      <a:r>
                        <a:rPr lang="fr-FR" dirty="0" smtClean="0"/>
                        <a:t>2</a:t>
                      </a:r>
                      <a:r>
                        <a:rPr lang="fr-FR" baseline="30000" dirty="0" smtClean="0"/>
                        <a:t>nd</a:t>
                      </a:r>
                      <a:r>
                        <a:rPr lang="fr-FR" baseline="0" dirty="0" smtClean="0"/>
                        <a:t> sonnerie : Entrée des autres élèves dans l’établissement</a:t>
                      </a:r>
                      <a:endParaRPr lang="fr-FR" dirty="0"/>
                    </a:p>
                  </a:txBody>
                  <a:tcPr/>
                </a:tc>
              </a:tr>
              <a:tr h="368593">
                <a:tc>
                  <a:txBody>
                    <a:bodyPr/>
                    <a:lstStyle/>
                    <a:p>
                      <a:pPr algn="ctr"/>
                      <a:r>
                        <a:rPr lang="fr-FR" dirty="0" smtClean="0"/>
                        <a:t>13h55</a:t>
                      </a:r>
                      <a:endParaRPr lang="fr-FR"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Rassemblement et alignement</a:t>
                      </a:r>
                      <a:r>
                        <a:rPr lang="fr-FR" baseline="0" dirty="0" smtClean="0"/>
                        <a:t> des élèves dans la cour (marquage au sol)</a:t>
                      </a:r>
                      <a:endParaRPr lang="fr-FR" dirty="0" smtClean="0"/>
                    </a:p>
                    <a:p>
                      <a:endParaRPr lang="fr-FR" dirty="0"/>
                    </a:p>
                  </a:txBody>
                  <a:tcPr/>
                </a:tc>
              </a:tr>
              <a:tr h="368593">
                <a:tc>
                  <a:txBody>
                    <a:bodyPr/>
                    <a:lstStyle/>
                    <a:p>
                      <a:pPr algn="ctr"/>
                      <a:r>
                        <a:rPr lang="fr-FR" dirty="0" smtClean="0"/>
                        <a:t>14h00</a:t>
                      </a:r>
                      <a:endParaRPr lang="fr-FR" dirty="0"/>
                    </a:p>
                  </a:txBody>
                  <a:tcPr anchor="ctr"/>
                </a:tc>
                <a:tc>
                  <a:txBody>
                    <a:bodyPr/>
                    <a:lstStyle/>
                    <a:p>
                      <a:r>
                        <a:rPr lang="fr-FR" dirty="0" smtClean="0"/>
                        <a:t>Entrée dans les salles de classes début du 6</a:t>
                      </a:r>
                      <a:r>
                        <a:rPr lang="fr-FR" baseline="30000" dirty="0" smtClean="0"/>
                        <a:t>ème</a:t>
                      </a:r>
                      <a:r>
                        <a:rPr lang="fr-FR" dirty="0" smtClean="0"/>
                        <a:t> cours </a:t>
                      </a:r>
                    </a:p>
                  </a:txBody>
                  <a:tcPr/>
                </a:tc>
              </a:tr>
              <a:tr h="368593">
                <a:tc>
                  <a:txBody>
                    <a:bodyPr/>
                    <a:lstStyle/>
                    <a:p>
                      <a:pPr algn="ctr"/>
                      <a:r>
                        <a:rPr lang="fr-FR" dirty="0" smtClean="0"/>
                        <a:t>14h55</a:t>
                      </a:r>
                      <a:endParaRPr lang="fr-FR" dirty="0"/>
                    </a:p>
                  </a:txBody>
                  <a:tcPr anchor="ctr"/>
                </a:tc>
                <a:tc>
                  <a:txBody>
                    <a:bodyPr/>
                    <a:lstStyle/>
                    <a:p>
                      <a:r>
                        <a:rPr lang="fr-FR" dirty="0" smtClean="0"/>
                        <a:t>Fin du 6</a:t>
                      </a:r>
                      <a:r>
                        <a:rPr lang="fr-FR" baseline="30000" dirty="0" smtClean="0"/>
                        <a:t>ème</a:t>
                      </a:r>
                      <a:r>
                        <a:rPr lang="fr-FR" dirty="0" smtClean="0"/>
                        <a:t> cours et début du 7</a:t>
                      </a:r>
                      <a:r>
                        <a:rPr lang="fr-FR" baseline="30000" dirty="0" smtClean="0"/>
                        <a:t>ème</a:t>
                      </a:r>
                      <a:r>
                        <a:rPr lang="fr-FR" dirty="0" smtClean="0"/>
                        <a:t> cours</a:t>
                      </a:r>
                      <a:endParaRPr lang="fr-FR" baseline="0" dirty="0" smtClean="0"/>
                    </a:p>
                  </a:txBody>
                  <a:tcPr/>
                </a:tc>
              </a:tr>
              <a:tr h="368593">
                <a:tc>
                  <a:txBody>
                    <a:bodyPr/>
                    <a:lstStyle/>
                    <a:p>
                      <a:pPr algn="ctr"/>
                      <a:r>
                        <a:rPr lang="fr-FR" dirty="0" smtClean="0"/>
                        <a:t>15h55</a:t>
                      </a:r>
                      <a:endParaRPr lang="fr-FR" dirty="0"/>
                    </a:p>
                  </a:txBody>
                  <a:tcPr anchor="ctr"/>
                </a:tc>
                <a:tc>
                  <a:txBody>
                    <a:bodyPr/>
                    <a:lstStyle/>
                    <a:p>
                      <a:r>
                        <a:rPr lang="fr-FR" dirty="0" smtClean="0"/>
                        <a:t>Fin</a:t>
                      </a:r>
                      <a:r>
                        <a:rPr lang="fr-FR" baseline="0" dirty="0" smtClean="0"/>
                        <a:t> du 7</a:t>
                      </a:r>
                      <a:r>
                        <a:rPr lang="fr-FR" baseline="30000" dirty="0" smtClean="0"/>
                        <a:t>ème</a:t>
                      </a:r>
                      <a:r>
                        <a:rPr lang="fr-FR" baseline="0" dirty="0" smtClean="0"/>
                        <a:t> cours et début de la récréation</a:t>
                      </a:r>
                      <a:endParaRPr lang="fr-FR" dirty="0"/>
                    </a:p>
                  </a:txBody>
                  <a:tcPr/>
                </a:tc>
              </a:tr>
              <a:tr h="368593">
                <a:tc>
                  <a:txBody>
                    <a:bodyPr/>
                    <a:lstStyle/>
                    <a:p>
                      <a:pPr algn="ctr"/>
                      <a:r>
                        <a:rPr lang="fr-FR" dirty="0" smtClean="0"/>
                        <a:t>16h05</a:t>
                      </a:r>
                      <a:endParaRPr lang="fr-FR" dirty="0"/>
                    </a:p>
                  </a:txBody>
                  <a:tcPr anchor="ctr"/>
                </a:tc>
                <a:tc>
                  <a:txBody>
                    <a:bodyPr/>
                    <a:lstStyle/>
                    <a:p>
                      <a:r>
                        <a:rPr lang="fr-FR" dirty="0" smtClean="0"/>
                        <a:t>Fin de la récréation</a:t>
                      </a:r>
                    </a:p>
                    <a:p>
                      <a:r>
                        <a:rPr lang="fr-FR" dirty="0" smtClean="0"/>
                        <a:t>Rassemblement</a:t>
                      </a:r>
                      <a:r>
                        <a:rPr lang="fr-FR" baseline="0" dirty="0" smtClean="0"/>
                        <a:t> alignement des élèves</a:t>
                      </a:r>
                    </a:p>
                    <a:p>
                      <a:r>
                        <a:rPr lang="fr-FR" baseline="0" dirty="0" smtClean="0"/>
                        <a:t>Début du 8</a:t>
                      </a:r>
                      <a:r>
                        <a:rPr lang="fr-FR" baseline="30000" dirty="0" smtClean="0"/>
                        <a:t>ème</a:t>
                      </a:r>
                      <a:r>
                        <a:rPr lang="fr-FR" baseline="0" dirty="0" smtClean="0"/>
                        <a:t> cours</a:t>
                      </a:r>
                    </a:p>
                  </a:txBody>
                  <a:tcPr/>
                </a:tc>
              </a:tr>
              <a:tr h="368593">
                <a:tc>
                  <a:txBody>
                    <a:bodyPr/>
                    <a:lstStyle/>
                    <a:p>
                      <a:pPr algn="ctr"/>
                      <a:r>
                        <a:rPr lang="fr-FR" dirty="0" smtClean="0"/>
                        <a:t>17h00</a:t>
                      </a:r>
                      <a:endParaRPr lang="fr-FR" dirty="0"/>
                    </a:p>
                  </a:txBody>
                  <a:tcPr anchor="ctr"/>
                </a:tc>
                <a:tc>
                  <a:txBody>
                    <a:bodyPr/>
                    <a:lstStyle/>
                    <a:p>
                      <a:r>
                        <a:rPr lang="fr-FR" dirty="0" smtClean="0"/>
                        <a:t>Fin du 8</a:t>
                      </a:r>
                      <a:r>
                        <a:rPr lang="fr-FR" baseline="30000" dirty="0" smtClean="0"/>
                        <a:t>ème</a:t>
                      </a:r>
                      <a:r>
                        <a:rPr lang="fr-FR" dirty="0" smtClean="0"/>
                        <a:t> cours et sortie des élèves</a:t>
                      </a:r>
                      <a:endParaRPr lang="fr-FR" dirty="0"/>
                    </a:p>
                  </a:txBody>
                  <a:tcPr/>
                </a:tc>
              </a:tr>
            </a:tbl>
          </a:graphicData>
        </a:graphic>
      </p:graphicFrame>
    </p:spTree>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apitaux">
  <a:themeElements>
    <a:clrScheme name="Capitaux">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pitaux">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apitaux">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1980</TotalTime>
  <Words>2404</Words>
  <Application>Microsoft Office PowerPoint</Application>
  <PresentationFormat>Affichage à l'écran (4:3)</PresentationFormat>
  <Paragraphs>1189</Paragraphs>
  <Slides>66</Slides>
  <Notes>1</Notes>
  <HiddenSlides>0</HiddenSlides>
  <MMClips>0</MMClips>
  <ScaleCrop>false</ScaleCrop>
  <HeadingPairs>
    <vt:vector size="8" baseType="variant">
      <vt:variant>
        <vt:lpstr>Thème</vt:lpstr>
      </vt:variant>
      <vt:variant>
        <vt:i4>2</vt:i4>
      </vt:variant>
      <vt:variant>
        <vt:lpstr>Liaisons</vt:lpstr>
      </vt:variant>
      <vt:variant>
        <vt:i4>2</vt:i4>
      </vt:variant>
      <vt:variant>
        <vt:lpstr>Serveurs OLE incorporés</vt:lpstr>
      </vt:variant>
      <vt:variant>
        <vt:i4>2</vt:i4>
      </vt:variant>
      <vt:variant>
        <vt:lpstr>Titres des diapositives</vt:lpstr>
      </vt:variant>
      <vt:variant>
        <vt:i4>66</vt:i4>
      </vt:variant>
    </vt:vector>
  </HeadingPairs>
  <TitlesOfParts>
    <vt:vector size="72" baseType="lpstr">
      <vt:lpstr>Thème Office</vt:lpstr>
      <vt:lpstr>Capitaux</vt:lpstr>
      <vt:lpstr>C:\Users\Christine\Desktop\ORGANIGRAMME FONCTIONNEL QUI FAIT QUOI.pdf</vt:lpstr>
      <vt:lpstr>F:\Année scolaire 2018-2019\Rentrée 2018-2019\img-831102452.pdf</vt:lpstr>
      <vt:lpstr>Document</vt:lpstr>
      <vt:lpstr>Acrobat Document</vt:lpstr>
      <vt:lpstr>Diapositive 1</vt:lpstr>
      <vt:lpstr>SOMMAIRE</vt:lpstr>
      <vt:lpstr>Lettre de rentrée du Recteur</vt:lpstr>
      <vt:lpstr>MOT DU PRINCIPAL</vt:lpstr>
      <vt:lpstr>Diapositive 5</vt:lpstr>
      <vt:lpstr>  DEROULEMENT DE LA PRE- RENTREE :  PROFESSEURS </vt:lpstr>
      <vt:lpstr>  DEROULEMENT DE LA PRE- RENTREE :  ELEVES </vt:lpstr>
      <vt:lpstr>ACCUEIL DES CLASSES DE 3ème                                         MARDI 04 SEPTEMBRE 2018                                                    DE 08 H 00 A 10 H 00</vt:lpstr>
      <vt:lpstr>ACCUEIL DES CLASSES DE 4ème                                        MARDI 04 SEPTEMBRE 2018                                                    DE 10 H 00 A 12 H 00</vt:lpstr>
      <vt:lpstr>ACCUEIL DES CLASSES DE 5ème                                         MARDI 04 SEPTEMBRE 2018                                                    DE 14 H 00 A 16 H 00</vt:lpstr>
      <vt:lpstr>ACCUEIL DES CLASSES DE 6ème                                         MERCREDI 05 SEPTEMBRE 2018                                                    DE 08 H 00 A 11 H 00</vt:lpstr>
      <vt:lpstr>EQUIPES PEDAGOGIQUES  ANNEE SCOLAIRE 2018-2019</vt:lpstr>
      <vt:lpstr>EQUIPES PEDAGOGIQUES  ANNEE SCOLAIRE 2018-2019</vt:lpstr>
      <vt:lpstr>EQUIPES PEDAGOGIQUES  ANNEE SCOLAIRE 2018-2019</vt:lpstr>
      <vt:lpstr>EQUIPES PEDAGOGIQUES  ANNEE SCOLAIRE 2018-2019</vt:lpstr>
      <vt:lpstr>LISTE DES PROFESSEURS PRINCIPAUX : 6ème </vt:lpstr>
      <vt:lpstr>LISTE DES PROFESSEURS PRINCIPAUX : 5ème </vt:lpstr>
      <vt:lpstr>LISTE DES PROFESSEURS PRINCIPAUX : 4ème </vt:lpstr>
      <vt:lpstr>LISTE DES PROFESSEURS PRINCIPAUX : 3ème </vt:lpstr>
      <vt:lpstr>LISTE DES COORDONNATEURS</vt:lpstr>
      <vt:lpstr> LISTE DU PERSONNEL : ADMINISTRATION </vt:lpstr>
      <vt:lpstr>ANGLAIS</vt:lpstr>
      <vt:lpstr>ARTS PLASTIQUES</vt:lpstr>
      <vt:lpstr>DOCUMENTALISTE</vt:lpstr>
      <vt:lpstr>EDUCATION MUSICALE</vt:lpstr>
      <vt:lpstr>E.P.S.</vt:lpstr>
      <vt:lpstr>ESPAGNOL</vt:lpstr>
      <vt:lpstr>HISTOIRE-GEOGRAPHIE</vt:lpstr>
      <vt:lpstr>LETTRES CLASSIQUES</vt:lpstr>
      <vt:lpstr>LETTRES MODERNES</vt:lpstr>
      <vt:lpstr>L.V.R. (CREOLE)</vt:lpstr>
      <vt:lpstr>MATHEMATIQUES</vt:lpstr>
      <vt:lpstr>SCIENCES PHYSIQUES</vt:lpstr>
      <vt:lpstr>S.V.T.</vt:lpstr>
      <vt:lpstr>TECHNOLOGIE</vt:lpstr>
      <vt:lpstr>UPI</vt:lpstr>
      <vt:lpstr>Diapositive 37</vt:lpstr>
      <vt:lpstr>Diapositive 38</vt:lpstr>
      <vt:lpstr>Diapositive 39</vt:lpstr>
      <vt:lpstr>Diapositive 40</vt:lpstr>
      <vt:lpstr>DATE DE RENTREE 2018-2019</vt:lpstr>
      <vt:lpstr>DECOUPAGE DE L’ANNEE SCOLAIRE</vt:lpstr>
      <vt:lpstr>Diapositive 43</vt:lpstr>
      <vt:lpstr>Diapositive 44</vt:lpstr>
      <vt:lpstr>Diapositive 45</vt:lpstr>
      <vt:lpstr>Diapositive 46</vt:lpstr>
      <vt:lpstr>Diapositive 47</vt:lpstr>
      <vt:lpstr>Diapositive 48</vt:lpstr>
      <vt:lpstr>Diapositive 49</vt:lpstr>
      <vt:lpstr>POLE MEDICO-SOCIAL</vt:lpstr>
      <vt:lpstr>INFIRMERIE SCOLAIRE  </vt:lpstr>
      <vt:lpstr>ASSISTANTE SOCIALE  </vt:lpstr>
      <vt:lpstr>  PSychologue de l'Éducation Nationale (PsyEN)  </vt:lpstr>
      <vt:lpstr>ULIS Unités Localisées pour l'Inclusion Scolaire</vt:lpstr>
      <vt:lpstr>CENTRE DE DOCUMENTATION  ET D’INFORMATION</vt:lpstr>
      <vt:lpstr>Diapositive 56</vt:lpstr>
      <vt:lpstr>Horaire du C.D.I. </vt:lpstr>
      <vt:lpstr>Diapositive 58</vt:lpstr>
      <vt:lpstr>Diapositive 59</vt:lpstr>
      <vt:lpstr>Diapositive 60</vt:lpstr>
      <vt:lpstr>Diapositive 61</vt:lpstr>
      <vt:lpstr>Diapositive 62</vt:lpstr>
      <vt:lpstr>Diapositive 63</vt:lpstr>
      <vt:lpstr>Diapositive 64</vt:lpstr>
      <vt:lpstr> HORAIRES DES COURS  Du lundi au vendredi de 7h00 à 17h00 et mercredi de 7h00 a 12h05 </vt:lpstr>
      <vt:lpstr> </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Christine</dc:creator>
  <cp:lastModifiedBy>Pc gestion 2</cp:lastModifiedBy>
  <cp:revision>164</cp:revision>
  <cp:lastPrinted>2018-07-11T16:44:22Z</cp:lastPrinted>
  <dcterms:created xsi:type="dcterms:W3CDTF">2018-06-29T18:28:20Z</dcterms:created>
  <dcterms:modified xsi:type="dcterms:W3CDTF">2018-08-31T14:25:49Z</dcterms:modified>
</cp:coreProperties>
</file>